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340" r:id="rId3"/>
    <p:sldId id="530" r:id="rId4"/>
    <p:sldId id="531" r:id="rId5"/>
    <p:sldId id="288" r:id="rId6"/>
    <p:sldId id="373" r:id="rId7"/>
    <p:sldId id="600" r:id="rId8"/>
    <p:sldId id="601" r:id="rId9"/>
    <p:sldId id="602" r:id="rId10"/>
    <p:sldId id="379" r:id="rId11"/>
    <p:sldId id="382" r:id="rId12"/>
    <p:sldId id="393" r:id="rId13"/>
    <p:sldId id="394" r:id="rId14"/>
    <p:sldId id="395" r:id="rId15"/>
    <p:sldId id="380" r:id="rId16"/>
    <p:sldId id="386" r:id="rId17"/>
    <p:sldId id="387" r:id="rId18"/>
    <p:sldId id="388" r:id="rId19"/>
    <p:sldId id="389" r:id="rId20"/>
    <p:sldId id="374" r:id="rId21"/>
    <p:sldId id="396" r:id="rId22"/>
    <p:sldId id="397" r:id="rId23"/>
    <p:sldId id="398" r:id="rId24"/>
    <p:sldId id="399" r:id="rId25"/>
    <p:sldId id="400" r:id="rId26"/>
    <p:sldId id="401" r:id="rId27"/>
    <p:sldId id="402" r:id="rId28"/>
    <p:sldId id="403" r:id="rId29"/>
    <p:sldId id="404" r:id="rId30"/>
    <p:sldId id="375" r:id="rId31"/>
    <p:sldId id="604" r:id="rId32"/>
    <p:sldId id="605" r:id="rId34"/>
    <p:sldId id="606" r:id="rId35"/>
    <p:sldId id="405" r:id="rId36"/>
    <p:sldId id="406" r:id="rId37"/>
    <p:sldId id="407" r:id="rId38"/>
    <p:sldId id="408" r:id="rId39"/>
    <p:sldId id="409" r:id="rId40"/>
    <p:sldId id="410" r:id="rId41"/>
    <p:sldId id="411" r:id="rId42"/>
    <p:sldId id="412" r:id="rId43"/>
    <p:sldId id="413" r:id="rId44"/>
    <p:sldId id="376" r:id="rId45"/>
    <p:sldId id="416" r:id="rId46"/>
    <p:sldId id="414" r:id="rId47"/>
    <p:sldId id="417" r:id="rId48"/>
    <p:sldId id="418" r:id="rId49"/>
    <p:sldId id="419" r:id="rId50"/>
    <p:sldId id="420" r:id="rId51"/>
    <p:sldId id="421" r:id="rId52"/>
    <p:sldId id="422" r:id="rId53"/>
    <p:sldId id="415" r:id="rId54"/>
    <p:sldId id="435" r:id="rId55"/>
    <p:sldId id="436" r:id="rId56"/>
    <p:sldId id="437" r:id="rId57"/>
    <p:sldId id="438" r:id="rId58"/>
    <p:sldId id="423" r:id="rId59"/>
    <p:sldId id="424" r:id="rId60"/>
    <p:sldId id="425" r:id="rId61"/>
    <p:sldId id="426" r:id="rId62"/>
    <p:sldId id="427" r:id="rId63"/>
    <p:sldId id="428" r:id="rId64"/>
    <p:sldId id="429" r:id="rId65"/>
    <p:sldId id="431" r:id="rId66"/>
    <p:sldId id="432" r:id="rId67"/>
    <p:sldId id="433" r:id="rId68"/>
    <p:sldId id="434" r:id="rId69"/>
    <p:sldId id="377" r:id="rId70"/>
    <p:sldId id="390" r:id="rId71"/>
    <p:sldId id="391" r:id="rId72"/>
    <p:sldId id="392" r:id="rId73"/>
    <p:sldId id="439" r:id="rId74"/>
    <p:sldId id="440" r:id="rId75"/>
    <p:sldId id="441" r:id="rId76"/>
    <p:sldId id="442" r:id="rId77"/>
    <p:sldId id="608" r:id="rId78"/>
    <p:sldId id="609" r:id="rId79"/>
    <p:sldId id="610" r:id="rId80"/>
    <p:sldId id="611" r:id="rId81"/>
    <p:sldId id="612" r:id="rId82"/>
    <p:sldId id="613" r:id="rId83"/>
    <p:sldId id="616" r:id="rId84"/>
    <p:sldId id="617" r:id="rId85"/>
    <p:sldId id="618" r:id="rId86"/>
    <p:sldId id="378" r:id="rId87"/>
    <p:sldId id="607" r:id="rId88"/>
  </p:sldIdLst>
  <p:sldSz cx="9144000" cy="6858000" type="screen4x3"/>
  <p:notesSz cx="6858000" cy="9144000"/>
  <p:custDataLst>
    <p:tags r:id="rId9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2" userDrawn="1">
          <p15:clr>
            <a:srgbClr val="A4A3A4"/>
          </p15:clr>
        </p15:guide>
        <p15:guide id="2" pos="294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79" autoAdjust="0"/>
    <p:restoredTop sz="94660"/>
  </p:normalViewPr>
  <p:slideViewPr>
    <p:cSldViewPr showGuides="1">
      <p:cViewPr varScale="1">
        <p:scale>
          <a:sx n="108" d="100"/>
          <a:sy n="108" d="100"/>
        </p:scale>
        <p:origin x="-1758" y="-84"/>
      </p:cViewPr>
      <p:guideLst>
        <p:guide orient="horz" pos="2232"/>
        <p:guide pos="294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2" Type="http://schemas.openxmlformats.org/officeDocument/2006/relationships/tags" Target="tags/tag27.xml"/><Relationship Id="rId91" Type="http://schemas.openxmlformats.org/officeDocument/2006/relationships/tableStyles" Target="tableStyles.xml"/><Relationship Id="rId90" Type="http://schemas.openxmlformats.org/officeDocument/2006/relationships/viewProps" Target="viewProps.xml"/><Relationship Id="rId9" Type="http://schemas.openxmlformats.org/officeDocument/2006/relationships/slide" Target="slides/slide7.xml"/><Relationship Id="rId89" Type="http://schemas.openxmlformats.org/officeDocument/2006/relationships/presProps" Target="presProps.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notesMaster" Target="notesMasters/notesMaster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9" Type="http://schemas.openxmlformats.org/officeDocument/2006/relationships/image" Target="../media/image52.wmf"/><Relationship Id="rId8" Type="http://schemas.openxmlformats.org/officeDocument/2006/relationships/image" Target="../media/image51.wmf"/><Relationship Id="rId7" Type="http://schemas.openxmlformats.org/officeDocument/2006/relationships/image" Target="../media/image50.wmf"/><Relationship Id="rId6" Type="http://schemas.openxmlformats.org/officeDocument/2006/relationships/image" Target="../media/image49.wmf"/><Relationship Id="rId5" Type="http://schemas.openxmlformats.org/officeDocument/2006/relationships/image" Target="../media/image33.wmf"/><Relationship Id="rId4" Type="http://schemas.openxmlformats.org/officeDocument/2006/relationships/image" Target="../media/image32.wmf"/><Relationship Id="rId3" Type="http://schemas.openxmlformats.org/officeDocument/2006/relationships/image" Target="../media/image31.wmf"/><Relationship Id="rId22" Type="http://schemas.openxmlformats.org/officeDocument/2006/relationships/image" Target="../media/image86.wmf"/><Relationship Id="rId21" Type="http://schemas.openxmlformats.org/officeDocument/2006/relationships/image" Target="../media/image65.wmf"/><Relationship Id="rId20" Type="http://schemas.openxmlformats.org/officeDocument/2006/relationships/image" Target="../media/image63.wmf"/><Relationship Id="rId2" Type="http://schemas.openxmlformats.org/officeDocument/2006/relationships/image" Target="../media/image30.wmf"/><Relationship Id="rId19" Type="http://schemas.openxmlformats.org/officeDocument/2006/relationships/image" Target="../media/image62.wmf"/><Relationship Id="rId18" Type="http://schemas.openxmlformats.org/officeDocument/2006/relationships/image" Target="../media/image61.wmf"/><Relationship Id="rId17" Type="http://schemas.openxmlformats.org/officeDocument/2006/relationships/image" Target="../media/image60.wmf"/><Relationship Id="rId16" Type="http://schemas.openxmlformats.org/officeDocument/2006/relationships/image" Target="../media/image59.wmf"/><Relationship Id="rId15" Type="http://schemas.openxmlformats.org/officeDocument/2006/relationships/image" Target="../media/image58.wmf"/><Relationship Id="rId14" Type="http://schemas.openxmlformats.org/officeDocument/2006/relationships/image" Target="../media/image57.wmf"/><Relationship Id="rId13" Type="http://schemas.openxmlformats.org/officeDocument/2006/relationships/image" Target="../media/image56.wmf"/><Relationship Id="rId12" Type="http://schemas.openxmlformats.org/officeDocument/2006/relationships/image" Target="../media/image55.wmf"/><Relationship Id="rId11" Type="http://schemas.openxmlformats.org/officeDocument/2006/relationships/image" Target="../media/image54.wmf"/><Relationship Id="rId10" Type="http://schemas.openxmlformats.org/officeDocument/2006/relationships/image" Target="../media/image53.wmf"/><Relationship Id="rId1" Type="http://schemas.openxmlformats.org/officeDocument/2006/relationships/image" Target="../media/image8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s>
</file>

<file path=ppt/drawings/_rels/vmlDrawing12.vml.rels><?xml version="1.0" encoding="UTF-8" standalone="yes"?>
<Relationships xmlns="http://schemas.openxmlformats.org/package/2006/relationships"><Relationship Id="rId5" Type="http://schemas.openxmlformats.org/officeDocument/2006/relationships/image" Target="../media/image97.wmf"/><Relationship Id="rId4" Type="http://schemas.openxmlformats.org/officeDocument/2006/relationships/image" Target="../media/image96.wmf"/><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15.vml.rels><?xml version="1.0" encoding="UTF-8" standalone="yes"?>
<Relationships xmlns="http://schemas.openxmlformats.org/package/2006/relationships"><Relationship Id="rId9" Type="http://schemas.openxmlformats.org/officeDocument/2006/relationships/image" Target="../media/image111.wmf"/><Relationship Id="rId8" Type="http://schemas.openxmlformats.org/officeDocument/2006/relationships/image" Target="../media/image110.wmf"/><Relationship Id="rId7" Type="http://schemas.openxmlformats.org/officeDocument/2006/relationships/image" Target="../media/image109.wmf"/><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106.wmf"/><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s>
</file>

<file path=ppt/drawings/_rels/vmlDrawing16.vml.rels><?xml version="1.0" encoding="UTF-8" standalone="yes"?>
<Relationships xmlns="http://schemas.openxmlformats.org/package/2006/relationships"><Relationship Id="rId9" Type="http://schemas.openxmlformats.org/officeDocument/2006/relationships/image" Target="../media/image113.wmf"/><Relationship Id="rId8" Type="http://schemas.openxmlformats.org/officeDocument/2006/relationships/image" Target="../media/image74.wmf"/><Relationship Id="rId7" Type="http://schemas.openxmlformats.org/officeDocument/2006/relationships/image" Target="../media/image73.wmf"/><Relationship Id="rId6" Type="http://schemas.openxmlformats.org/officeDocument/2006/relationships/image" Target="../media/image112.wmf"/><Relationship Id="rId5" Type="http://schemas.openxmlformats.org/officeDocument/2006/relationships/image" Target="../media/image72.wmf"/><Relationship Id="rId4" Type="http://schemas.openxmlformats.org/officeDocument/2006/relationships/image" Target="../media/image33.wmf"/><Relationship Id="rId3" Type="http://schemas.openxmlformats.org/officeDocument/2006/relationships/image" Target="../media/image32.wmf"/><Relationship Id="rId2" Type="http://schemas.openxmlformats.org/officeDocument/2006/relationships/image" Target="../media/image31.wmf"/><Relationship Id="rId15" Type="http://schemas.openxmlformats.org/officeDocument/2006/relationships/image" Target="../media/image119.wmf"/><Relationship Id="rId14" Type="http://schemas.openxmlformats.org/officeDocument/2006/relationships/image" Target="../media/image118.wmf"/><Relationship Id="rId13" Type="http://schemas.openxmlformats.org/officeDocument/2006/relationships/image" Target="../media/image117.wmf"/><Relationship Id="rId12" Type="http://schemas.openxmlformats.org/officeDocument/2006/relationships/image" Target="../media/image116.wmf"/><Relationship Id="rId11" Type="http://schemas.openxmlformats.org/officeDocument/2006/relationships/image" Target="../media/image115.wmf"/><Relationship Id="rId10" Type="http://schemas.openxmlformats.org/officeDocument/2006/relationships/image" Target="../media/image114.wmf"/><Relationship Id="rId1" Type="http://schemas.openxmlformats.org/officeDocument/2006/relationships/image" Target="../media/image30.wmf"/></Relationships>
</file>

<file path=ppt/drawings/_rels/vmlDrawing17.vml.rels><?xml version="1.0" encoding="UTF-8" standalone="yes"?>
<Relationships xmlns="http://schemas.openxmlformats.org/package/2006/relationships"><Relationship Id="rId9" Type="http://schemas.openxmlformats.org/officeDocument/2006/relationships/image" Target="../media/image113.wmf"/><Relationship Id="rId8" Type="http://schemas.openxmlformats.org/officeDocument/2006/relationships/image" Target="../media/image74.wmf"/><Relationship Id="rId7" Type="http://schemas.openxmlformats.org/officeDocument/2006/relationships/image" Target="../media/image73.wmf"/><Relationship Id="rId6" Type="http://schemas.openxmlformats.org/officeDocument/2006/relationships/image" Target="../media/image112.wmf"/><Relationship Id="rId5" Type="http://schemas.openxmlformats.org/officeDocument/2006/relationships/image" Target="../media/image72.wmf"/><Relationship Id="rId4" Type="http://schemas.openxmlformats.org/officeDocument/2006/relationships/image" Target="../media/image33.wmf"/><Relationship Id="rId3" Type="http://schemas.openxmlformats.org/officeDocument/2006/relationships/image" Target="../media/image32.wmf"/><Relationship Id="rId2" Type="http://schemas.openxmlformats.org/officeDocument/2006/relationships/image" Target="../media/image31.wmf"/><Relationship Id="rId16" Type="http://schemas.openxmlformats.org/officeDocument/2006/relationships/image" Target="../media/image124.wmf"/><Relationship Id="rId15" Type="http://schemas.openxmlformats.org/officeDocument/2006/relationships/image" Target="../media/image123.wmf"/><Relationship Id="rId14" Type="http://schemas.openxmlformats.org/officeDocument/2006/relationships/image" Target="../media/image122.wmf"/><Relationship Id="rId13" Type="http://schemas.openxmlformats.org/officeDocument/2006/relationships/image" Target="../media/image121.wmf"/><Relationship Id="rId12" Type="http://schemas.openxmlformats.org/officeDocument/2006/relationships/image" Target="../media/image120.wmf"/><Relationship Id="rId11" Type="http://schemas.openxmlformats.org/officeDocument/2006/relationships/image" Target="../media/image115.wmf"/><Relationship Id="rId10" Type="http://schemas.openxmlformats.org/officeDocument/2006/relationships/image" Target="../media/image114.wmf"/><Relationship Id="rId1" Type="http://schemas.openxmlformats.org/officeDocument/2006/relationships/image" Target="../media/image3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20.vml.rels><?xml version="1.0" encoding="UTF-8" standalone="yes"?>
<Relationships xmlns="http://schemas.openxmlformats.org/package/2006/relationships"><Relationship Id="rId5" Type="http://schemas.openxmlformats.org/officeDocument/2006/relationships/image" Target="../media/image139.wmf"/><Relationship Id="rId4" Type="http://schemas.openxmlformats.org/officeDocument/2006/relationships/image" Target="../media/image138.wmf"/><Relationship Id="rId3" Type="http://schemas.openxmlformats.org/officeDocument/2006/relationships/image" Target="../media/image66.wmf"/><Relationship Id="rId2" Type="http://schemas.openxmlformats.org/officeDocument/2006/relationships/image" Target="../media/image33.wmf"/><Relationship Id="rId1" Type="http://schemas.openxmlformats.org/officeDocument/2006/relationships/image" Target="../media/image137.wmf"/></Relationships>
</file>

<file path=ppt/drawings/_rels/vmlDrawing21.vml.rels><?xml version="1.0" encoding="UTF-8" standalone="yes"?>
<Relationships xmlns="http://schemas.openxmlformats.org/package/2006/relationships"><Relationship Id="rId6" Type="http://schemas.openxmlformats.org/officeDocument/2006/relationships/image" Target="../media/image144.wmf"/><Relationship Id="rId5" Type="http://schemas.openxmlformats.org/officeDocument/2006/relationships/image" Target="../media/image66.wmf"/><Relationship Id="rId4" Type="http://schemas.openxmlformats.org/officeDocument/2006/relationships/image" Target="../media/image33.wmf"/><Relationship Id="rId3" Type="http://schemas.openxmlformats.org/officeDocument/2006/relationships/image" Target="../media/image138.wmf"/><Relationship Id="rId2" Type="http://schemas.openxmlformats.org/officeDocument/2006/relationships/image" Target="../media/image31.wmf"/><Relationship Id="rId1" Type="http://schemas.openxmlformats.org/officeDocument/2006/relationships/image" Target="../media/image3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44.wmf"/><Relationship Id="rId7" Type="http://schemas.openxmlformats.org/officeDocument/2006/relationships/image" Target="../media/image148.wmf"/><Relationship Id="rId6" Type="http://schemas.openxmlformats.org/officeDocument/2006/relationships/image" Target="../media/image69.wmf"/><Relationship Id="rId5" Type="http://schemas.openxmlformats.org/officeDocument/2006/relationships/image" Target="../media/image66.wmf"/><Relationship Id="rId4" Type="http://schemas.openxmlformats.org/officeDocument/2006/relationships/image" Target="../media/image33.wmf"/><Relationship Id="rId3" Type="http://schemas.openxmlformats.org/officeDocument/2006/relationships/image" Target="../media/image138.wmf"/><Relationship Id="rId2" Type="http://schemas.openxmlformats.org/officeDocument/2006/relationships/image" Target="../media/image31.wmf"/><Relationship Id="rId1" Type="http://schemas.openxmlformats.org/officeDocument/2006/relationships/image" Target="../media/image30.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25.vml.rels><?xml version="1.0" encoding="UTF-8" standalone="yes"?>
<Relationships xmlns="http://schemas.openxmlformats.org/package/2006/relationships"><Relationship Id="rId9" Type="http://schemas.openxmlformats.org/officeDocument/2006/relationships/image" Target="../media/image167.wmf"/><Relationship Id="rId8" Type="http://schemas.openxmlformats.org/officeDocument/2006/relationships/image" Target="../media/image166.wmf"/><Relationship Id="rId7" Type="http://schemas.openxmlformats.org/officeDocument/2006/relationships/image" Target="../media/image165.wmf"/><Relationship Id="rId6" Type="http://schemas.openxmlformats.org/officeDocument/2006/relationships/image" Target="../media/image164.wmf"/><Relationship Id="rId5" Type="http://schemas.openxmlformats.org/officeDocument/2006/relationships/image" Target="../media/image163.wmf"/><Relationship Id="rId4" Type="http://schemas.openxmlformats.org/officeDocument/2006/relationships/image" Target="../media/image162.wmf"/><Relationship Id="rId3" Type="http://schemas.openxmlformats.org/officeDocument/2006/relationships/image" Target="../media/image161.wmf"/><Relationship Id="rId2" Type="http://schemas.openxmlformats.org/officeDocument/2006/relationships/image" Target="../media/image160.wmf"/><Relationship Id="rId11" Type="http://schemas.openxmlformats.org/officeDocument/2006/relationships/image" Target="../media/image169.wmf"/><Relationship Id="rId10" Type="http://schemas.openxmlformats.org/officeDocument/2006/relationships/image" Target="../media/image168.wmf"/><Relationship Id="rId1" Type="http://schemas.openxmlformats.org/officeDocument/2006/relationships/image" Target="../media/image159.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8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9" Type="http://schemas.openxmlformats.org/officeDocument/2006/relationships/image" Target="../media/image37.wmf"/><Relationship Id="rId8" Type="http://schemas.openxmlformats.org/officeDocument/2006/relationships/image" Target="../media/image36.wmf"/><Relationship Id="rId7" Type="http://schemas.openxmlformats.org/officeDocument/2006/relationships/image" Target="../media/image35.wmf"/><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 Id="rId3" Type="http://schemas.openxmlformats.org/officeDocument/2006/relationships/image" Target="../media/image31.wmf"/><Relationship Id="rId2" Type="http://schemas.openxmlformats.org/officeDocument/2006/relationships/image" Target="../media/image30.wmf"/><Relationship Id="rId14" Type="http://schemas.openxmlformats.org/officeDocument/2006/relationships/image" Target="../media/image42.wmf"/><Relationship Id="rId13" Type="http://schemas.openxmlformats.org/officeDocument/2006/relationships/image" Target="../media/image41.wmf"/><Relationship Id="rId12" Type="http://schemas.openxmlformats.org/officeDocument/2006/relationships/image" Target="../media/image40.wmf"/><Relationship Id="rId11" Type="http://schemas.openxmlformats.org/officeDocument/2006/relationships/image" Target="../media/image39.wmf"/><Relationship Id="rId10" Type="http://schemas.openxmlformats.org/officeDocument/2006/relationships/image" Target="../media/image38.wmf"/><Relationship Id="rId1" Type="http://schemas.openxmlformats.org/officeDocument/2006/relationships/image" Target="../media/image2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6.vml.rels><?xml version="1.0" encoding="UTF-8" standalone="yes"?>
<Relationships xmlns="http://schemas.openxmlformats.org/package/2006/relationships"><Relationship Id="rId9" Type="http://schemas.openxmlformats.org/officeDocument/2006/relationships/image" Target="../media/image53.wmf"/><Relationship Id="rId8" Type="http://schemas.openxmlformats.org/officeDocument/2006/relationships/image" Target="../media/image52.wmf"/><Relationship Id="rId7" Type="http://schemas.openxmlformats.org/officeDocument/2006/relationships/image" Target="../media/image51.wmf"/><Relationship Id="rId6" Type="http://schemas.openxmlformats.org/officeDocument/2006/relationships/image" Target="../media/image50.wmf"/><Relationship Id="rId5" Type="http://schemas.openxmlformats.org/officeDocument/2006/relationships/image" Target="../media/image49.wmf"/><Relationship Id="rId4" Type="http://schemas.openxmlformats.org/officeDocument/2006/relationships/image" Target="../media/image33.wmf"/><Relationship Id="rId3" Type="http://schemas.openxmlformats.org/officeDocument/2006/relationships/image" Target="../media/image32.wmf"/><Relationship Id="rId21" Type="http://schemas.openxmlformats.org/officeDocument/2006/relationships/image" Target="../media/image65.wmf"/><Relationship Id="rId20" Type="http://schemas.openxmlformats.org/officeDocument/2006/relationships/image" Target="../media/image64.wmf"/><Relationship Id="rId2" Type="http://schemas.openxmlformats.org/officeDocument/2006/relationships/image" Target="../media/image31.wmf"/><Relationship Id="rId19" Type="http://schemas.openxmlformats.org/officeDocument/2006/relationships/image" Target="../media/image63.wmf"/><Relationship Id="rId18" Type="http://schemas.openxmlformats.org/officeDocument/2006/relationships/image" Target="../media/image62.wmf"/><Relationship Id="rId17" Type="http://schemas.openxmlformats.org/officeDocument/2006/relationships/image" Target="../media/image61.wmf"/><Relationship Id="rId16" Type="http://schemas.openxmlformats.org/officeDocument/2006/relationships/image" Target="../media/image60.wmf"/><Relationship Id="rId15" Type="http://schemas.openxmlformats.org/officeDocument/2006/relationships/image" Target="../media/image59.wmf"/><Relationship Id="rId14" Type="http://schemas.openxmlformats.org/officeDocument/2006/relationships/image" Target="../media/image58.wmf"/><Relationship Id="rId13" Type="http://schemas.openxmlformats.org/officeDocument/2006/relationships/image" Target="../media/image57.wmf"/><Relationship Id="rId12" Type="http://schemas.openxmlformats.org/officeDocument/2006/relationships/image" Target="../media/image56.wmf"/><Relationship Id="rId11" Type="http://schemas.openxmlformats.org/officeDocument/2006/relationships/image" Target="../media/image55.wmf"/><Relationship Id="rId10" Type="http://schemas.openxmlformats.org/officeDocument/2006/relationships/image" Target="../media/image54.wmf"/><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9" Type="http://schemas.openxmlformats.org/officeDocument/2006/relationships/image" Target="../media/image70.wmf"/><Relationship Id="rId8" Type="http://schemas.openxmlformats.org/officeDocument/2006/relationships/image" Target="../media/image69.wmf"/><Relationship Id="rId7" Type="http://schemas.openxmlformats.org/officeDocument/2006/relationships/image" Target="../media/image68.wmf"/><Relationship Id="rId6" Type="http://schemas.openxmlformats.org/officeDocument/2006/relationships/image" Target="../media/image67.wmf"/><Relationship Id="rId5" Type="http://schemas.openxmlformats.org/officeDocument/2006/relationships/image" Target="../media/image66.wmf"/><Relationship Id="rId4" Type="http://schemas.openxmlformats.org/officeDocument/2006/relationships/image" Target="../media/image33.wmf"/><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9" Type="http://schemas.openxmlformats.org/officeDocument/2006/relationships/image" Target="../media/image74.wmf"/><Relationship Id="rId8" Type="http://schemas.openxmlformats.org/officeDocument/2006/relationships/image" Target="../media/image73.wmf"/><Relationship Id="rId7" Type="http://schemas.openxmlformats.org/officeDocument/2006/relationships/image" Target="../media/image68.wmf"/><Relationship Id="rId6" Type="http://schemas.openxmlformats.org/officeDocument/2006/relationships/image" Target="../media/image72.wmf"/><Relationship Id="rId5" Type="http://schemas.openxmlformats.org/officeDocument/2006/relationships/image" Target="../media/image71.wmf"/><Relationship Id="rId4" Type="http://schemas.openxmlformats.org/officeDocument/2006/relationships/image" Target="../media/image33.wmf"/><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9" Type="http://schemas.openxmlformats.org/officeDocument/2006/relationships/image" Target="../media/image81.wmf"/><Relationship Id="rId8" Type="http://schemas.openxmlformats.org/officeDocument/2006/relationships/image" Target="../media/image80.wmf"/><Relationship Id="rId7" Type="http://schemas.openxmlformats.org/officeDocument/2006/relationships/image" Target="../media/image79.wmf"/><Relationship Id="rId6" Type="http://schemas.openxmlformats.org/officeDocument/2006/relationships/image" Target="../media/image78.wmf"/><Relationship Id="rId5" Type="http://schemas.openxmlformats.org/officeDocument/2006/relationships/image" Target="../media/image34.wmf"/><Relationship Id="rId4" Type="http://schemas.openxmlformats.org/officeDocument/2006/relationships/image" Target="../media/image33.wmf"/><Relationship Id="rId3" Type="http://schemas.openxmlformats.org/officeDocument/2006/relationships/image" Target="../media/image77.wmf"/><Relationship Id="rId2" Type="http://schemas.openxmlformats.org/officeDocument/2006/relationships/image" Target="../media/image76.wmf"/><Relationship Id="rId12" Type="http://schemas.openxmlformats.org/officeDocument/2006/relationships/image" Target="../media/image84.wmf"/><Relationship Id="rId11" Type="http://schemas.openxmlformats.org/officeDocument/2006/relationships/image" Target="../media/image83.wmf"/><Relationship Id="rId10" Type="http://schemas.openxmlformats.org/officeDocument/2006/relationships/image" Target="../media/image82.wmf"/><Relationship Id="rId1" Type="http://schemas.openxmlformats.org/officeDocument/2006/relationships/image" Target="../media/image7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FB7CD9-437C-42E9-AA7C-FB34E81D8FB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2D7B0E-E2A2-4918-B20C-8FEA3755FB3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f=sgn</a:t>
            </a:r>
            <a:endParaRPr lang="en-US" altLang="zh-CN"/>
          </a:p>
          <a:p>
            <a:r>
              <a:rPr lang="zh-CN" altLang="en-US"/>
              <a:t>与：</a:t>
            </a:r>
            <a:r>
              <a:rPr lang="en-US" altLang="zh-CN"/>
              <a:t>w1=w2=1</a:t>
            </a:r>
            <a:r>
              <a:rPr lang="zh-CN" altLang="en-US"/>
              <a:t>，</a:t>
            </a:r>
            <a:r>
              <a:rPr lang="en-US" altLang="zh-CN"/>
              <a:t>theta=2</a:t>
            </a:r>
            <a:endParaRPr lang="en-US" altLang="zh-CN"/>
          </a:p>
          <a:p>
            <a:r>
              <a:rPr lang="zh-CN" altLang="en-US"/>
              <a:t>或：</a:t>
            </a:r>
            <a:r>
              <a:rPr lang="en-US" altLang="zh-CN"/>
              <a:t>w1=w2=1</a:t>
            </a:r>
            <a:r>
              <a:rPr lang="zh-CN" altLang="en-US"/>
              <a:t>，</a:t>
            </a:r>
            <a:r>
              <a:rPr lang="en-US" altLang="zh-CN"/>
              <a:t>theta=0.5</a:t>
            </a:r>
            <a:endParaRPr lang="en-US" altLang="zh-CN"/>
          </a:p>
          <a:p>
            <a:r>
              <a:rPr lang="zh-CN" altLang="en-US"/>
              <a:t>非：</a:t>
            </a:r>
            <a:r>
              <a:rPr lang="en-US" altLang="zh-CN"/>
              <a:t>w1=-0.6</a:t>
            </a:r>
            <a:r>
              <a:rPr lang="zh-CN" altLang="en-US"/>
              <a:t>，</a:t>
            </a:r>
            <a:r>
              <a:rPr lang="en-US" altLang="zh-CN"/>
              <a:t>w2=0</a:t>
            </a:r>
            <a:r>
              <a:rPr lang="zh-CN" altLang="en-US"/>
              <a:t>，</a:t>
            </a:r>
            <a:r>
              <a:rPr lang="en-US" altLang="zh-CN"/>
              <a:t>theta=-0.5</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另一种解释：把（</a:t>
            </a:r>
            <a:r>
              <a:rPr lang="en-US" altLang="zh-CN"/>
              <a:t>x1</a:t>
            </a:r>
            <a:r>
              <a:rPr lang="zh-CN" altLang="en-US"/>
              <a:t>，</a:t>
            </a:r>
            <a:r>
              <a:rPr lang="en-US" altLang="zh-CN"/>
              <a:t>x2</a:t>
            </a:r>
            <a:r>
              <a:rPr lang="zh-CN" altLang="en-US"/>
              <a:t>）映射到可分的空间（</a:t>
            </a:r>
            <a:r>
              <a:rPr lang="en-US" altLang="zh-CN"/>
              <a:t>z1</a:t>
            </a:r>
            <a:r>
              <a:rPr lang="zh-CN" altLang="en-US"/>
              <a:t>，</a:t>
            </a:r>
            <a:r>
              <a:rPr lang="en-US" altLang="zh-CN"/>
              <a:t>z2</a:t>
            </a:r>
            <a:r>
              <a:rPr lang="zh-CN" altLang="en-US"/>
              <a:t>）</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占位符 1"/>
          <p:cNvSpPr txBox="1"/>
          <p:nvPr userDrawn="1"/>
        </p:nvSpPr>
        <p:spPr>
          <a:xfrm>
            <a:off x="251520" y="77876"/>
            <a:ext cx="8435280" cy="57606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userDrawn="1"/>
        </p:nvSpPr>
        <p:spPr>
          <a:xfrm>
            <a:off x="0" y="729908"/>
            <a:ext cx="9144000" cy="1511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3.png"/><Relationship Id="rId7" Type="http://schemas.openxmlformats.org/officeDocument/2006/relationships/image" Target="../media/image18.wmf"/><Relationship Id="rId6" Type="http://schemas.openxmlformats.org/officeDocument/2006/relationships/oleObject" Target="../embeddings/oleObject3.bin"/><Relationship Id="rId5" Type="http://schemas.openxmlformats.org/officeDocument/2006/relationships/image" Target="../media/image17.wmf"/><Relationship Id="rId4" Type="http://schemas.openxmlformats.org/officeDocument/2006/relationships/oleObject" Target="../embeddings/oleObject2.bin"/><Relationship Id="rId3" Type="http://schemas.openxmlformats.org/officeDocument/2006/relationships/image" Target="../media/image16.wmf"/><Relationship Id="rId2" Type="http://schemas.openxmlformats.org/officeDocument/2006/relationships/oleObject" Target="../embeddings/oleObject1.bin"/><Relationship Id="rId10" Type="http://schemas.openxmlformats.org/officeDocument/2006/relationships/vmlDrawing" Target="../drawings/vmlDrawing1.v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1.xml"/><Relationship Id="rId3" Type="http://schemas.openxmlformats.org/officeDocument/2006/relationships/image" Target="../media/image26.wmf"/><Relationship Id="rId2" Type="http://schemas.openxmlformats.org/officeDocument/2006/relationships/oleObject" Target="../embeddings/oleObject4.bin"/><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1.xml"/><Relationship Id="rId3" Type="http://schemas.openxmlformats.org/officeDocument/2006/relationships/image" Target="../media/image28.wmf"/><Relationship Id="rId2" Type="http://schemas.openxmlformats.org/officeDocument/2006/relationships/oleObject" Target="../embeddings/oleObject5.bin"/><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9" Type="http://schemas.openxmlformats.org/officeDocument/2006/relationships/oleObject" Target="../embeddings/oleObject10.bin"/><Relationship Id="rId8" Type="http://schemas.openxmlformats.org/officeDocument/2006/relationships/image" Target="../media/image32.wmf"/><Relationship Id="rId7" Type="http://schemas.openxmlformats.org/officeDocument/2006/relationships/oleObject" Target="../embeddings/oleObject9.bin"/><Relationship Id="rId6" Type="http://schemas.openxmlformats.org/officeDocument/2006/relationships/image" Target="../media/image31.wmf"/><Relationship Id="rId5" Type="http://schemas.openxmlformats.org/officeDocument/2006/relationships/oleObject" Target="../embeddings/oleObject8.bin"/><Relationship Id="rId4" Type="http://schemas.openxmlformats.org/officeDocument/2006/relationships/image" Target="../media/image30.wmf"/><Relationship Id="rId30" Type="http://schemas.openxmlformats.org/officeDocument/2006/relationships/vmlDrawing" Target="../drawings/vmlDrawing4.vml"/><Relationship Id="rId3" Type="http://schemas.openxmlformats.org/officeDocument/2006/relationships/oleObject" Target="../embeddings/oleObject7.bin"/><Relationship Id="rId29" Type="http://schemas.openxmlformats.org/officeDocument/2006/relationships/slideLayout" Target="../slideLayouts/slideLayout1.xml"/><Relationship Id="rId28" Type="http://schemas.openxmlformats.org/officeDocument/2006/relationships/image" Target="../media/image42.wmf"/><Relationship Id="rId27" Type="http://schemas.openxmlformats.org/officeDocument/2006/relationships/oleObject" Target="../embeddings/oleObject19.bin"/><Relationship Id="rId26" Type="http://schemas.openxmlformats.org/officeDocument/2006/relationships/image" Target="../media/image41.wmf"/><Relationship Id="rId25" Type="http://schemas.openxmlformats.org/officeDocument/2006/relationships/oleObject" Target="../embeddings/oleObject18.bin"/><Relationship Id="rId24" Type="http://schemas.openxmlformats.org/officeDocument/2006/relationships/image" Target="../media/image40.wmf"/><Relationship Id="rId23" Type="http://schemas.openxmlformats.org/officeDocument/2006/relationships/oleObject" Target="../embeddings/oleObject17.bin"/><Relationship Id="rId22" Type="http://schemas.openxmlformats.org/officeDocument/2006/relationships/image" Target="../media/image39.wmf"/><Relationship Id="rId21" Type="http://schemas.openxmlformats.org/officeDocument/2006/relationships/oleObject" Target="../embeddings/oleObject16.bin"/><Relationship Id="rId20" Type="http://schemas.openxmlformats.org/officeDocument/2006/relationships/image" Target="../media/image38.wmf"/><Relationship Id="rId2" Type="http://schemas.openxmlformats.org/officeDocument/2006/relationships/image" Target="../media/image29.wmf"/><Relationship Id="rId19" Type="http://schemas.openxmlformats.org/officeDocument/2006/relationships/oleObject" Target="../embeddings/oleObject15.bin"/><Relationship Id="rId18" Type="http://schemas.openxmlformats.org/officeDocument/2006/relationships/image" Target="../media/image37.wmf"/><Relationship Id="rId17" Type="http://schemas.openxmlformats.org/officeDocument/2006/relationships/oleObject" Target="../embeddings/oleObject14.bin"/><Relationship Id="rId16" Type="http://schemas.openxmlformats.org/officeDocument/2006/relationships/image" Target="../media/image36.wmf"/><Relationship Id="rId15" Type="http://schemas.openxmlformats.org/officeDocument/2006/relationships/oleObject" Target="../embeddings/oleObject13.bin"/><Relationship Id="rId14" Type="http://schemas.openxmlformats.org/officeDocument/2006/relationships/image" Target="../media/image35.wmf"/><Relationship Id="rId13" Type="http://schemas.openxmlformats.org/officeDocument/2006/relationships/oleObject" Target="../embeddings/oleObject12.bin"/><Relationship Id="rId12" Type="http://schemas.openxmlformats.org/officeDocument/2006/relationships/image" Target="../media/image34.wmf"/><Relationship Id="rId11" Type="http://schemas.openxmlformats.org/officeDocument/2006/relationships/oleObject" Target="../embeddings/oleObject11.bin"/><Relationship Id="rId10" Type="http://schemas.openxmlformats.org/officeDocument/2006/relationships/image" Target="../media/image33.wmf"/><Relationship Id="rId1" Type="http://schemas.openxmlformats.org/officeDocument/2006/relationships/oleObject" Target="../embeddings/oleObject6.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tags" Target="../tags/tag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44.png"/><Relationship Id="rId1" Type="http://schemas.openxmlformats.org/officeDocument/2006/relationships/tags" Target="../tags/tag6.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34.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1.xml"/><Relationship Id="rId4" Type="http://schemas.openxmlformats.org/officeDocument/2006/relationships/image" Target="../media/image48.wmf"/><Relationship Id="rId3" Type="http://schemas.openxmlformats.org/officeDocument/2006/relationships/oleObject" Target="../embeddings/oleObject20.bin"/><Relationship Id="rId2" Type="http://schemas.openxmlformats.org/officeDocument/2006/relationships/image" Target="../media/image47.png"/><Relationship Id="rId1" Type="http://schemas.openxmlformats.org/officeDocument/2006/relationships/image" Target="../media/image46.png"/></Relationships>
</file>

<file path=ppt/slides/_rels/slide35.xml.rels><?xml version="1.0" encoding="UTF-8" standalone="yes"?>
<Relationships xmlns="http://schemas.openxmlformats.org/package/2006/relationships"><Relationship Id="rId9" Type="http://schemas.openxmlformats.org/officeDocument/2006/relationships/oleObject" Target="../embeddings/oleObject25.bin"/><Relationship Id="rId8" Type="http://schemas.openxmlformats.org/officeDocument/2006/relationships/image" Target="../media/image33.wmf"/><Relationship Id="rId7" Type="http://schemas.openxmlformats.org/officeDocument/2006/relationships/oleObject" Target="../embeddings/oleObject24.bin"/><Relationship Id="rId6" Type="http://schemas.openxmlformats.org/officeDocument/2006/relationships/image" Target="../media/image32.wmf"/><Relationship Id="rId5" Type="http://schemas.openxmlformats.org/officeDocument/2006/relationships/oleObject" Target="../embeddings/oleObject23.bin"/><Relationship Id="rId45" Type="http://schemas.openxmlformats.org/officeDocument/2006/relationships/vmlDrawing" Target="../drawings/vmlDrawing6.vml"/><Relationship Id="rId44" Type="http://schemas.openxmlformats.org/officeDocument/2006/relationships/slideLayout" Target="../slideLayouts/slideLayout1.xml"/><Relationship Id="rId43" Type="http://schemas.openxmlformats.org/officeDocument/2006/relationships/image" Target="../media/image65.wmf"/><Relationship Id="rId42" Type="http://schemas.openxmlformats.org/officeDocument/2006/relationships/oleObject" Target="../embeddings/oleObject42.bin"/><Relationship Id="rId41" Type="http://schemas.openxmlformats.org/officeDocument/2006/relationships/image" Target="../media/image64.wmf"/><Relationship Id="rId40" Type="http://schemas.openxmlformats.org/officeDocument/2006/relationships/oleObject" Target="../embeddings/oleObject41.bin"/><Relationship Id="rId4" Type="http://schemas.openxmlformats.org/officeDocument/2006/relationships/image" Target="../media/image31.wmf"/><Relationship Id="rId39" Type="http://schemas.openxmlformats.org/officeDocument/2006/relationships/image" Target="../media/image63.wmf"/><Relationship Id="rId38" Type="http://schemas.openxmlformats.org/officeDocument/2006/relationships/oleObject" Target="../embeddings/oleObject40.bin"/><Relationship Id="rId37" Type="http://schemas.openxmlformats.org/officeDocument/2006/relationships/image" Target="../media/image62.wmf"/><Relationship Id="rId36" Type="http://schemas.openxmlformats.org/officeDocument/2006/relationships/oleObject" Target="../embeddings/oleObject39.bin"/><Relationship Id="rId35" Type="http://schemas.openxmlformats.org/officeDocument/2006/relationships/image" Target="../media/image61.wmf"/><Relationship Id="rId34" Type="http://schemas.openxmlformats.org/officeDocument/2006/relationships/oleObject" Target="../embeddings/oleObject38.bin"/><Relationship Id="rId33" Type="http://schemas.openxmlformats.org/officeDocument/2006/relationships/image" Target="../media/image60.wmf"/><Relationship Id="rId32" Type="http://schemas.openxmlformats.org/officeDocument/2006/relationships/oleObject" Target="../embeddings/oleObject37.bin"/><Relationship Id="rId31" Type="http://schemas.openxmlformats.org/officeDocument/2006/relationships/image" Target="../media/image59.wmf"/><Relationship Id="rId30" Type="http://schemas.openxmlformats.org/officeDocument/2006/relationships/oleObject" Target="../embeddings/oleObject36.bin"/><Relationship Id="rId3" Type="http://schemas.openxmlformats.org/officeDocument/2006/relationships/oleObject" Target="../embeddings/oleObject22.bin"/><Relationship Id="rId29" Type="http://schemas.openxmlformats.org/officeDocument/2006/relationships/image" Target="../media/image58.wmf"/><Relationship Id="rId28" Type="http://schemas.openxmlformats.org/officeDocument/2006/relationships/oleObject" Target="../embeddings/oleObject35.bin"/><Relationship Id="rId27" Type="http://schemas.openxmlformats.org/officeDocument/2006/relationships/image" Target="../media/image57.wmf"/><Relationship Id="rId26" Type="http://schemas.openxmlformats.org/officeDocument/2006/relationships/oleObject" Target="../embeddings/oleObject34.bin"/><Relationship Id="rId25" Type="http://schemas.openxmlformats.org/officeDocument/2006/relationships/image" Target="../media/image56.wmf"/><Relationship Id="rId24" Type="http://schemas.openxmlformats.org/officeDocument/2006/relationships/oleObject" Target="../embeddings/oleObject33.bin"/><Relationship Id="rId23" Type="http://schemas.openxmlformats.org/officeDocument/2006/relationships/image" Target="../media/image55.wmf"/><Relationship Id="rId22" Type="http://schemas.openxmlformats.org/officeDocument/2006/relationships/oleObject" Target="../embeddings/oleObject32.bin"/><Relationship Id="rId21" Type="http://schemas.openxmlformats.org/officeDocument/2006/relationships/oleObject" Target="../embeddings/oleObject31.bin"/><Relationship Id="rId20" Type="http://schemas.openxmlformats.org/officeDocument/2006/relationships/image" Target="../media/image54.wmf"/><Relationship Id="rId2" Type="http://schemas.openxmlformats.org/officeDocument/2006/relationships/image" Target="../media/image30.wmf"/><Relationship Id="rId19" Type="http://schemas.openxmlformats.org/officeDocument/2006/relationships/oleObject" Target="../embeddings/oleObject30.bin"/><Relationship Id="rId18" Type="http://schemas.openxmlformats.org/officeDocument/2006/relationships/image" Target="../media/image53.wmf"/><Relationship Id="rId17" Type="http://schemas.openxmlformats.org/officeDocument/2006/relationships/oleObject" Target="../embeddings/oleObject29.bin"/><Relationship Id="rId16" Type="http://schemas.openxmlformats.org/officeDocument/2006/relationships/image" Target="../media/image52.wmf"/><Relationship Id="rId15" Type="http://schemas.openxmlformats.org/officeDocument/2006/relationships/oleObject" Target="../embeddings/oleObject28.bin"/><Relationship Id="rId14" Type="http://schemas.openxmlformats.org/officeDocument/2006/relationships/image" Target="../media/image51.wmf"/><Relationship Id="rId13" Type="http://schemas.openxmlformats.org/officeDocument/2006/relationships/oleObject" Target="../embeddings/oleObject27.bin"/><Relationship Id="rId12" Type="http://schemas.openxmlformats.org/officeDocument/2006/relationships/image" Target="../media/image50.wmf"/><Relationship Id="rId11" Type="http://schemas.openxmlformats.org/officeDocument/2006/relationships/oleObject" Target="../embeddings/oleObject26.bin"/><Relationship Id="rId10" Type="http://schemas.openxmlformats.org/officeDocument/2006/relationships/image" Target="../media/image49.wmf"/><Relationship Id="rId1" Type="http://schemas.openxmlformats.org/officeDocument/2006/relationships/oleObject" Target="../embeddings/oleObject21.bin"/></Relationships>
</file>

<file path=ppt/slides/_rels/slide36.xml.rels><?xml version="1.0" encoding="UTF-8" standalone="yes"?>
<Relationships xmlns="http://schemas.openxmlformats.org/package/2006/relationships"><Relationship Id="rId9" Type="http://schemas.openxmlformats.org/officeDocument/2006/relationships/oleObject" Target="../embeddings/oleObject47.bin"/><Relationship Id="rId8" Type="http://schemas.openxmlformats.org/officeDocument/2006/relationships/image" Target="../media/image33.wmf"/><Relationship Id="rId7" Type="http://schemas.openxmlformats.org/officeDocument/2006/relationships/oleObject" Target="../embeddings/oleObject46.bin"/><Relationship Id="rId6" Type="http://schemas.openxmlformats.org/officeDocument/2006/relationships/image" Target="../media/image32.wmf"/><Relationship Id="rId5" Type="http://schemas.openxmlformats.org/officeDocument/2006/relationships/oleObject" Target="../embeddings/oleObject45.bin"/><Relationship Id="rId4" Type="http://schemas.openxmlformats.org/officeDocument/2006/relationships/image" Target="../media/image31.wmf"/><Relationship Id="rId3" Type="http://schemas.openxmlformats.org/officeDocument/2006/relationships/oleObject" Target="../embeddings/oleObject44.bin"/><Relationship Id="rId21" Type="http://schemas.openxmlformats.org/officeDocument/2006/relationships/vmlDrawing" Target="../drawings/vmlDrawing7.vml"/><Relationship Id="rId20" Type="http://schemas.openxmlformats.org/officeDocument/2006/relationships/slideLayout" Target="../slideLayouts/slideLayout1.xml"/><Relationship Id="rId2" Type="http://schemas.openxmlformats.org/officeDocument/2006/relationships/image" Target="../media/image30.wmf"/><Relationship Id="rId19" Type="http://schemas.openxmlformats.org/officeDocument/2006/relationships/image" Target="../media/image70.wmf"/><Relationship Id="rId18" Type="http://schemas.openxmlformats.org/officeDocument/2006/relationships/oleObject" Target="../embeddings/oleObject52.bin"/><Relationship Id="rId17" Type="http://schemas.openxmlformats.org/officeDocument/2006/relationships/image" Target="../media/image69.wmf"/><Relationship Id="rId16" Type="http://schemas.openxmlformats.org/officeDocument/2006/relationships/oleObject" Target="../embeddings/oleObject51.bin"/><Relationship Id="rId15" Type="http://schemas.openxmlformats.org/officeDocument/2006/relationships/image" Target="../media/image68.wmf"/><Relationship Id="rId14" Type="http://schemas.openxmlformats.org/officeDocument/2006/relationships/oleObject" Target="../embeddings/oleObject50.bin"/><Relationship Id="rId13" Type="http://schemas.openxmlformats.org/officeDocument/2006/relationships/image" Target="../media/image67.wmf"/><Relationship Id="rId12" Type="http://schemas.openxmlformats.org/officeDocument/2006/relationships/oleObject" Target="../embeddings/oleObject49.bin"/><Relationship Id="rId11" Type="http://schemas.openxmlformats.org/officeDocument/2006/relationships/oleObject" Target="../embeddings/oleObject48.bin"/><Relationship Id="rId10" Type="http://schemas.openxmlformats.org/officeDocument/2006/relationships/image" Target="../media/image66.wmf"/><Relationship Id="rId1" Type="http://schemas.openxmlformats.org/officeDocument/2006/relationships/oleObject" Target="../embeddings/oleObject43.bin"/></Relationships>
</file>

<file path=ppt/slides/_rels/slide37.xml.rels><?xml version="1.0" encoding="UTF-8" standalone="yes"?>
<Relationships xmlns="http://schemas.openxmlformats.org/package/2006/relationships"><Relationship Id="rId9" Type="http://schemas.openxmlformats.org/officeDocument/2006/relationships/oleObject" Target="../embeddings/oleObject57.bin"/><Relationship Id="rId8" Type="http://schemas.openxmlformats.org/officeDocument/2006/relationships/image" Target="../media/image33.wmf"/><Relationship Id="rId7" Type="http://schemas.openxmlformats.org/officeDocument/2006/relationships/oleObject" Target="../embeddings/oleObject56.bin"/><Relationship Id="rId6" Type="http://schemas.openxmlformats.org/officeDocument/2006/relationships/image" Target="../media/image32.wmf"/><Relationship Id="rId5" Type="http://schemas.openxmlformats.org/officeDocument/2006/relationships/oleObject" Target="../embeddings/oleObject55.bin"/><Relationship Id="rId4" Type="http://schemas.openxmlformats.org/officeDocument/2006/relationships/image" Target="../media/image31.wmf"/><Relationship Id="rId3" Type="http://schemas.openxmlformats.org/officeDocument/2006/relationships/oleObject" Target="../embeddings/oleObject54.bin"/><Relationship Id="rId22" Type="http://schemas.openxmlformats.org/officeDocument/2006/relationships/vmlDrawing" Target="../drawings/vmlDrawing8.vml"/><Relationship Id="rId21" Type="http://schemas.openxmlformats.org/officeDocument/2006/relationships/slideLayout" Target="../slideLayouts/slideLayout1.xml"/><Relationship Id="rId20" Type="http://schemas.openxmlformats.org/officeDocument/2006/relationships/oleObject" Target="../embeddings/oleObject63.bin"/><Relationship Id="rId2" Type="http://schemas.openxmlformats.org/officeDocument/2006/relationships/image" Target="../media/image30.wmf"/><Relationship Id="rId19" Type="http://schemas.openxmlformats.org/officeDocument/2006/relationships/image" Target="../media/image74.wmf"/><Relationship Id="rId18" Type="http://schemas.openxmlformats.org/officeDocument/2006/relationships/oleObject" Target="../embeddings/oleObject62.bin"/><Relationship Id="rId17" Type="http://schemas.openxmlformats.org/officeDocument/2006/relationships/image" Target="../media/image73.wmf"/><Relationship Id="rId16" Type="http://schemas.openxmlformats.org/officeDocument/2006/relationships/oleObject" Target="../embeddings/oleObject61.bin"/><Relationship Id="rId15" Type="http://schemas.openxmlformats.org/officeDocument/2006/relationships/image" Target="../media/image68.wmf"/><Relationship Id="rId14" Type="http://schemas.openxmlformats.org/officeDocument/2006/relationships/oleObject" Target="../embeddings/oleObject60.bin"/><Relationship Id="rId13" Type="http://schemas.openxmlformats.org/officeDocument/2006/relationships/image" Target="../media/image72.wmf"/><Relationship Id="rId12" Type="http://schemas.openxmlformats.org/officeDocument/2006/relationships/oleObject" Target="../embeddings/oleObject59.bin"/><Relationship Id="rId11" Type="http://schemas.openxmlformats.org/officeDocument/2006/relationships/image" Target="../media/image71.wmf"/><Relationship Id="rId10" Type="http://schemas.openxmlformats.org/officeDocument/2006/relationships/oleObject" Target="../embeddings/oleObject58.bin"/><Relationship Id="rId1" Type="http://schemas.openxmlformats.org/officeDocument/2006/relationships/oleObject" Target="../embeddings/oleObject53.bin"/></Relationships>
</file>

<file path=ppt/slides/_rels/slide38.xml.rels><?xml version="1.0" encoding="UTF-8" standalone="yes"?>
<Relationships xmlns="http://schemas.openxmlformats.org/package/2006/relationships"><Relationship Id="rId9" Type="http://schemas.openxmlformats.org/officeDocument/2006/relationships/oleObject" Target="../embeddings/oleObject68.bin"/><Relationship Id="rId8" Type="http://schemas.openxmlformats.org/officeDocument/2006/relationships/image" Target="../media/image33.wmf"/><Relationship Id="rId7" Type="http://schemas.openxmlformats.org/officeDocument/2006/relationships/oleObject" Target="../embeddings/oleObject67.bin"/><Relationship Id="rId6" Type="http://schemas.openxmlformats.org/officeDocument/2006/relationships/image" Target="../media/image77.wmf"/><Relationship Id="rId5" Type="http://schemas.openxmlformats.org/officeDocument/2006/relationships/oleObject" Target="../embeddings/oleObject66.bin"/><Relationship Id="rId4" Type="http://schemas.openxmlformats.org/officeDocument/2006/relationships/image" Target="../media/image76.wmf"/><Relationship Id="rId3" Type="http://schemas.openxmlformats.org/officeDocument/2006/relationships/oleObject" Target="../embeddings/oleObject65.bin"/><Relationship Id="rId26" Type="http://schemas.openxmlformats.org/officeDocument/2006/relationships/vmlDrawing" Target="../drawings/vmlDrawing9.vml"/><Relationship Id="rId25" Type="http://schemas.openxmlformats.org/officeDocument/2006/relationships/slideLayout" Target="../slideLayouts/slideLayout1.xml"/><Relationship Id="rId24" Type="http://schemas.openxmlformats.org/officeDocument/2006/relationships/image" Target="../media/image84.wmf"/><Relationship Id="rId23" Type="http://schemas.openxmlformats.org/officeDocument/2006/relationships/oleObject" Target="../embeddings/oleObject75.bin"/><Relationship Id="rId22" Type="http://schemas.openxmlformats.org/officeDocument/2006/relationships/image" Target="../media/image83.wmf"/><Relationship Id="rId21" Type="http://schemas.openxmlformats.org/officeDocument/2006/relationships/oleObject" Target="../embeddings/oleObject74.bin"/><Relationship Id="rId20" Type="http://schemas.openxmlformats.org/officeDocument/2006/relationships/image" Target="../media/image82.wmf"/><Relationship Id="rId2" Type="http://schemas.openxmlformats.org/officeDocument/2006/relationships/image" Target="../media/image75.wmf"/><Relationship Id="rId19" Type="http://schemas.openxmlformats.org/officeDocument/2006/relationships/oleObject" Target="../embeddings/oleObject73.bin"/><Relationship Id="rId18" Type="http://schemas.openxmlformats.org/officeDocument/2006/relationships/image" Target="../media/image81.wmf"/><Relationship Id="rId17" Type="http://schemas.openxmlformats.org/officeDocument/2006/relationships/oleObject" Target="../embeddings/oleObject72.bin"/><Relationship Id="rId16" Type="http://schemas.openxmlformats.org/officeDocument/2006/relationships/image" Target="../media/image80.wmf"/><Relationship Id="rId15" Type="http://schemas.openxmlformats.org/officeDocument/2006/relationships/oleObject" Target="../embeddings/oleObject71.bin"/><Relationship Id="rId14" Type="http://schemas.openxmlformats.org/officeDocument/2006/relationships/image" Target="../media/image79.wmf"/><Relationship Id="rId13" Type="http://schemas.openxmlformats.org/officeDocument/2006/relationships/oleObject" Target="../embeddings/oleObject70.bin"/><Relationship Id="rId12" Type="http://schemas.openxmlformats.org/officeDocument/2006/relationships/image" Target="../media/image78.wmf"/><Relationship Id="rId11" Type="http://schemas.openxmlformats.org/officeDocument/2006/relationships/oleObject" Target="../embeddings/oleObject69.bin"/><Relationship Id="rId10" Type="http://schemas.openxmlformats.org/officeDocument/2006/relationships/image" Target="../media/image34.wmf"/><Relationship Id="rId1" Type="http://schemas.openxmlformats.org/officeDocument/2006/relationships/oleObject" Target="../embeddings/oleObject64.bin"/></Relationships>
</file>

<file path=ppt/slides/_rels/slide39.xml.rels><?xml version="1.0" encoding="UTF-8" standalone="yes"?>
<Relationships xmlns="http://schemas.openxmlformats.org/package/2006/relationships"><Relationship Id="rId9" Type="http://schemas.openxmlformats.org/officeDocument/2006/relationships/oleObject" Target="../embeddings/oleObject80.bin"/><Relationship Id="rId8" Type="http://schemas.openxmlformats.org/officeDocument/2006/relationships/image" Target="../media/image32.wmf"/><Relationship Id="rId7" Type="http://schemas.openxmlformats.org/officeDocument/2006/relationships/oleObject" Target="../embeddings/oleObject79.bin"/><Relationship Id="rId6" Type="http://schemas.openxmlformats.org/officeDocument/2006/relationships/image" Target="../media/image31.wmf"/><Relationship Id="rId5" Type="http://schemas.openxmlformats.org/officeDocument/2006/relationships/oleObject" Target="../embeddings/oleObject78.bin"/><Relationship Id="rId47" Type="http://schemas.openxmlformats.org/officeDocument/2006/relationships/vmlDrawing" Target="../drawings/vmlDrawing10.vml"/><Relationship Id="rId46" Type="http://schemas.openxmlformats.org/officeDocument/2006/relationships/slideLayout" Target="../slideLayouts/slideLayout1.xml"/><Relationship Id="rId45" Type="http://schemas.openxmlformats.org/officeDocument/2006/relationships/image" Target="../media/image86.wmf"/><Relationship Id="rId44" Type="http://schemas.openxmlformats.org/officeDocument/2006/relationships/oleObject" Target="../embeddings/oleObject98.bin"/><Relationship Id="rId43" Type="http://schemas.openxmlformats.org/officeDocument/2006/relationships/image" Target="../media/image65.wmf"/><Relationship Id="rId42" Type="http://schemas.openxmlformats.org/officeDocument/2006/relationships/oleObject" Target="../embeddings/oleObject97.bin"/><Relationship Id="rId41" Type="http://schemas.openxmlformats.org/officeDocument/2006/relationships/image" Target="../media/image63.wmf"/><Relationship Id="rId40" Type="http://schemas.openxmlformats.org/officeDocument/2006/relationships/oleObject" Target="../embeddings/oleObject96.bin"/><Relationship Id="rId4" Type="http://schemas.openxmlformats.org/officeDocument/2006/relationships/image" Target="../media/image30.wmf"/><Relationship Id="rId39" Type="http://schemas.openxmlformats.org/officeDocument/2006/relationships/image" Target="../media/image62.wmf"/><Relationship Id="rId38" Type="http://schemas.openxmlformats.org/officeDocument/2006/relationships/oleObject" Target="../embeddings/oleObject95.bin"/><Relationship Id="rId37" Type="http://schemas.openxmlformats.org/officeDocument/2006/relationships/image" Target="../media/image61.wmf"/><Relationship Id="rId36" Type="http://schemas.openxmlformats.org/officeDocument/2006/relationships/oleObject" Target="../embeddings/oleObject94.bin"/><Relationship Id="rId35" Type="http://schemas.openxmlformats.org/officeDocument/2006/relationships/image" Target="../media/image60.wmf"/><Relationship Id="rId34" Type="http://schemas.openxmlformats.org/officeDocument/2006/relationships/oleObject" Target="../embeddings/oleObject93.bin"/><Relationship Id="rId33" Type="http://schemas.openxmlformats.org/officeDocument/2006/relationships/image" Target="../media/image59.wmf"/><Relationship Id="rId32" Type="http://schemas.openxmlformats.org/officeDocument/2006/relationships/oleObject" Target="../embeddings/oleObject92.bin"/><Relationship Id="rId31" Type="http://schemas.openxmlformats.org/officeDocument/2006/relationships/image" Target="../media/image58.wmf"/><Relationship Id="rId30" Type="http://schemas.openxmlformats.org/officeDocument/2006/relationships/oleObject" Target="../embeddings/oleObject91.bin"/><Relationship Id="rId3" Type="http://schemas.openxmlformats.org/officeDocument/2006/relationships/oleObject" Target="../embeddings/oleObject77.bin"/><Relationship Id="rId29" Type="http://schemas.openxmlformats.org/officeDocument/2006/relationships/image" Target="../media/image57.wmf"/><Relationship Id="rId28" Type="http://schemas.openxmlformats.org/officeDocument/2006/relationships/oleObject" Target="../embeddings/oleObject90.bin"/><Relationship Id="rId27" Type="http://schemas.openxmlformats.org/officeDocument/2006/relationships/image" Target="../media/image56.wmf"/><Relationship Id="rId26" Type="http://schemas.openxmlformats.org/officeDocument/2006/relationships/oleObject" Target="../embeddings/oleObject89.bin"/><Relationship Id="rId25" Type="http://schemas.openxmlformats.org/officeDocument/2006/relationships/image" Target="../media/image55.wmf"/><Relationship Id="rId24" Type="http://schemas.openxmlformats.org/officeDocument/2006/relationships/oleObject" Target="../embeddings/oleObject88.bin"/><Relationship Id="rId23" Type="http://schemas.openxmlformats.org/officeDocument/2006/relationships/oleObject" Target="../embeddings/oleObject87.bin"/><Relationship Id="rId22" Type="http://schemas.openxmlformats.org/officeDocument/2006/relationships/image" Target="../media/image54.wmf"/><Relationship Id="rId21" Type="http://schemas.openxmlformats.org/officeDocument/2006/relationships/oleObject" Target="../embeddings/oleObject86.bin"/><Relationship Id="rId20" Type="http://schemas.openxmlformats.org/officeDocument/2006/relationships/image" Target="../media/image53.wmf"/><Relationship Id="rId2" Type="http://schemas.openxmlformats.org/officeDocument/2006/relationships/image" Target="../media/image85.wmf"/><Relationship Id="rId19" Type="http://schemas.openxmlformats.org/officeDocument/2006/relationships/oleObject" Target="../embeddings/oleObject85.bin"/><Relationship Id="rId18" Type="http://schemas.openxmlformats.org/officeDocument/2006/relationships/image" Target="../media/image52.wmf"/><Relationship Id="rId17" Type="http://schemas.openxmlformats.org/officeDocument/2006/relationships/oleObject" Target="../embeddings/oleObject84.bin"/><Relationship Id="rId16" Type="http://schemas.openxmlformats.org/officeDocument/2006/relationships/image" Target="../media/image51.wmf"/><Relationship Id="rId15" Type="http://schemas.openxmlformats.org/officeDocument/2006/relationships/oleObject" Target="../embeddings/oleObject83.bin"/><Relationship Id="rId14" Type="http://schemas.openxmlformats.org/officeDocument/2006/relationships/image" Target="../media/image50.wmf"/><Relationship Id="rId13" Type="http://schemas.openxmlformats.org/officeDocument/2006/relationships/oleObject" Target="../embeddings/oleObject82.bin"/><Relationship Id="rId12" Type="http://schemas.openxmlformats.org/officeDocument/2006/relationships/image" Target="../media/image49.wmf"/><Relationship Id="rId11" Type="http://schemas.openxmlformats.org/officeDocument/2006/relationships/oleObject" Target="../embeddings/oleObject81.bin"/><Relationship Id="rId10" Type="http://schemas.openxmlformats.org/officeDocument/2006/relationships/image" Target="../media/image33.wmf"/><Relationship Id="rId1" Type="http://schemas.openxmlformats.org/officeDocument/2006/relationships/oleObject" Target="../embeddings/oleObject76.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vmlDrawing" Target="../drawings/vmlDrawing11.vml"/><Relationship Id="rId7" Type="http://schemas.openxmlformats.org/officeDocument/2006/relationships/slideLayout" Target="../slideLayouts/slideLayout1.xml"/><Relationship Id="rId6" Type="http://schemas.openxmlformats.org/officeDocument/2006/relationships/image" Target="../media/image89.wmf"/><Relationship Id="rId5" Type="http://schemas.openxmlformats.org/officeDocument/2006/relationships/oleObject" Target="../embeddings/oleObject101.bin"/><Relationship Id="rId4" Type="http://schemas.openxmlformats.org/officeDocument/2006/relationships/image" Target="../media/image88.wmf"/><Relationship Id="rId3" Type="http://schemas.openxmlformats.org/officeDocument/2006/relationships/oleObject" Target="../embeddings/oleObject100.bin"/><Relationship Id="rId2" Type="http://schemas.openxmlformats.org/officeDocument/2006/relationships/image" Target="../media/image87.wmf"/><Relationship Id="rId1" Type="http://schemas.openxmlformats.org/officeDocument/2006/relationships/oleObject" Target="../embeddings/oleObject99.bin"/></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9" Type="http://schemas.openxmlformats.org/officeDocument/2006/relationships/oleObject" Target="../embeddings/oleObject106.bin"/><Relationship Id="rId8" Type="http://schemas.openxmlformats.org/officeDocument/2006/relationships/image" Target="../media/image96.wmf"/><Relationship Id="rId7" Type="http://schemas.openxmlformats.org/officeDocument/2006/relationships/oleObject" Target="../embeddings/oleObject105.bin"/><Relationship Id="rId6" Type="http://schemas.openxmlformats.org/officeDocument/2006/relationships/image" Target="../media/image95.wmf"/><Relationship Id="rId5" Type="http://schemas.openxmlformats.org/officeDocument/2006/relationships/oleObject" Target="../embeddings/oleObject104.bin"/><Relationship Id="rId4" Type="http://schemas.openxmlformats.org/officeDocument/2006/relationships/image" Target="../media/image94.wmf"/><Relationship Id="rId3" Type="http://schemas.openxmlformats.org/officeDocument/2006/relationships/oleObject" Target="../embeddings/oleObject103.bin"/><Relationship Id="rId2" Type="http://schemas.openxmlformats.org/officeDocument/2006/relationships/image" Target="../media/image93.wmf"/><Relationship Id="rId12" Type="http://schemas.openxmlformats.org/officeDocument/2006/relationships/vmlDrawing" Target="../drawings/vmlDrawing12.vml"/><Relationship Id="rId11" Type="http://schemas.openxmlformats.org/officeDocument/2006/relationships/slideLayout" Target="../slideLayouts/slideLayout1.xml"/><Relationship Id="rId10" Type="http://schemas.openxmlformats.org/officeDocument/2006/relationships/image" Target="../media/image97.wmf"/><Relationship Id="rId1" Type="http://schemas.openxmlformats.org/officeDocument/2006/relationships/oleObject" Target="../embeddings/oleObject102.bin"/></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8.png"/></Relationships>
</file>

<file path=ppt/slides/_rels/slide45.xml.rels><?xml version="1.0" encoding="UTF-8" standalone="yes"?>
<Relationships xmlns="http://schemas.openxmlformats.org/package/2006/relationships"><Relationship Id="rId5" Type="http://schemas.openxmlformats.org/officeDocument/2006/relationships/vmlDrawing" Target="../drawings/vmlDrawing13.vml"/><Relationship Id="rId4" Type="http://schemas.openxmlformats.org/officeDocument/2006/relationships/slideLayout" Target="../slideLayouts/slideLayout1.xml"/><Relationship Id="rId3" Type="http://schemas.openxmlformats.org/officeDocument/2006/relationships/image" Target="../media/image100.png"/><Relationship Id="rId2" Type="http://schemas.openxmlformats.org/officeDocument/2006/relationships/image" Target="../media/image99.wmf"/><Relationship Id="rId1" Type="http://schemas.openxmlformats.org/officeDocument/2006/relationships/oleObject" Target="../embeddings/oleObject107.bin"/></Relationships>
</file>

<file path=ppt/slides/_rels/slide46.xml.rels><?xml version="1.0" encoding="UTF-8" standalone="yes"?>
<Relationships xmlns="http://schemas.openxmlformats.org/package/2006/relationships"><Relationship Id="rId8" Type="http://schemas.openxmlformats.org/officeDocument/2006/relationships/vmlDrawing" Target="../drawings/vmlDrawing14.vml"/><Relationship Id="rId7"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tags" Target="../tags/tag8.xml"/><Relationship Id="rId4" Type="http://schemas.openxmlformats.org/officeDocument/2006/relationships/image" Target="../media/image100.png"/><Relationship Id="rId3" Type="http://schemas.openxmlformats.org/officeDocument/2006/relationships/tags" Target="../tags/tag7.xml"/><Relationship Id="rId2" Type="http://schemas.openxmlformats.org/officeDocument/2006/relationships/image" Target="../media/image101.wmf"/><Relationship Id="rId1" Type="http://schemas.openxmlformats.org/officeDocument/2006/relationships/oleObject" Target="../embeddings/oleObject108.bin"/></Relationships>
</file>

<file path=ppt/slides/_rels/slide47.xml.rels><?xml version="1.0" encoding="UTF-8" standalone="yes"?>
<Relationships xmlns="http://schemas.openxmlformats.org/package/2006/relationships"><Relationship Id="rId9" Type="http://schemas.openxmlformats.org/officeDocument/2006/relationships/oleObject" Target="../embeddings/oleObject113.bin"/><Relationship Id="rId8" Type="http://schemas.openxmlformats.org/officeDocument/2006/relationships/image" Target="../media/image106.wmf"/><Relationship Id="rId7" Type="http://schemas.openxmlformats.org/officeDocument/2006/relationships/oleObject" Target="../embeddings/oleObject112.bin"/><Relationship Id="rId6" Type="http://schemas.openxmlformats.org/officeDocument/2006/relationships/image" Target="../media/image105.wmf"/><Relationship Id="rId5" Type="http://schemas.openxmlformats.org/officeDocument/2006/relationships/oleObject" Target="../embeddings/oleObject111.bin"/><Relationship Id="rId4" Type="http://schemas.openxmlformats.org/officeDocument/2006/relationships/image" Target="../media/image104.wmf"/><Relationship Id="rId3" Type="http://schemas.openxmlformats.org/officeDocument/2006/relationships/oleObject" Target="../embeddings/oleObject110.bin"/><Relationship Id="rId20" Type="http://schemas.openxmlformats.org/officeDocument/2006/relationships/vmlDrawing" Target="../drawings/vmlDrawing15.vml"/><Relationship Id="rId2" Type="http://schemas.openxmlformats.org/officeDocument/2006/relationships/image" Target="../media/image103.wmf"/><Relationship Id="rId19" Type="http://schemas.openxmlformats.org/officeDocument/2006/relationships/slideLayout" Target="../slideLayouts/slideLayout1.xml"/><Relationship Id="rId18" Type="http://schemas.openxmlformats.org/officeDocument/2006/relationships/image" Target="../media/image111.wmf"/><Relationship Id="rId17" Type="http://schemas.openxmlformats.org/officeDocument/2006/relationships/oleObject" Target="../embeddings/oleObject117.bin"/><Relationship Id="rId16" Type="http://schemas.openxmlformats.org/officeDocument/2006/relationships/image" Target="../media/image110.wmf"/><Relationship Id="rId15" Type="http://schemas.openxmlformats.org/officeDocument/2006/relationships/oleObject" Target="../embeddings/oleObject116.bin"/><Relationship Id="rId14" Type="http://schemas.openxmlformats.org/officeDocument/2006/relationships/image" Target="../media/image109.wmf"/><Relationship Id="rId13" Type="http://schemas.openxmlformats.org/officeDocument/2006/relationships/oleObject" Target="../embeddings/oleObject115.bin"/><Relationship Id="rId12" Type="http://schemas.openxmlformats.org/officeDocument/2006/relationships/image" Target="../media/image108.wmf"/><Relationship Id="rId11" Type="http://schemas.openxmlformats.org/officeDocument/2006/relationships/oleObject" Target="../embeddings/oleObject114.bin"/><Relationship Id="rId10" Type="http://schemas.openxmlformats.org/officeDocument/2006/relationships/image" Target="../media/image107.wmf"/><Relationship Id="rId1" Type="http://schemas.openxmlformats.org/officeDocument/2006/relationships/oleObject" Target="../embeddings/oleObject109.bin"/></Relationships>
</file>

<file path=ppt/slides/_rels/slide48.xml.rels><?xml version="1.0" encoding="UTF-8" standalone="yes"?>
<Relationships xmlns="http://schemas.openxmlformats.org/package/2006/relationships"><Relationship Id="rId9" Type="http://schemas.openxmlformats.org/officeDocument/2006/relationships/oleObject" Target="../embeddings/oleObject122.bin"/><Relationship Id="rId8" Type="http://schemas.openxmlformats.org/officeDocument/2006/relationships/image" Target="../media/image33.wmf"/><Relationship Id="rId7" Type="http://schemas.openxmlformats.org/officeDocument/2006/relationships/oleObject" Target="../embeddings/oleObject121.bin"/><Relationship Id="rId6" Type="http://schemas.openxmlformats.org/officeDocument/2006/relationships/image" Target="../media/image32.wmf"/><Relationship Id="rId5" Type="http://schemas.openxmlformats.org/officeDocument/2006/relationships/oleObject" Target="../embeddings/oleObject120.bin"/><Relationship Id="rId4" Type="http://schemas.openxmlformats.org/officeDocument/2006/relationships/image" Target="../media/image31.wmf"/><Relationship Id="rId34" Type="http://schemas.openxmlformats.org/officeDocument/2006/relationships/vmlDrawing" Target="../drawings/vmlDrawing16.vml"/><Relationship Id="rId33" Type="http://schemas.openxmlformats.org/officeDocument/2006/relationships/slideLayout" Target="../slideLayouts/slideLayout1.xml"/><Relationship Id="rId32" Type="http://schemas.openxmlformats.org/officeDocument/2006/relationships/image" Target="../media/image119.wmf"/><Relationship Id="rId31" Type="http://schemas.openxmlformats.org/officeDocument/2006/relationships/oleObject" Target="../embeddings/oleObject134.bin"/><Relationship Id="rId30" Type="http://schemas.openxmlformats.org/officeDocument/2006/relationships/image" Target="../media/image118.wmf"/><Relationship Id="rId3" Type="http://schemas.openxmlformats.org/officeDocument/2006/relationships/oleObject" Target="../embeddings/oleObject119.bin"/><Relationship Id="rId29" Type="http://schemas.openxmlformats.org/officeDocument/2006/relationships/oleObject" Target="../embeddings/oleObject133.bin"/><Relationship Id="rId28" Type="http://schemas.openxmlformats.org/officeDocument/2006/relationships/image" Target="../media/image117.wmf"/><Relationship Id="rId27" Type="http://schemas.openxmlformats.org/officeDocument/2006/relationships/oleObject" Target="../embeddings/oleObject132.bin"/><Relationship Id="rId26" Type="http://schemas.openxmlformats.org/officeDocument/2006/relationships/image" Target="../media/image116.wmf"/><Relationship Id="rId25" Type="http://schemas.openxmlformats.org/officeDocument/2006/relationships/oleObject" Target="../embeddings/oleObject131.bin"/><Relationship Id="rId24" Type="http://schemas.openxmlformats.org/officeDocument/2006/relationships/image" Target="../media/image115.wmf"/><Relationship Id="rId23" Type="http://schemas.openxmlformats.org/officeDocument/2006/relationships/oleObject" Target="../embeddings/oleObject130.bin"/><Relationship Id="rId22" Type="http://schemas.openxmlformats.org/officeDocument/2006/relationships/image" Target="../media/image114.wmf"/><Relationship Id="rId21" Type="http://schemas.openxmlformats.org/officeDocument/2006/relationships/oleObject" Target="../embeddings/oleObject129.bin"/><Relationship Id="rId20" Type="http://schemas.openxmlformats.org/officeDocument/2006/relationships/image" Target="../media/image113.wmf"/><Relationship Id="rId2" Type="http://schemas.openxmlformats.org/officeDocument/2006/relationships/image" Target="../media/image30.wmf"/><Relationship Id="rId19" Type="http://schemas.openxmlformats.org/officeDocument/2006/relationships/oleObject" Target="../embeddings/oleObject128.bin"/><Relationship Id="rId18" Type="http://schemas.openxmlformats.org/officeDocument/2006/relationships/oleObject" Target="../embeddings/oleObject127.bin"/><Relationship Id="rId17" Type="http://schemas.openxmlformats.org/officeDocument/2006/relationships/image" Target="../media/image74.wmf"/><Relationship Id="rId16" Type="http://schemas.openxmlformats.org/officeDocument/2006/relationships/oleObject" Target="../embeddings/oleObject126.bin"/><Relationship Id="rId15" Type="http://schemas.openxmlformats.org/officeDocument/2006/relationships/image" Target="../media/image73.wmf"/><Relationship Id="rId14" Type="http://schemas.openxmlformats.org/officeDocument/2006/relationships/oleObject" Target="../embeddings/oleObject125.bin"/><Relationship Id="rId13" Type="http://schemas.openxmlformats.org/officeDocument/2006/relationships/image" Target="../media/image112.wmf"/><Relationship Id="rId12" Type="http://schemas.openxmlformats.org/officeDocument/2006/relationships/oleObject" Target="../embeddings/oleObject124.bin"/><Relationship Id="rId11" Type="http://schemas.openxmlformats.org/officeDocument/2006/relationships/image" Target="../media/image72.wmf"/><Relationship Id="rId10" Type="http://schemas.openxmlformats.org/officeDocument/2006/relationships/oleObject" Target="../embeddings/oleObject123.bin"/><Relationship Id="rId1" Type="http://schemas.openxmlformats.org/officeDocument/2006/relationships/oleObject" Target="../embeddings/oleObject118.bin"/></Relationships>
</file>

<file path=ppt/slides/_rels/slide49.xml.rels><?xml version="1.0" encoding="UTF-8" standalone="yes"?>
<Relationships xmlns="http://schemas.openxmlformats.org/package/2006/relationships"><Relationship Id="rId9" Type="http://schemas.openxmlformats.org/officeDocument/2006/relationships/oleObject" Target="../embeddings/oleObject139.bin"/><Relationship Id="rId8" Type="http://schemas.openxmlformats.org/officeDocument/2006/relationships/image" Target="../media/image33.wmf"/><Relationship Id="rId7" Type="http://schemas.openxmlformats.org/officeDocument/2006/relationships/oleObject" Target="../embeddings/oleObject138.bin"/><Relationship Id="rId6" Type="http://schemas.openxmlformats.org/officeDocument/2006/relationships/image" Target="../media/image32.wmf"/><Relationship Id="rId5" Type="http://schemas.openxmlformats.org/officeDocument/2006/relationships/oleObject" Target="../embeddings/oleObject137.bin"/><Relationship Id="rId4" Type="http://schemas.openxmlformats.org/officeDocument/2006/relationships/image" Target="../media/image31.wmf"/><Relationship Id="rId36" Type="http://schemas.openxmlformats.org/officeDocument/2006/relationships/vmlDrawing" Target="../drawings/vmlDrawing17.vml"/><Relationship Id="rId35" Type="http://schemas.openxmlformats.org/officeDocument/2006/relationships/slideLayout" Target="../slideLayouts/slideLayout1.xml"/><Relationship Id="rId34" Type="http://schemas.openxmlformats.org/officeDocument/2006/relationships/image" Target="../media/image124.wmf"/><Relationship Id="rId33" Type="http://schemas.openxmlformats.org/officeDocument/2006/relationships/oleObject" Target="../embeddings/oleObject152.bin"/><Relationship Id="rId32" Type="http://schemas.openxmlformats.org/officeDocument/2006/relationships/image" Target="../media/image123.wmf"/><Relationship Id="rId31" Type="http://schemas.openxmlformats.org/officeDocument/2006/relationships/oleObject" Target="../embeddings/oleObject151.bin"/><Relationship Id="rId30" Type="http://schemas.openxmlformats.org/officeDocument/2006/relationships/image" Target="../media/image122.wmf"/><Relationship Id="rId3" Type="http://schemas.openxmlformats.org/officeDocument/2006/relationships/oleObject" Target="../embeddings/oleObject136.bin"/><Relationship Id="rId29" Type="http://schemas.openxmlformats.org/officeDocument/2006/relationships/oleObject" Target="../embeddings/oleObject150.bin"/><Relationship Id="rId28" Type="http://schemas.openxmlformats.org/officeDocument/2006/relationships/image" Target="../media/image121.wmf"/><Relationship Id="rId27" Type="http://schemas.openxmlformats.org/officeDocument/2006/relationships/oleObject" Target="../embeddings/oleObject149.bin"/><Relationship Id="rId26" Type="http://schemas.openxmlformats.org/officeDocument/2006/relationships/image" Target="../media/image120.wmf"/><Relationship Id="rId25" Type="http://schemas.openxmlformats.org/officeDocument/2006/relationships/oleObject" Target="../embeddings/oleObject148.bin"/><Relationship Id="rId24" Type="http://schemas.openxmlformats.org/officeDocument/2006/relationships/image" Target="../media/image115.wmf"/><Relationship Id="rId23" Type="http://schemas.openxmlformats.org/officeDocument/2006/relationships/oleObject" Target="../embeddings/oleObject147.bin"/><Relationship Id="rId22" Type="http://schemas.openxmlformats.org/officeDocument/2006/relationships/image" Target="../media/image114.wmf"/><Relationship Id="rId21" Type="http://schemas.openxmlformats.org/officeDocument/2006/relationships/oleObject" Target="../embeddings/oleObject146.bin"/><Relationship Id="rId20" Type="http://schemas.openxmlformats.org/officeDocument/2006/relationships/image" Target="../media/image113.wmf"/><Relationship Id="rId2" Type="http://schemas.openxmlformats.org/officeDocument/2006/relationships/image" Target="../media/image30.wmf"/><Relationship Id="rId19" Type="http://schemas.openxmlformats.org/officeDocument/2006/relationships/oleObject" Target="../embeddings/oleObject145.bin"/><Relationship Id="rId18" Type="http://schemas.openxmlformats.org/officeDocument/2006/relationships/oleObject" Target="../embeddings/oleObject144.bin"/><Relationship Id="rId17" Type="http://schemas.openxmlformats.org/officeDocument/2006/relationships/image" Target="../media/image74.wmf"/><Relationship Id="rId16" Type="http://schemas.openxmlformats.org/officeDocument/2006/relationships/oleObject" Target="../embeddings/oleObject143.bin"/><Relationship Id="rId15" Type="http://schemas.openxmlformats.org/officeDocument/2006/relationships/image" Target="../media/image73.wmf"/><Relationship Id="rId14" Type="http://schemas.openxmlformats.org/officeDocument/2006/relationships/oleObject" Target="../embeddings/oleObject142.bin"/><Relationship Id="rId13" Type="http://schemas.openxmlformats.org/officeDocument/2006/relationships/image" Target="../media/image112.wmf"/><Relationship Id="rId12" Type="http://schemas.openxmlformats.org/officeDocument/2006/relationships/oleObject" Target="../embeddings/oleObject141.bin"/><Relationship Id="rId11" Type="http://schemas.openxmlformats.org/officeDocument/2006/relationships/image" Target="../media/image72.wmf"/><Relationship Id="rId10" Type="http://schemas.openxmlformats.org/officeDocument/2006/relationships/oleObject" Target="../embeddings/oleObject140.bin"/><Relationship Id="rId1" Type="http://schemas.openxmlformats.org/officeDocument/2006/relationships/oleObject" Target="../embeddings/oleObject135.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1.xml"/><Relationship Id="rId2" Type="http://schemas.openxmlformats.org/officeDocument/2006/relationships/image" Target="../media/image125.wmf"/><Relationship Id="rId1" Type="http://schemas.openxmlformats.org/officeDocument/2006/relationships/oleObject" Target="../embeddings/oleObject153.bin"/></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image" Target="../media/image126.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29.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32.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33.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34.png"/></Relationships>
</file>

<file path=ppt/slides/_rels/slide56.xml.rels><?xml version="1.0" encoding="UTF-8" standalone="yes"?>
<Relationships xmlns="http://schemas.openxmlformats.org/package/2006/relationships"><Relationship Id="rId5" Type="http://schemas.openxmlformats.org/officeDocument/2006/relationships/vmlDrawing" Target="../drawings/vmlDrawing19.vml"/><Relationship Id="rId4" Type="http://schemas.openxmlformats.org/officeDocument/2006/relationships/slideLayout" Target="../slideLayouts/slideLayout1.xml"/><Relationship Id="rId3" Type="http://schemas.openxmlformats.org/officeDocument/2006/relationships/image" Target="../media/image136.wmf"/><Relationship Id="rId2" Type="http://schemas.openxmlformats.org/officeDocument/2006/relationships/oleObject" Target="../embeddings/oleObject154.bin"/><Relationship Id="rId1" Type="http://schemas.openxmlformats.org/officeDocument/2006/relationships/image" Target="../media/image135.png"/></Relationships>
</file>

<file path=ppt/slides/_rels/slide57.xml.rels><?xml version="1.0" encoding="UTF-8" standalone="yes"?>
<Relationships xmlns="http://schemas.openxmlformats.org/package/2006/relationships"><Relationship Id="rId9" Type="http://schemas.openxmlformats.org/officeDocument/2006/relationships/image" Target="../media/image138.wmf"/><Relationship Id="rId8" Type="http://schemas.openxmlformats.org/officeDocument/2006/relationships/oleObject" Target="../embeddings/oleObject159.bin"/><Relationship Id="rId7" Type="http://schemas.openxmlformats.org/officeDocument/2006/relationships/oleObject" Target="../embeddings/oleObject158.bin"/><Relationship Id="rId6" Type="http://schemas.openxmlformats.org/officeDocument/2006/relationships/image" Target="../media/image66.wmf"/><Relationship Id="rId5" Type="http://schemas.openxmlformats.org/officeDocument/2006/relationships/oleObject" Target="../embeddings/oleObject157.bin"/><Relationship Id="rId4" Type="http://schemas.openxmlformats.org/officeDocument/2006/relationships/image" Target="../media/image33.wmf"/><Relationship Id="rId3" Type="http://schemas.openxmlformats.org/officeDocument/2006/relationships/oleObject" Target="../embeddings/oleObject156.bin"/><Relationship Id="rId2" Type="http://schemas.openxmlformats.org/officeDocument/2006/relationships/image" Target="../media/image137.wmf"/><Relationship Id="rId13" Type="http://schemas.openxmlformats.org/officeDocument/2006/relationships/vmlDrawing" Target="../drawings/vmlDrawing20.vml"/><Relationship Id="rId12" Type="http://schemas.openxmlformats.org/officeDocument/2006/relationships/slideLayout" Target="../slideLayouts/slideLayout1.xml"/><Relationship Id="rId11" Type="http://schemas.openxmlformats.org/officeDocument/2006/relationships/image" Target="../media/image139.wmf"/><Relationship Id="rId10" Type="http://schemas.openxmlformats.org/officeDocument/2006/relationships/oleObject" Target="../embeddings/oleObject160.bin"/><Relationship Id="rId1" Type="http://schemas.openxmlformats.org/officeDocument/2006/relationships/oleObject" Target="../embeddings/oleObject155.bin"/></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image" Target="../media/image140.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9" Type="http://schemas.openxmlformats.org/officeDocument/2006/relationships/oleObject" Target="../embeddings/oleObject165.bin"/><Relationship Id="rId8" Type="http://schemas.openxmlformats.org/officeDocument/2006/relationships/image" Target="../media/image33.wmf"/><Relationship Id="rId7" Type="http://schemas.openxmlformats.org/officeDocument/2006/relationships/oleObject" Target="../embeddings/oleObject164.bin"/><Relationship Id="rId6" Type="http://schemas.openxmlformats.org/officeDocument/2006/relationships/image" Target="../media/image138.wmf"/><Relationship Id="rId5" Type="http://schemas.openxmlformats.org/officeDocument/2006/relationships/oleObject" Target="../embeddings/oleObject163.bin"/><Relationship Id="rId4" Type="http://schemas.openxmlformats.org/officeDocument/2006/relationships/image" Target="../media/image31.wmf"/><Relationship Id="rId3" Type="http://schemas.openxmlformats.org/officeDocument/2006/relationships/oleObject" Target="../embeddings/oleObject162.bin"/><Relationship Id="rId2" Type="http://schemas.openxmlformats.org/officeDocument/2006/relationships/image" Target="../media/image30.wmf"/><Relationship Id="rId16" Type="http://schemas.openxmlformats.org/officeDocument/2006/relationships/vmlDrawing" Target="../drawings/vmlDrawing21.vml"/><Relationship Id="rId15" Type="http://schemas.openxmlformats.org/officeDocument/2006/relationships/slideLayout" Target="../slideLayouts/slideLayout1.xml"/><Relationship Id="rId14" Type="http://schemas.openxmlformats.org/officeDocument/2006/relationships/oleObject" Target="../embeddings/oleObject168.bin"/><Relationship Id="rId13" Type="http://schemas.openxmlformats.org/officeDocument/2006/relationships/image" Target="../media/image144.wmf"/><Relationship Id="rId12" Type="http://schemas.openxmlformats.org/officeDocument/2006/relationships/oleObject" Target="../embeddings/oleObject167.bin"/><Relationship Id="rId11" Type="http://schemas.openxmlformats.org/officeDocument/2006/relationships/oleObject" Target="../embeddings/oleObject166.bin"/><Relationship Id="rId10" Type="http://schemas.openxmlformats.org/officeDocument/2006/relationships/image" Target="../media/image66.wmf"/><Relationship Id="rId1" Type="http://schemas.openxmlformats.org/officeDocument/2006/relationships/oleObject" Target="../embeddings/oleObject161.bin"/></Relationships>
</file>

<file path=ppt/slides/_rels/slide61.xml.rels><?xml version="1.0" encoding="UTF-8" standalone="yes"?>
<Relationships xmlns="http://schemas.openxmlformats.org/package/2006/relationships"><Relationship Id="rId4" Type="http://schemas.openxmlformats.org/officeDocument/2006/relationships/vmlDrawing" Target="../drawings/vmlDrawing22.vml"/><Relationship Id="rId3" Type="http://schemas.openxmlformats.org/officeDocument/2006/relationships/slideLayout" Target="../slideLayouts/slideLayout1.xml"/><Relationship Id="rId2" Type="http://schemas.openxmlformats.org/officeDocument/2006/relationships/image" Target="../media/image145.wmf"/><Relationship Id="rId1" Type="http://schemas.openxmlformats.org/officeDocument/2006/relationships/oleObject" Target="../embeddings/oleObject169.bin"/></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7.png"/><Relationship Id="rId1" Type="http://schemas.openxmlformats.org/officeDocument/2006/relationships/image" Target="../media/image146.png"/></Relationships>
</file>

<file path=ppt/slides/_rels/slide63.xml.rels><?xml version="1.0" encoding="UTF-8" standalone="yes"?>
<Relationships xmlns="http://schemas.openxmlformats.org/package/2006/relationships"><Relationship Id="rId9" Type="http://schemas.openxmlformats.org/officeDocument/2006/relationships/oleObject" Target="../embeddings/oleObject174.bin"/><Relationship Id="rId8" Type="http://schemas.openxmlformats.org/officeDocument/2006/relationships/image" Target="../media/image33.wmf"/><Relationship Id="rId7" Type="http://schemas.openxmlformats.org/officeDocument/2006/relationships/oleObject" Target="../embeddings/oleObject173.bin"/><Relationship Id="rId6" Type="http://schemas.openxmlformats.org/officeDocument/2006/relationships/image" Target="../media/image138.wmf"/><Relationship Id="rId5" Type="http://schemas.openxmlformats.org/officeDocument/2006/relationships/oleObject" Target="../embeddings/oleObject172.bin"/><Relationship Id="rId4" Type="http://schemas.openxmlformats.org/officeDocument/2006/relationships/image" Target="../media/image31.wmf"/><Relationship Id="rId3" Type="http://schemas.openxmlformats.org/officeDocument/2006/relationships/oleObject" Target="../embeddings/oleObject171.bin"/><Relationship Id="rId21" Type="http://schemas.openxmlformats.org/officeDocument/2006/relationships/vmlDrawing" Target="../drawings/vmlDrawing23.vml"/><Relationship Id="rId20" Type="http://schemas.openxmlformats.org/officeDocument/2006/relationships/slideLayout" Target="../slideLayouts/slideLayout1.xml"/><Relationship Id="rId2" Type="http://schemas.openxmlformats.org/officeDocument/2006/relationships/image" Target="../media/image30.wmf"/><Relationship Id="rId19" Type="http://schemas.openxmlformats.org/officeDocument/2006/relationships/oleObject" Target="../embeddings/oleObject180.bin"/><Relationship Id="rId18" Type="http://schemas.openxmlformats.org/officeDocument/2006/relationships/oleObject" Target="../embeddings/oleObject179.bin"/><Relationship Id="rId17" Type="http://schemas.openxmlformats.org/officeDocument/2006/relationships/image" Target="../media/image144.wmf"/><Relationship Id="rId16" Type="http://schemas.openxmlformats.org/officeDocument/2006/relationships/oleObject" Target="../embeddings/oleObject178.bin"/><Relationship Id="rId15" Type="http://schemas.openxmlformats.org/officeDocument/2006/relationships/image" Target="../media/image148.wmf"/><Relationship Id="rId14" Type="http://schemas.openxmlformats.org/officeDocument/2006/relationships/oleObject" Target="../embeddings/oleObject177.bin"/><Relationship Id="rId13" Type="http://schemas.openxmlformats.org/officeDocument/2006/relationships/image" Target="../media/image69.wmf"/><Relationship Id="rId12" Type="http://schemas.openxmlformats.org/officeDocument/2006/relationships/oleObject" Target="../embeddings/oleObject176.bin"/><Relationship Id="rId11" Type="http://schemas.openxmlformats.org/officeDocument/2006/relationships/oleObject" Target="../embeddings/oleObject175.bin"/><Relationship Id="rId10" Type="http://schemas.openxmlformats.org/officeDocument/2006/relationships/image" Target="../media/image66.wmf"/><Relationship Id="rId1" Type="http://schemas.openxmlformats.org/officeDocument/2006/relationships/oleObject" Target="../embeddings/oleObject170.bin"/></Relationships>
</file>

<file path=ppt/slides/_rels/slide64.xml.rels><?xml version="1.0" encoding="UTF-8" standalone="yes"?>
<Relationships xmlns="http://schemas.openxmlformats.org/package/2006/relationships"><Relationship Id="rId4" Type="http://schemas.openxmlformats.org/officeDocument/2006/relationships/vmlDrawing" Target="../drawings/vmlDrawing24.vml"/><Relationship Id="rId3" Type="http://schemas.openxmlformats.org/officeDocument/2006/relationships/slideLayout" Target="../slideLayouts/slideLayout1.xml"/><Relationship Id="rId2" Type="http://schemas.openxmlformats.org/officeDocument/2006/relationships/image" Target="../media/image149.wmf"/><Relationship Id="rId1" Type="http://schemas.openxmlformats.org/officeDocument/2006/relationships/oleObject" Target="../embeddings/oleObject181.bin"/></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1.png"/><Relationship Id="rId3" Type="http://schemas.openxmlformats.org/officeDocument/2006/relationships/image" Target="../media/image150.png"/><Relationship Id="rId2" Type="http://schemas.microsoft.com/office/2007/relationships/media" Target="file:///C:\Users\lcl\Desktop\&#26426;&#22120;&#23398;&#20064;\&#31070;&#32463;&#32593;&#32476;&#19982;&#28145;&#24230;&#23398;&#20064;\lcl\Lec02-NN&amp;BP\Learning.avi" TargetMode="External"/><Relationship Id="rId1" Type="http://schemas.openxmlformats.org/officeDocument/2006/relationships/video" Target="file:///C:\Users\lcl\Desktop\&#26426;&#22120;&#23398;&#20064;\&#31070;&#32463;&#32593;&#32476;&#19982;&#28145;&#24230;&#23398;&#20064;\lcl\Lec02-NN&amp;BP\Learning.avi" TargetMode="Externa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5.png"/><Relationship Id="rId1" Type="http://schemas.openxmlformats.org/officeDocument/2006/relationships/image" Target="../media/image154.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8.png"/><Relationship Id="rId1" Type="http://schemas.openxmlformats.org/officeDocument/2006/relationships/image" Target="../media/image157.png"/></Relationships>
</file>

<file path=ppt/slides/_rels/slide74.xml.rels><?xml version="1.0" encoding="UTF-8" standalone="yes"?>
<Relationships xmlns="http://schemas.openxmlformats.org/package/2006/relationships"><Relationship Id="rId9" Type="http://schemas.openxmlformats.org/officeDocument/2006/relationships/oleObject" Target="../embeddings/oleObject186.bin"/><Relationship Id="rId8" Type="http://schemas.openxmlformats.org/officeDocument/2006/relationships/image" Target="../media/image162.wmf"/><Relationship Id="rId7" Type="http://schemas.openxmlformats.org/officeDocument/2006/relationships/oleObject" Target="../embeddings/oleObject185.bin"/><Relationship Id="rId6" Type="http://schemas.openxmlformats.org/officeDocument/2006/relationships/image" Target="../media/image161.wmf"/><Relationship Id="rId5" Type="http://schemas.openxmlformats.org/officeDocument/2006/relationships/oleObject" Target="../embeddings/oleObject184.bin"/><Relationship Id="rId4" Type="http://schemas.openxmlformats.org/officeDocument/2006/relationships/image" Target="../media/image160.wmf"/><Relationship Id="rId3" Type="http://schemas.openxmlformats.org/officeDocument/2006/relationships/oleObject" Target="../embeddings/oleObject183.bin"/><Relationship Id="rId26" Type="http://schemas.openxmlformats.org/officeDocument/2006/relationships/vmlDrawing" Target="../drawings/vmlDrawing25.vml"/><Relationship Id="rId25" Type="http://schemas.openxmlformats.org/officeDocument/2006/relationships/slideLayout" Target="../slideLayouts/slideLayout1.xml"/><Relationship Id="rId24" Type="http://schemas.openxmlformats.org/officeDocument/2006/relationships/image" Target="../media/image169.wmf"/><Relationship Id="rId23" Type="http://schemas.openxmlformats.org/officeDocument/2006/relationships/oleObject" Target="../embeddings/oleObject194.bin"/><Relationship Id="rId22" Type="http://schemas.openxmlformats.org/officeDocument/2006/relationships/image" Target="../media/image168.wmf"/><Relationship Id="rId21" Type="http://schemas.openxmlformats.org/officeDocument/2006/relationships/oleObject" Target="../embeddings/oleObject193.bin"/><Relationship Id="rId20" Type="http://schemas.openxmlformats.org/officeDocument/2006/relationships/oleObject" Target="../embeddings/oleObject192.bin"/><Relationship Id="rId2" Type="http://schemas.openxmlformats.org/officeDocument/2006/relationships/image" Target="../media/image159.wmf"/><Relationship Id="rId19" Type="http://schemas.openxmlformats.org/officeDocument/2006/relationships/oleObject" Target="../embeddings/oleObject191.bin"/><Relationship Id="rId18" Type="http://schemas.openxmlformats.org/officeDocument/2006/relationships/image" Target="../media/image167.wmf"/><Relationship Id="rId17" Type="http://schemas.openxmlformats.org/officeDocument/2006/relationships/oleObject" Target="../embeddings/oleObject190.bin"/><Relationship Id="rId16" Type="http://schemas.openxmlformats.org/officeDocument/2006/relationships/image" Target="../media/image166.wmf"/><Relationship Id="rId15" Type="http://schemas.openxmlformats.org/officeDocument/2006/relationships/oleObject" Target="../embeddings/oleObject189.bin"/><Relationship Id="rId14" Type="http://schemas.openxmlformats.org/officeDocument/2006/relationships/image" Target="../media/image165.wmf"/><Relationship Id="rId13" Type="http://schemas.openxmlformats.org/officeDocument/2006/relationships/oleObject" Target="../embeddings/oleObject188.bin"/><Relationship Id="rId12" Type="http://schemas.openxmlformats.org/officeDocument/2006/relationships/image" Target="../media/image164.wmf"/><Relationship Id="rId11" Type="http://schemas.openxmlformats.org/officeDocument/2006/relationships/oleObject" Target="../embeddings/oleObject187.bin"/><Relationship Id="rId10" Type="http://schemas.openxmlformats.org/officeDocument/2006/relationships/image" Target="../media/image163.wmf"/><Relationship Id="rId1" Type="http://schemas.openxmlformats.org/officeDocument/2006/relationships/oleObject" Target="../embeddings/oleObject182.bin"/></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73.png"/><Relationship Id="rId7" Type="http://schemas.openxmlformats.org/officeDocument/2006/relationships/tags" Target="../tags/tag12.xml"/><Relationship Id="rId6" Type="http://schemas.openxmlformats.org/officeDocument/2006/relationships/image" Target="../media/image172.png"/><Relationship Id="rId5" Type="http://schemas.openxmlformats.org/officeDocument/2006/relationships/tags" Target="../tags/tag11.xml"/><Relationship Id="rId4" Type="http://schemas.openxmlformats.org/officeDocument/2006/relationships/image" Target="../media/image171.png"/><Relationship Id="rId3" Type="http://schemas.openxmlformats.org/officeDocument/2006/relationships/tags" Target="../tags/tag10.xml"/><Relationship Id="rId2" Type="http://schemas.openxmlformats.org/officeDocument/2006/relationships/image" Target="../media/image170.png"/><Relationship Id="rId1" Type="http://schemas.openxmlformats.org/officeDocument/2006/relationships/tags" Target="../tags/tag9.xml"/></Relationships>
</file>

<file path=ppt/slides/_rels/slide77.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image" Target="../media/image173.png"/><Relationship Id="rId7" Type="http://schemas.openxmlformats.org/officeDocument/2006/relationships/tags" Target="../tags/tag16.xml"/><Relationship Id="rId6" Type="http://schemas.openxmlformats.org/officeDocument/2006/relationships/image" Target="../media/image172.png"/><Relationship Id="rId5" Type="http://schemas.openxmlformats.org/officeDocument/2006/relationships/tags" Target="../tags/tag15.xml"/><Relationship Id="rId4" Type="http://schemas.openxmlformats.org/officeDocument/2006/relationships/image" Target="../media/image171.png"/><Relationship Id="rId3" Type="http://schemas.openxmlformats.org/officeDocument/2006/relationships/tags" Target="../tags/tag14.xml"/><Relationship Id="rId2" Type="http://schemas.openxmlformats.org/officeDocument/2006/relationships/image" Target="../media/image170.png"/><Relationship Id="rId11" Type="http://schemas.openxmlformats.org/officeDocument/2006/relationships/slideLayout" Target="../slideLayouts/slideLayout1.xml"/><Relationship Id="rId10" Type="http://schemas.openxmlformats.org/officeDocument/2006/relationships/tags" Target="../tags/tag18.xml"/><Relationship Id="rId1" Type="http://schemas.openxmlformats.org/officeDocument/2006/relationships/tags" Target="../tags/tag13.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4.png"/><Relationship Id="rId1" Type="http://schemas.openxmlformats.org/officeDocument/2006/relationships/tags" Target="../tags/tag19.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5.png"/><Relationship Id="rId1" Type="http://schemas.openxmlformats.org/officeDocument/2006/relationships/tags" Target="../tags/tag20.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tags" Target="../tags/tag4.xml"/><Relationship Id="rId4" Type="http://schemas.openxmlformats.org/officeDocument/2006/relationships/image" Target="../media/image2.png"/><Relationship Id="rId3" Type="http://schemas.openxmlformats.org/officeDocument/2006/relationships/tags" Target="../tags/tag3.xml"/><Relationship Id="rId2" Type="http://schemas.openxmlformats.org/officeDocument/2006/relationships/image" Target="../media/image1.png"/><Relationship Id="rId1" Type="http://schemas.openxmlformats.org/officeDocument/2006/relationships/tags" Target="../tags/tag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77.png"/><Relationship Id="rId3" Type="http://schemas.openxmlformats.org/officeDocument/2006/relationships/tags" Target="../tags/tag22.xml"/><Relationship Id="rId2" Type="http://schemas.openxmlformats.org/officeDocument/2006/relationships/image" Target="../media/image176.png"/><Relationship Id="rId1" Type="http://schemas.openxmlformats.org/officeDocument/2006/relationships/tags" Target="../tags/tag21.xml"/></Relationships>
</file>

<file path=ppt/slides/_rels/slide8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77.png"/><Relationship Id="rId3" Type="http://schemas.openxmlformats.org/officeDocument/2006/relationships/tags" Target="../tags/tag24.xml"/><Relationship Id="rId2" Type="http://schemas.openxmlformats.org/officeDocument/2006/relationships/image" Target="../media/image178.png"/><Relationship Id="rId1" Type="http://schemas.openxmlformats.org/officeDocument/2006/relationships/tags" Target="../tags/tag23.xml"/></Relationships>
</file>

<file path=ppt/slides/_rels/slide83.xml.rels><?xml version="1.0" encoding="UTF-8" standalone="yes"?>
<Relationships xmlns="http://schemas.openxmlformats.org/package/2006/relationships"><Relationship Id="rId7" Type="http://schemas.openxmlformats.org/officeDocument/2006/relationships/vmlDrawing" Target="../drawings/vmlDrawing26.vml"/><Relationship Id="rId6" Type="http://schemas.openxmlformats.org/officeDocument/2006/relationships/slideLayout" Target="../slideLayouts/slideLayout1.xml"/><Relationship Id="rId5" Type="http://schemas.openxmlformats.org/officeDocument/2006/relationships/image" Target="../media/image180.wmf"/><Relationship Id="rId4" Type="http://schemas.openxmlformats.org/officeDocument/2006/relationships/oleObject" Target="../embeddings/oleObject195.bin"/><Relationship Id="rId3" Type="http://schemas.openxmlformats.org/officeDocument/2006/relationships/tags" Target="../tags/tag26.xml"/><Relationship Id="rId2" Type="http://schemas.openxmlformats.org/officeDocument/2006/relationships/image" Target="../media/image179.png"/><Relationship Id="rId1" Type="http://schemas.openxmlformats.org/officeDocument/2006/relationships/tags" Target="../tags/tag2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9087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6030080"/>
            <a:ext cx="9152792" cy="8367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txBox="1"/>
          <p:nvPr>
            <p:custDataLst>
              <p:tags r:id="rId1"/>
            </p:custDataLst>
          </p:nvPr>
        </p:nvSpPr>
        <p:spPr>
          <a:xfrm>
            <a:off x="318782" y="2060848"/>
            <a:ext cx="8556770" cy="1325563"/>
          </a:xfrm>
          <a:prstGeom prst="rect">
            <a:avLst/>
          </a:prstGeom>
        </p:spPr>
        <p:txBody>
          <a:bodyPr/>
          <a:lstStyle>
            <a:lvl1pPr algn="l" defTabSz="914400" rtl="0" eaLnBrk="1" latinLnBrk="0" hangingPunct="1">
              <a:spcBef>
                <a:spcPct val="0"/>
              </a:spcBef>
              <a:buNone/>
              <a:defRPr sz="3600" kern="1200">
                <a:solidFill>
                  <a:schemeClr val="tx1"/>
                </a:solidFill>
                <a:latin typeface="+mj-lt"/>
                <a:ea typeface="+mj-ea"/>
                <a:cs typeface="+mj-cs"/>
              </a:defRPr>
            </a:lvl1pPr>
          </a:lstStyle>
          <a:p>
            <a:pPr algn="ctr"/>
            <a:r>
              <a:rPr lang="zh-CN" altLang="en-US" sz="6000" b="1" dirty="0" smtClean="0">
                <a:latin typeface="黑体" panose="02010609060101010101" pitchFamily="49" charset="-122"/>
                <a:ea typeface="黑体" panose="02010609060101010101" pitchFamily="49" charset="-122"/>
              </a:rPr>
              <a:t>机器学习</a:t>
            </a:r>
            <a:br>
              <a:rPr lang="en-US" altLang="zh-CN" dirty="0" smtClean="0">
                <a:latin typeface="黑体" panose="02010609060101010101" pitchFamily="49" charset="-122"/>
                <a:ea typeface="黑体" panose="02010609060101010101" pitchFamily="49" charset="-122"/>
              </a:rPr>
            </a:br>
            <a:endParaRPr lang="en-US" altLang="zh-CN" dirty="0" smtClean="0">
              <a:latin typeface="黑体" panose="02010609060101010101" pitchFamily="49" charset="-122"/>
              <a:ea typeface="黑体" panose="02010609060101010101" pitchFamily="49" charset="-122"/>
            </a:endParaRPr>
          </a:p>
          <a:p>
            <a:pPr algn="ctr">
              <a:spcAft>
                <a:spcPts val="1200"/>
              </a:spcAft>
            </a:pPr>
            <a:endParaRPr lang="zh-CN" altLang="en-US" sz="3200" dirty="0" smtClean="0">
              <a:latin typeface="黑体" panose="02010609060101010101" pitchFamily="49" charset="-122"/>
              <a:ea typeface="黑体" panose="02010609060101010101" pitchFamily="49" charset="-122"/>
            </a:endParaRPr>
          </a:p>
          <a:p>
            <a:pPr algn="ctr">
              <a:spcAft>
                <a:spcPts val="1200"/>
              </a:spcAft>
            </a:pPr>
            <a:r>
              <a:rPr lang="zh-CN" altLang="en-US" sz="3200" dirty="0" smtClean="0">
                <a:latin typeface="黑体" panose="02010609060101010101" pitchFamily="49" charset="-122"/>
                <a:ea typeface="黑体" panose="02010609060101010101" pitchFamily="49" charset="-122"/>
              </a:rPr>
              <a:t>李成龙</a:t>
            </a:r>
            <a:br>
              <a:rPr lang="en-US" altLang="zh-CN" sz="800" dirty="0" smtClean="0">
                <a:latin typeface="黑体" panose="02010609060101010101" pitchFamily="49" charset="-122"/>
                <a:ea typeface="黑体" panose="02010609060101010101" pitchFamily="49" charset="-122"/>
              </a:rPr>
            </a:br>
            <a:br>
              <a:rPr lang="en-US" altLang="zh-CN" sz="2000" dirty="0" smtClean="0">
                <a:latin typeface="黑体" panose="02010609060101010101" pitchFamily="49" charset="-122"/>
                <a:ea typeface="黑体" panose="02010609060101010101" pitchFamily="49" charset="-122"/>
              </a:rPr>
            </a:br>
            <a:r>
              <a:rPr lang="zh-CN" altLang="en-US" sz="2000" dirty="0" smtClean="0">
                <a:latin typeface="黑体" panose="02010609060101010101" pitchFamily="49" charset="-122"/>
                <a:ea typeface="黑体" panose="02010609060101010101" pitchFamily="49" charset="-122"/>
              </a:rPr>
              <a:t>安徽大学人工智能学院</a:t>
            </a:r>
            <a:endParaRPr lang="zh-CN" altLang="en-US" sz="20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概述</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latin typeface="黑体" panose="02010609060101010101" pitchFamily="49" charset="-122"/>
                <a:ea typeface="黑体" panose="02010609060101010101" pitchFamily="49" charset="-122"/>
                <a:sym typeface="+mn-ea"/>
              </a:rPr>
              <a:t>深度学习</a:t>
            </a:r>
            <a:r>
              <a:rPr lang="zh-CN" altLang="en-US" sz="2800" b="1" dirty="0">
                <a:latin typeface="黑体" panose="02010609060101010101" pitchFamily="49" charset="-122"/>
                <a:ea typeface="黑体" panose="02010609060101010101" pitchFamily="49" charset="-122"/>
              </a:rPr>
              <a:t>定义</a:t>
            </a:r>
            <a:endParaRPr lang="en-US" altLang="zh-CN" sz="2800" b="1" dirty="0" smtClean="0">
              <a:latin typeface="黑体" panose="02010609060101010101" pitchFamily="49" charset="-122"/>
              <a:ea typeface="黑体" panose="02010609060101010101" pitchFamily="49" charset="-122"/>
            </a:endParaRPr>
          </a:p>
          <a:p>
            <a:pPr lvl="1"/>
            <a:endParaRPr lang="zh-CN" altLang="en-US" sz="2400" dirty="0">
              <a:latin typeface="+mn-ea"/>
            </a:endParaRPr>
          </a:p>
        </p:txBody>
      </p:sp>
      <p:pic>
        <p:nvPicPr>
          <p:cNvPr id="5" name="Picture 4"/>
          <p:cNvPicPr>
            <a:picLocks noChangeAspect="1" noChangeArrowheads="1"/>
          </p:cNvPicPr>
          <p:nvPr/>
        </p:nvPicPr>
        <p:blipFill>
          <a:blip r:embed="rId1"/>
          <a:srcRect t="13078" r="58547" b="13078"/>
          <a:stretch>
            <a:fillRect/>
          </a:stretch>
        </p:blipFill>
        <p:spPr bwMode="auto">
          <a:xfrm>
            <a:off x="683166" y="1629062"/>
            <a:ext cx="3663301" cy="3246039"/>
          </a:xfrm>
          <a:prstGeom prst="rect">
            <a:avLst/>
          </a:prstGeom>
          <a:noFill/>
          <a:ln w="9525">
            <a:noFill/>
            <a:miter lim="800000"/>
            <a:headEnd/>
            <a:tailEnd/>
          </a:ln>
          <a:effectLst/>
        </p:spPr>
      </p:pic>
      <p:pic>
        <p:nvPicPr>
          <p:cNvPr id="6" name="Picture 3"/>
          <p:cNvPicPr>
            <a:picLocks noChangeAspect="1" noChangeArrowheads="1"/>
          </p:cNvPicPr>
          <p:nvPr/>
        </p:nvPicPr>
        <p:blipFill>
          <a:blip r:embed="rId2"/>
          <a:srcRect l="55581"/>
          <a:stretch>
            <a:fillRect/>
          </a:stretch>
        </p:blipFill>
        <p:spPr bwMode="auto">
          <a:xfrm>
            <a:off x="5421566" y="1301078"/>
            <a:ext cx="2802678" cy="5346396"/>
          </a:xfrm>
          <a:prstGeom prst="rect">
            <a:avLst/>
          </a:prstGeom>
          <a:noFill/>
          <a:ln w="9525">
            <a:noFill/>
            <a:miter lim="800000"/>
            <a:headEnd/>
            <a:tailEnd/>
          </a:ln>
          <a:effectLst/>
        </p:spPr>
      </p:pic>
      <p:sp>
        <p:nvSpPr>
          <p:cNvPr id="7" name="矩形 6"/>
          <p:cNvSpPr/>
          <p:nvPr/>
        </p:nvSpPr>
        <p:spPr>
          <a:xfrm>
            <a:off x="5292962" y="6516052"/>
            <a:ext cx="3840074" cy="369332"/>
          </a:xfrm>
          <a:prstGeom prst="rect">
            <a:avLst/>
          </a:prstGeom>
        </p:spPr>
        <p:txBody>
          <a:bodyPr wrap="square">
            <a:spAutoFit/>
          </a:bodyPr>
          <a:lstStyle/>
          <a:p>
            <a:pPr algn="ctr"/>
            <a:r>
              <a:rPr lang="en-US" dirty="0" smtClean="0">
                <a:solidFill>
                  <a:srgbClr val="000000"/>
                </a:solidFill>
              </a:rPr>
              <a:t>S</a:t>
            </a:r>
            <a:r>
              <a:rPr lang="en-US" altLang="zh-CN" dirty="0" smtClean="0">
                <a:solidFill>
                  <a:srgbClr val="000000"/>
                </a:solidFill>
              </a:rPr>
              <a:t>lide Credit: </a:t>
            </a:r>
            <a:r>
              <a:rPr lang="en-US" altLang="zh-CN" dirty="0" smtClean="0"/>
              <a:t>Thomas </a:t>
            </a:r>
            <a:r>
              <a:rPr lang="en-US" altLang="zh-CN" dirty="0" err="1" smtClean="0"/>
              <a:t>Serre</a:t>
            </a:r>
            <a:endParaRPr lang="zh-CN" altLang="en-US" dirty="0"/>
          </a:p>
        </p:txBody>
      </p:sp>
      <p:sp>
        <p:nvSpPr>
          <p:cNvPr id="4" name="文本框 3"/>
          <p:cNvSpPr txBox="1"/>
          <p:nvPr/>
        </p:nvSpPr>
        <p:spPr>
          <a:xfrm>
            <a:off x="35560" y="4653597"/>
            <a:ext cx="5080000" cy="583565"/>
          </a:xfrm>
          <a:prstGeom prst="rect">
            <a:avLst/>
          </a:prstGeom>
        </p:spPr>
        <p:txBody>
          <a:bodyPr>
            <a:spAutoFit/>
          </a:bodyPr>
          <a:p>
            <a:pPr marL="0" lvl="1" algn="just">
              <a:spcBef>
                <a:spcPct val="20000"/>
              </a:spcBef>
              <a:buClrTx/>
              <a:buSzTx/>
              <a:buFontTx/>
              <a:buNone/>
            </a:pPr>
            <a:r>
              <a:rPr lang="zh-CN" altLang="en-US" sz="1600" b="0" i="0"/>
              <a:t>视觉信息最初从视网膜通过外侧膝状核 (LGN) 传递到初级视觉皮层 (V1)，然后通过</a:t>
            </a:r>
            <a:r>
              <a:rPr lang="en-US" altLang="zh-CN" sz="1600" b="0" i="0"/>
              <a:t>V2-V4-PIT-IT</a:t>
            </a:r>
            <a:r>
              <a:rPr lang="zh-CN" altLang="en-US" sz="1600" b="0" i="0"/>
              <a:t>逐层处理</a:t>
            </a:r>
            <a:endParaRPr lang="zh-CN" altLang="en-US" sz="1600" b="0" i="0"/>
          </a:p>
        </p:txBody>
      </p:sp>
      <p:sp>
        <p:nvSpPr>
          <p:cNvPr id="9" name="文本框 8"/>
          <p:cNvSpPr txBox="1"/>
          <p:nvPr/>
        </p:nvSpPr>
        <p:spPr>
          <a:xfrm>
            <a:off x="35560" y="5237162"/>
            <a:ext cx="5080000" cy="1568450"/>
          </a:xfrm>
          <a:prstGeom prst="rect">
            <a:avLst/>
          </a:prstGeom>
        </p:spPr>
        <p:txBody>
          <a:bodyPr>
            <a:spAutoFit/>
          </a:bodyPr>
          <a:p>
            <a:pPr algn="just"/>
            <a:r>
              <a:rPr lang="en-US" altLang="zh-CN" sz="1600"/>
              <a:t>V1</a:t>
            </a:r>
            <a:r>
              <a:rPr lang="zh-CN" altLang="en-US" sz="1600"/>
              <a:t>区是编码的</a:t>
            </a:r>
            <a:r>
              <a:rPr lang="zh-CN" altLang="en-US" sz="1600">
                <a:solidFill>
                  <a:srgbClr val="C00000"/>
                </a:solidFill>
              </a:rPr>
              <a:t>边缘和线条</a:t>
            </a:r>
            <a:r>
              <a:rPr lang="zh-CN" altLang="en-US" sz="1600"/>
              <a:t>等基本特征</a:t>
            </a:r>
            <a:endParaRPr lang="zh-CN" altLang="en-US" sz="1600"/>
          </a:p>
          <a:p>
            <a:pPr algn="just"/>
            <a:r>
              <a:rPr lang="en-US" altLang="zh-CN" sz="1600"/>
              <a:t>V2</a:t>
            </a:r>
            <a:r>
              <a:rPr lang="zh-CN" altLang="en-US" sz="1600"/>
              <a:t>区神经元对</a:t>
            </a:r>
            <a:r>
              <a:rPr lang="zh-CN" altLang="en-US" sz="1600">
                <a:solidFill>
                  <a:srgbClr val="C00000"/>
                </a:solidFill>
              </a:rPr>
              <a:t>视觉轮廓</a:t>
            </a:r>
            <a:r>
              <a:rPr lang="zh-CN" altLang="en-US" sz="1600"/>
              <a:t>有反应，是</a:t>
            </a:r>
            <a:r>
              <a:rPr lang="zh-CN" altLang="en-US" sz="1600">
                <a:solidFill>
                  <a:schemeClr val="tx1"/>
                </a:solidFill>
              </a:rPr>
              <a:t>色调敏感区</a:t>
            </a:r>
            <a:endParaRPr lang="zh-CN" altLang="en-US" sz="1600"/>
          </a:p>
          <a:p>
            <a:pPr algn="just"/>
            <a:r>
              <a:rPr lang="en-US" altLang="zh-CN" sz="1600"/>
              <a:t>V3</a:t>
            </a:r>
            <a:r>
              <a:rPr lang="zh-CN" altLang="en-US" sz="1600"/>
              <a:t>区是信息过渡区</a:t>
            </a:r>
            <a:endParaRPr lang="zh-CN" altLang="en-US" sz="1600"/>
          </a:p>
          <a:p>
            <a:pPr algn="just"/>
            <a:r>
              <a:rPr lang="en-US" altLang="zh-CN" sz="1600"/>
              <a:t>V4</a:t>
            </a:r>
            <a:r>
              <a:rPr lang="zh-CN" altLang="en-US" sz="1600"/>
              <a:t>是</a:t>
            </a:r>
            <a:r>
              <a:rPr lang="zh-CN" altLang="en-US" sz="1600">
                <a:solidFill>
                  <a:srgbClr val="C00000"/>
                </a:solidFill>
              </a:rPr>
              <a:t>色彩感知</a:t>
            </a:r>
            <a:r>
              <a:rPr lang="zh-CN" altLang="en-US" sz="1600"/>
              <a:t>的主要区域，参与</a:t>
            </a:r>
            <a:r>
              <a:rPr lang="zh-CN" altLang="en-US" sz="1600">
                <a:solidFill>
                  <a:srgbClr val="C00000"/>
                </a:solidFill>
              </a:rPr>
              <a:t>曲率计算、运动方向选择和背景分离</a:t>
            </a:r>
            <a:endParaRPr lang="zh-CN" altLang="en-US" sz="1600"/>
          </a:p>
          <a:p>
            <a:pPr algn="just"/>
            <a:r>
              <a:rPr lang="en-US" altLang="zh-CN" sz="1600"/>
              <a:t>IT</a:t>
            </a:r>
            <a:r>
              <a:rPr lang="zh-CN" altLang="en-US" sz="1600"/>
              <a:t>区是</a:t>
            </a:r>
            <a:r>
              <a:rPr lang="zh-CN" altLang="en-US" sz="1600">
                <a:solidFill>
                  <a:srgbClr val="C00000"/>
                </a:solidFill>
              </a:rPr>
              <a:t>物体表达和识别</a:t>
            </a:r>
            <a:r>
              <a:rPr lang="zh-CN" altLang="en-US" sz="1600"/>
              <a:t>区</a:t>
            </a:r>
            <a:endParaRPr lang="zh-CN" altLang="en-US" sz="160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概述</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自动学习特征</a:t>
            </a:r>
            <a:endParaRPr lang="en-US" altLang="zh-CN" sz="2800" b="1" dirty="0" smtClean="0">
              <a:latin typeface="黑体" panose="02010609060101010101" pitchFamily="49" charset="-122"/>
              <a:ea typeface="黑体" panose="02010609060101010101" pitchFamily="49" charset="-122"/>
            </a:endParaRPr>
          </a:p>
          <a:p>
            <a:pPr lvl="1"/>
            <a:r>
              <a:rPr lang="zh-CN" altLang="en-US" sz="2400" b="1" dirty="0" smtClean="0"/>
              <a:t>传统做法</a:t>
            </a:r>
            <a:r>
              <a:rPr lang="zh-CN" altLang="en-US" sz="2400" dirty="0" smtClean="0"/>
              <a:t>：给定输入数据，通过精心设计适用于任务的特征估计学习器参数</a:t>
            </a:r>
            <a:endParaRPr lang="zh-CN" altLang="en-US" sz="2400" dirty="0">
              <a:latin typeface="+mn-ea"/>
            </a:endParaRPr>
          </a:p>
        </p:txBody>
      </p:sp>
      <p:pic>
        <p:nvPicPr>
          <p:cNvPr id="4" name="Picture 3"/>
          <p:cNvPicPr>
            <a:picLocks noChangeAspect="1" noChangeArrowheads="1"/>
          </p:cNvPicPr>
          <p:nvPr/>
        </p:nvPicPr>
        <p:blipFill>
          <a:blip r:embed="rId1"/>
          <a:srcRect/>
          <a:stretch>
            <a:fillRect/>
          </a:stretch>
        </p:blipFill>
        <p:spPr bwMode="auto">
          <a:xfrm>
            <a:off x="1112851" y="2872410"/>
            <a:ext cx="5547381" cy="3652934"/>
          </a:xfrm>
          <a:prstGeom prst="rect">
            <a:avLst/>
          </a:prstGeom>
          <a:noFill/>
          <a:ln w="9525">
            <a:noFill/>
            <a:miter lim="800000"/>
            <a:headEnd/>
            <a:tailEnd/>
          </a:ln>
          <a:effectLst/>
        </p:spPr>
      </p:pic>
      <p:sp>
        <p:nvSpPr>
          <p:cNvPr id="5" name="圆角矩形 4"/>
          <p:cNvSpPr/>
          <p:nvPr/>
        </p:nvSpPr>
        <p:spPr>
          <a:xfrm>
            <a:off x="1979712" y="2644505"/>
            <a:ext cx="2722759" cy="642942"/>
          </a:xfrm>
          <a:prstGeom prst="roundRect">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设计特征</a:t>
            </a:r>
            <a:endParaRPr lang="en-US" altLang="zh-CN" dirty="0" smtClean="0">
              <a:solidFill>
                <a:srgbClr val="FF0000"/>
              </a:solidFill>
            </a:endParaRPr>
          </a:p>
          <a:p>
            <a:pPr algn="ctr"/>
            <a:r>
              <a:rPr lang="en-US" altLang="zh-CN" dirty="0" smtClean="0">
                <a:solidFill>
                  <a:srgbClr val="FF0000"/>
                </a:solidFill>
              </a:rPr>
              <a:t>(Feature Engineering)</a:t>
            </a:r>
            <a:endParaRPr lang="zh-CN" altLang="en-US" dirty="0">
              <a:solidFill>
                <a:srgbClr val="FF0000"/>
              </a:solidFill>
            </a:endParaRPr>
          </a:p>
        </p:txBody>
      </p:sp>
      <p:sp>
        <p:nvSpPr>
          <p:cNvPr id="6" name="矩形 5"/>
          <p:cNvSpPr/>
          <p:nvPr/>
        </p:nvSpPr>
        <p:spPr>
          <a:xfrm>
            <a:off x="5854148" y="6538725"/>
            <a:ext cx="3147008" cy="369332"/>
          </a:xfrm>
          <a:prstGeom prst="rect">
            <a:avLst/>
          </a:prstGeom>
        </p:spPr>
        <p:txBody>
          <a:bodyPr wrap="square">
            <a:spAutoFit/>
          </a:bodyPr>
          <a:lstStyle/>
          <a:p>
            <a:r>
              <a:rPr lang="en-US" dirty="0" smtClean="0">
                <a:solidFill>
                  <a:srgbClr val="000000"/>
                </a:solidFill>
              </a:rPr>
              <a:t>S</a:t>
            </a:r>
            <a:r>
              <a:rPr lang="en-US" altLang="zh-CN" dirty="0" smtClean="0">
                <a:solidFill>
                  <a:srgbClr val="000000"/>
                </a:solidFill>
              </a:rPr>
              <a:t>lide Credit: </a:t>
            </a:r>
            <a:r>
              <a:rPr lang="en-US" altLang="zh-CN" dirty="0" err="1" smtClean="0"/>
              <a:t>Honglak</a:t>
            </a:r>
            <a:r>
              <a:rPr lang="en-US" altLang="zh-CN" dirty="0" smtClean="0"/>
              <a:t> Lee </a:t>
            </a:r>
            <a:endParaRPr lang="zh-CN"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概述</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自动学习特征</a:t>
            </a:r>
            <a:endParaRPr lang="en-US" altLang="zh-CN" sz="2800" b="1" dirty="0" smtClean="0">
              <a:latin typeface="黑体" panose="02010609060101010101" pitchFamily="49" charset="-122"/>
              <a:ea typeface="黑体" panose="02010609060101010101" pitchFamily="49" charset="-122"/>
            </a:endParaRPr>
          </a:p>
          <a:p>
            <a:pPr lvl="1"/>
            <a:r>
              <a:rPr lang="zh-CN" altLang="en-US" sz="2400" b="1" dirty="0" smtClean="0"/>
              <a:t>深度学习</a:t>
            </a:r>
            <a:r>
              <a:rPr lang="zh-CN" altLang="en-US" sz="2400" dirty="0" smtClean="0"/>
              <a:t>：设计面向任务的损失函数，通过数据驱动的方式自动学习特征和学习器参数</a:t>
            </a:r>
            <a:endParaRPr lang="zh-CN" altLang="en-US" sz="2400" dirty="0">
              <a:latin typeface="+mn-ea"/>
            </a:endParaRPr>
          </a:p>
        </p:txBody>
      </p:sp>
      <p:sp>
        <p:nvSpPr>
          <p:cNvPr id="5" name="矩形 4"/>
          <p:cNvSpPr/>
          <p:nvPr/>
        </p:nvSpPr>
        <p:spPr>
          <a:xfrm>
            <a:off x="5854148" y="6538725"/>
            <a:ext cx="3147008" cy="369332"/>
          </a:xfrm>
          <a:prstGeom prst="rect">
            <a:avLst/>
          </a:prstGeom>
        </p:spPr>
        <p:txBody>
          <a:bodyPr wrap="square">
            <a:spAutoFit/>
          </a:bodyPr>
          <a:lstStyle/>
          <a:p>
            <a:r>
              <a:rPr lang="en-US" dirty="0" smtClean="0">
                <a:solidFill>
                  <a:srgbClr val="000000"/>
                </a:solidFill>
              </a:rPr>
              <a:t>S</a:t>
            </a:r>
            <a:r>
              <a:rPr lang="en-US" altLang="zh-CN" dirty="0" smtClean="0">
                <a:solidFill>
                  <a:srgbClr val="000000"/>
                </a:solidFill>
              </a:rPr>
              <a:t>lide Credit: </a:t>
            </a:r>
            <a:r>
              <a:rPr lang="en-US" altLang="zh-CN" dirty="0" err="1" smtClean="0"/>
              <a:t>Honglak</a:t>
            </a:r>
            <a:r>
              <a:rPr lang="en-US" altLang="zh-CN" dirty="0" smtClean="0"/>
              <a:t> Lee </a:t>
            </a:r>
            <a:endParaRPr lang="zh-CN" altLang="en-US" dirty="0"/>
          </a:p>
        </p:txBody>
      </p:sp>
      <p:pic>
        <p:nvPicPr>
          <p:cNvPr id="6" name="Picture 3"/>
          <p:cNvPicPr>
            <a:picLocks noChangeAspect="1" noChangeArrowheads="1"/>
          </p:cNvPicPr>
          <p:nvPr/>
        </p:nvPicPr>
        <p:blipFill>
          <a:blip r:embed="rId1"/>
          <a:srcRect/>
          <a:stretch>
            <a:fillRect/>
          </a:stretch>
        </p:blipFill>
        <p:spPr bwMode="auto">
          <a:xfrm>
            <a:off x="1112851" y="2872410"/>
            <a:ext cx="5547381" cy="3652934"/>
          </a:xfrm>
          <a:prstGeom prst="rect">
            <a:avLst/>
          </a:prstGeom>
          <a:noFill/>
          <a:ln w="9525">
            <a:noFill/>
            <a:miter lim="800000"/>
            <a:headEnd/>
            <a:tailEnd/>
          </a:ln>
          <a:effectLst/>
        </p:spPr>
      </p:pic>
      <p:sp>
        <p:nvSpPr>
          <p:cNvPr id="7" name="圆角矩形 6"/>
          <p:cNvSpPr/>
          <p:nvPr/>
        </p:nvSpPr>
        <p:spPr>
          <a:xfrm>
            <a:off x="1979712" y="2644505"/>
            <a:ext cx="2722759" cy="642942"/>
          </a:xfrm>
          <a:prstGeom prst="roundRect">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设计特征</a:t>
            </a:r>
            <a:endParaRPr lang="en-US" altLang="zh-CN" dirty="0" smtClean="0">
              <a:solidFill>
                <a:srgbClr val="FF0000"/>
              </a:solidFill>
            </a:endParaRPr>
          </a:p>
          <a:p>
            <a:pPr algn="ctr"/>
            <a:r>
              <a:rPr lang="en-US" altLang="zh-CN" dirty="0" smtClean="0">
                <a:solidFill>
                  <a:srgbClr val="FF0000"/>
                </a:solidFill>
              </a:rPr>
              <a:t>(Feature Engineering)</a:t>
            </a:r>
            <a:endParaRPr lang="zh-CN" altLang="en-US" dirty="0">
              <a:solidFill>
                <a:srgbClr val="FF0000"/>
              </a:solidFill>
            </a:endParaRPr>
          </a:p>
        </p:txBody>
      </p:sp>
      <p:sp>
        <p:nvSpPr>
          <p:cNvPr id="8" name="圆角矩形 7"/>
          <p:cNvSpPr/>
          <p:nvPr/>
        </p:nvSpPr>
        <p:spPr>
          <a:xfrm>
            <a:off x="3502344" y="3996649"/>
            <a:ext cx="1656183" cy="257724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rgbClr val="C00000"/>
                </a:solidFill>
              </a:rPr>
              <a:t>自动学习</a:t>
            </a:r>
            <a:endParaRPr lang="en-US" altLang="zh-CN" sz="2400" b="1" dirty="0" smtClean="0">
              <a:solidFill>
                <a:srgbClr val="C00000"/>
              </a:solidFill>
            </a:endParaRPr>
          </a:p>
          <a:p>
            <a:pPr algn="ctr"/>
            <a:r>
              <a:rPr lang="zh-CN" altLang="en-US" sz="2400" b="1" dirty="0" smtClean="0">
                <a:solidFill>
                  <a:srgbClr val="C00000"/>
                </a:solidFill>
              </a:rPr>
              <a:t>特征</a:t>
            </a:r>
            <a:r>
              <a:rPr lang="en-US" altLang="zh-CN" sz="2400" b="1" dirty="0" smtClean="0">
                <a:solidFill>
                  <a:srgbClr val="C00000"/>
                </a:solidFill>
              </a:rPr>
              <a:t>:</a:t>
            </a:r>
            <a:endParaRPr lang="en-US" altLang="zh-CN" sz="2400" b="1" dirty="0" smtClean="0">
              <a:solidFill>
                <a:srgbClr val="C00000"/>
              </a:solidFill>
            </a:endParaRPr>
          </a:p>
          <a:p>
            <a:pPr algn="ctr"/>
            <a:r>
              <a:rPr lang="en-US" altLang="zh-CN" sz="2400" b="1" dirty="0" smtClean="0">
                <a:solidFill>
                  <a:srgbClr val="C00000"/>
                </a:solidFill>
              </a:rPr>
              <a:t>Deep Learning</a:t>
            </a:r>
            <a:endParaRPr lang="zh-CN" altLang="en-US"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概述</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自动学习特征</a:t>
            </a:r>
            <a:endParaRPr lang="en-US" altLang="zh-CN" sz="2800" b="1" dirty="0" smtClean="0">
              <a:latin typeface="黑体" panose="02010609060101010101" pitchFamily="49" charset="-122"/>
              <a:ea typeface="黑体" panose="02010609060101010101" pitchFamily="49" charset="-122"/>
            </a:endParaRPr>
          </a:p>
          <a:p>
            <a:pPr lvl="1"/>
            <a:r>
              <a:rPr lang="zh-CN" altLang="en-US" sz="2400" b="1" dirty="0" smtClean="0"/>
              <a:t>深度学习</a:t>
            </a:r>
            <a:r>
              <a:rPr lang="zh-CN" altLang="en-US" sz="2400" dirty="0" smtClean="0"/>
              <a:t>：</a:t>
            </a:r>
            <a:endParaRPr lang="zh-CN" altLang="en-US" sz="2400" dirty="0">
              <a:latin typeface="+mn-ea"/>
            </a:endParaRPr>
          </a:p>
        </p:txBody>
      </p:sp>
      <p:pic>
        <p:nvPicPr>
          <p:cNvPr id="9" name="Picture 3"/>
          <p:cNvPicPr>
            <a:picLocks noChangeAspect="1" noChangeArrowheads="1"/>
          </p:cNvPicPr>
          <p:nvPr/>
        </p:nvPicPr>
        <p:blipFill>
          <a:blip r:embed="rId1"/>
          <a:srcRect/>
          <a:stretch>
            <a:fillRect/>
          </a:stretch>
        </p:blipFill>
        <p:spPr bwMode="auto">
          <a:xfrm>
            <a:off x="2610692" y="1981424"/>
            <a:ext cx="3761508" cy="48674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概述</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深度学习与浅层学习</a:t>
            </a:r>
            <a:endParaRPr lang="en-US" altLang="zh-CN" sz="2800" b="1" dirty="0" smtClean="0">
              <a:latin typeface="黑体" panose="02010609060101010101" pitchFamily="49" charset="-122"/>
              <a:ea typeface="黑体" panose="02010609060101010101" pitchFamily="49" charset="-122"/>
            </a:endParaRPr>
          </a:p>
          <a:p>
            <a:pPr lvl="1"/>
            <a:r>
              <a:rPr lang="zh-CN" altLang="en-US" sz="2400" dirty="0">
                <a:sym typeface="+mn-ea"/>
              </a:rPr>
              <a:t>对于大多数神经网络模型而言，其</a:t>
            </a:r>
            <a:r>
              <a:rPr lang="zh-CN" altLang="en-US" sz="2400" dirty="0">
                <a:solidFill>
                  <a:srgbClr val="0000FF"/>
                </a:solidFill>
                <a:sym typeface="+mn-ea"/>
              </a:rPr>
              <a:t>根本目的在于模拟适用于某个任务的映射函数</a:t>
            </a:r>
            <a:r>
              <a:rPr lang="zh-CN" altLang="en-US" sz="2400" dirty="0">
                <a:sym typeface="+mn-ea"/>
              </a:rPr>
              <a:t>，如针对于二分类问题的</a:t>
            </a:r>
            <a:r>
              <a:rPr lang="en-US" altLang="zh-CN" sz="2400" dirty="0">
                <a:sym typeface="+mn-ea"/>
              </a:rPr>
              <a:t>MLP</a:t>
            </a:r>
            <a:r>
              <a:rPr lang="zh-CN" altLang="en-US" sz="2400" dirty="0">
                <a:sym typeface="+mn-ea"/>
              </a:rPr>
              <a:t>模型其实相当于从样本输入到样本标签类别的</a:t>
            </a:r>
            <a:r>
              <a:rPr lang="zh-CN" altLang="en-US" sz="2400" dirty="0" smtClean="0">
                <a:sym typeface="+mn-ea"/>
              </a:rPr>
              <a:t>映射函数</a:t>
            </a:r>
            <a:endParaRPr lang="zh-CN" altLang="en-US" sz="2400" dirty="0" smtClean="0"/>
          </a:p>
          <a:p>
            <a:pPr lvl="1"/>
            <a:r>
              <a:rPr lang="zh-CN" altLang="en-US" sz="2400" dirty="0" smtClean="0"/>
              <a:t>神经网络模型</a:t>
            </a:r>
            <a:r>
              <a:rPr lang="zh-CN" altLang="en-US" sz="2400" dirty="0"/>
              <a:t>作为一个通用逼近函数具有非常强大的拟合能力，由于</a:t>
            </a:r>
            <a:r>
              <a:rPr lang="zh-CN" altLang="en-US" sz="2400" dirty="0">
                <a:solidFill>
                  <a:srgbClr val="0000FF"/>
                </a:solidFill>
              </a:rPr>
              <a:t>随着网络层数的加深，网络模型通常会变得难以收敛且计算量巨大</a:t>
            </a:r>
            <a:r>
              <a:rPr lang="zh-CN" altLang="en-US" sz="2400" dirty="0"/>
              <a:t>，故具有强大拟合能力的浅层网络是很长一段时期最主要的研究</a:t>
            </a:r>
            <a:r>
              <a:rPr lang="zh-CN" altLang="en-US" sz="2400" dirty="0" smtClean="0"/>
              <a:t>对象</a:t>
            </a:r>
            <a:endParaRPr lang="zh-CN" altLang="en-US" sz="2400" dirty="0" smtClean="0"/>
          </a:p>
          <a:p>
            <a:pPr lvl="1"/>
            <a:r>
              <a:rPr lang="zh-CN" altLang="en-US" sz="2400" dirty="0">
                <a:sym typeface="+mn-ea"/>
              </a:rPr>
              <a:t>数据处理层数较少的神经网络模型容量较低，基于此类模型的机器学习一般统称为</a:t>
            </a:r>
            <a:r>
              <a:rPr lang="zh-CN" altLang="en-US" sz="2400" dirty="0">
                <a:solidFill>
                  <a:srgbClr val="0000FF"/>
                </a:solidFill>
                <a:sym typeface="+mn-ea"/>
              </a:rPr>
              <a:t>浅层</a:t>
            </a:r>
            <a:r>
              <a:rPr lang="zh-CN" altLang="en-US" sz="2400" dirty="0" smtClean="0">
                <a:solidFill>
                  <a:srgbClr val="0000FF"/>
                </a:solidFill>
                <a:sym typeface="+mn-ea"/>
              </a:rPr>
              <a:t>学习</a:t>
            </a:r>
            <a:endParaRPr lang="en-US" altLang="zh-CN" sz="2400" dirty="0" smtClean="0"/>
          </a:p>
          <a:p>
            <a:pPr marL="457200" lvl="1" indent="0">
              <a:buNone/>
            </a:pPr>
            <a:endParaRPr lang="en-US" altLang="zh-CN" sz="2400"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概述</a:t>
            </a:r>
            <a:endParaRPr lang="en-US" altLang="zh-CN" b="1"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深度学习与浅层学习</a:t>
                </a:r>
                <a:endParaRPr lang="en-US" altLang="zh-CN" sz="2800" b="1" dirty="0" smtClean="0">
                  <a:latin typeface="黑体" panose="02010609060101010101" pitchFamily="49" charset="-122"/>
                  <a:ea typeface="黑体" panose="02010609060101010101" pitchFamily="49" charset="-122"/>
                </a:endParaRPr>
              </a:p>
              <a:p>
                <a:pPr lvl="1"/>
                <a:r>
                  <a:rPr lang="zh-CN" altLang="en-US" sz="2400" dirty="0" smtClean="0">
                    <a:solidFill>
                      <a:schemeClr val="tx1"/>
                    </a:solidFill>
                  </a:rPr>
                  <a:t>从</a:t>
                </a:r>
                <a:r>
                  <a:rPr lang="zh-CN" altLang="en-US" sz="2400" dirty="0">
                    <a:solidFill>
                      <a:schemeClr val="tx1"/>
                    </a:solidFill>
                  </a:rPr>
                  <a:t>理论上看，</a:t>
                </a:r>
                <a:r>
                  <a:rPr lang="zh-CN" altLang="en-US" sz="2400" dirty="0">
                    <a:solidFill>
                      <a:srgbClr val="0000FF"/>
                    </a:solidFill>
                  </a:rPr>
                  <a:t>神经元数目足够多的神经网络模型可以逼近任意</a:t>
                </a:r>
                <a:r>
                  <a:rPr lang="zh-CN" altLang="en-US" sz="2400" dirty="0" smtClean="0">
                    <a:solidFill>
                      <a:srgbClr val="0000FF"/>
                    </a:solidFill>
                  </a:rPr>
                  <a:t>函数</a:t>
                </a:r>
                <a:endParaRPr lang="en-US" altLang="zh-CN" sz="2400" dirty="0" smtClean="0">
                  <a:solidFill>
                    <a:srgbClr val="0000FF"/>
                  </a:solidFill>
                </a:endParaRPr>
              </a:p>
              <a:p>
                <a:pPr lvl="2"/>
                <a:r>
                  <a:rPr lang="zh-CN" altLang="en-US" sz="2000" dirty="0" smtClean="0">
                    <a:solidFill>
                      <a:srgbClr val="0000FF"/>
                    </a:solidFill>
                    <a:latin typeface="+mn-ea"/>
                  </a:rPr>
                  <a:t>通用近似定理</a:t>
                </a:r>
                <a:r>
                  <a:rPr lang="en-US" altLang="zh-CN" sz="2000" dirty="0" smtClean="0">
                    <a:latin typeface="+mn-ea"/>
                  </a:rPr>
                  <a:t>[</a:t>
                </a:r>
                <a:r>
                  <a:rPr lang="en-US" altLang="zh-CN" sz="2000" dirty="0" err="1" smtClean="0">
                    <a:latin typeface="+mn-ea"/>
                  </a:rPr>
                  <a:t>Cbbenko</a:t>
                </a:r>
                <a:r>
                  <a:rPr lang="en-US" altLang="zh-CN" sz="2000" dirty="0" smtClean="0">
                    <a:latin typeface="+mn-ea"/>
                  </a:rPr>
                  <a:t>, 1989, </a:t>
                </a:r>
                <a:r>
                  <a:rPr lang="en-US" altLang="zh-CN" sz="2000" dirty="0" err="1" smtClean="0">
                    <a:latin typeface="+mn-ea"/>
                  </a:rPr>
                  <a:t>Hornik</a:t>
                </a:r>
                <a:r>
                  <a:rPr lang="en-US" altLang="zh-CN" sz="2000" dirty="0" smtClean="0">
                    <a:latin typeface="+mn-ea"/>
                  </a:rPr>
                  <a:t> et al., 1989]</a:t>
                </a:r>
                <a:r>
                  <a:rPr lang="zh-CN" altLang="en-US" sz="2000" dirty="0" smtClean="0">
                    <a:latin typeface="+mn-ea"/>
                  </a:rPr>
                  <a:t>：令</a:t>
                </a:r>
                <a:r>
                  <a:rPr lang="zh-CN" altLang="en-US" sz="2000" dirty="0" smtClean="0">
                    <a:latin typeface="+mn-ea"/>
                    <a:sym typeface="Symbol" panose="05050102010706020507"/>
                  </a:rPr>
                  <a:t>是一个非常数、有界、单调递增的连续函数，</a:t>
                </a:r>
                <a:r>
                  <a:rPr lang="en-US" altLang="zh-CN" sz="2000" i="1" dirty="0" smtClean="0">
                    <a:latin typeface="Times New Roman" panose="02020603050405020304" pitchFamily="18" charset="0"/>
                    <a:cs typeface="Times New Roman" panose="02020603050405020304" pitchFamily="18" charset="0"/>
                    <a:sym typeface="Symbol" panose="05050102010706020507"/>
                  </a:rPr>
                  <a:t>I</a:t>
                </a:r>
                <a:r>
                  <a:rPr lang="en-US" altLang="zh-CN" sz="2000" i="1" baseline="-25000" dirty="0" smtClean="0">
                    <a:latin typeface="Times New Roman" panose="02020603050405020304" pitchFamily="18" charset="0"/>
                    <a:cs typeface="Times New Roman" panose="02020603050405020304" pitchFamily="18" charset="0"/>
                    <a:sym typeface="Symbol" panose="05050102010706020507"/>
                  </a:rPr>
                  <a:t>d</a:t>
                </a:r>
                <a:r>
                  <a:rPr lang="zh-CN" altLang="en-US" sz="2000" dirty="0" smtClean="0">
                    <a:latin typeface="+mn-ea"/>
                    <a:sym typeface="Symbol" panose="05050102010706020507"/>
                  </a:rPr>
                  <a:t>是一个</a:t>
                </a:r>
                <a:r>
                  <a:rPr lang="en-US" altLang="zh-CN" sz="2000" i="1" dirty="0">
                    <a:latin typeface="Times New Roman" panose="02020603050405020304" pitchFamily="18" charset="0"/>
                    <a:cs typeface="Times New Roman" panose="02020603050405020304" pitchFamily="18" charset="0"/>
                    <a:sym typeface="Symbol" panose="05050102010706020507"/>
                  </a:rPr>
                  <a:t>d</a:t>
                </a:r>
                <a:r>
                  <a:rPr lang="zh-CN" altLang="en-US" sz="2000" dirty="0" smtClean="0">
                    <a:latin typeface="+mn-ea"/>
                    <a:sym typeface="Symbol" panose="05050102010706020507"/>
                  </a:rPr>
                  <a:t>维的单位超立方体</a:t>
                </a:r>
                <a:r>
                  <a:rPr lang="en-US" altLang="zh-CN" sz="2000" dirty="0" smtClean="0">
                    <a:latin typeface="+mn-ea"/>
                    <a:sym typeface="Symbol" panose="05050102010706020507"/>
                  </a:rPr>
                  <a:t>[0,1]</a:t>
                </a:r>
                <a:r>
                  <a:rPr lang="en-US" altLang="zh-CN" sz="2000" i="1" baseline="30000" dirty="0" smtClean="0">
                    <a:latin typeface="Times New Roman" panose="02020603050405020304" pitchFamily="18" charset="0"/>
                    <a:cs typeface="Times New Roman" panose="02020603050405020304" pitchFamily="18" charset="0"/>
                    <a:sym typeface="Symbol" panose="05050102010706020507"/>
                  </a:rPr>
                  <a:t>d </a:t>
                </a:r>
                <a:r>
                  <a:rPr lang="zh-CN" altLang="en-US" sz="2000" dirty="0" smtClean="0">
                    <a:latin typeface="+mn-ea"/>
                    <a:sym typeface="Symbol" panose="05050102010706020507"/>
                  </a:rPr>
                  <a:t>，</a:t>
                </a:r>
                <a:r>
                  <a:rPr lang="en-US" altLang="zh-CN" sz="2000" i="1" dirty="0" smtClean="0">
                    <a:latin typeface="Times New Roman" panose="02020603050405020304" pitchFamily="18" charset="0"/>
                    <a:cs typeface="Times New Roman" panose="02020603050405020304" pitchFamily="18" charset="0"/>
                    <a:sym typeface="Symbol" panose="05050102010706020507"/>
                  </a:rPr>
                  <a:t>C</a:t>
                </a:r>
                <a:r>
                  <a:rPr lang="en-US" altLang="zh-CN" sz="2000" dirty="0" smtClean="0">
                    <a:latin typeface="+mn-ea"/>
                    <a:sym typeface="Symbol" panose="05050102010706020507"/>
                  </a:rPr>
                  <a:t>(</a:t>
                </a:r>
                <a:r>
                  <a:rPr lang="en-US" altLang="zh-CN" sz="2000" i="1" dirty="0" smtClean="0">
                    <a:latin typeface="Times New Roman" panose="02020603050405020304" pitchFamily="18" charset="0"/>
                    <a:cs typeface="Times New Roman" panose="02020603050405020304" pitchFamily="18" charset="0"/>
                    <a:sym typeface="Symbol" panose="05050102010706020507"/>
                  </a:rPr>
                  <a:t>I</a:t>
                </a:r>
                <a:r>
                  <a:rPr lang="en-US" altLang="zh-CN" sz="2000" i="1" baseline="-25000" dirty="0" smtClean="0">
                    <a:latin typeface="Times New Roman" panose="02020603050405020304" pitchFamily="18" charset="0"/>
                    <a:cs typeface="Times New Roman" panose="02020603050405020304" pitchFamily="18" charset="0"/>
                    <a:sym typeface="Symbol" panose="05050102010706020507"/>
                  </a:rPr>
                  <a:t>d</a:t>
                </a:r>
                <a:r>
                  <a:rPr lang="en-US" altLang="zh-CN" sz="2000" dirty="0" smtClean="0">
                    <a:latin typeface="+mn-ea"/>
                    <a:sym typeface="Symbol" panose="05050102010706020507"/>
                  </a:rPr>
                  <a:t>)</a:t>
                </a:r>
                <a:r>
                  <a:rPr lang="zh-CN" altLang="en-US" sz="2000" dirty="0" smtClean="0">
                    <a:latin typeface="+mn-ea"/>
                    <a:sym typeface="Symbol" panose="05050102010706020507"/>
                  </a:rPr>
                  <a:t>是定义在</a:t>
                </a:r>
                <a:r>
                  <a:rPr lang="en-US" altLang="zh-CN" sz="2000" i="1" dirty="0">
                    <a:latin typeface="Times New Roman" panose="02020603050405020304" pitchFamily="18" charset="0"/>
                    <a:cs typeface="Times New Roman" panose="02020603050405020304" pitchFamily="18" charset="0"/>
                    <a:sym typeface="Symbol" panose="05050102010706020507"/>
                  </a:rPr>
                  <a:t>I</a:t>
                </a:r>
                <a:r>
                  <a:rPr lang="en-US" altLang="zh-CN" sz="2000" i="1" baseline="-25000" dirty="0">
                    <a:latin typeface="Times New Roman" panose="02020603050405020304" pitchFamily="18" charset="0"/>
                    <a:cs typeface="Times New Roman" panose="02020603050405020304" pitchFamily="18" charset="0"/>
                    <a:sym typeface="Symbol" panose="05050102010706020507"/>
                  </a:rPr>
                  <a:t>d</a:t>
                </a:r>
                <a:r>
                  <a:rPr lang="zh-CN" altLang="en-US" sz="2000" dirty="0" smtClean="0">
                    <a:latin typeface="+mn-ea"/>
                    <a:sym typeface="Symbol" panose="05050102010706020507"/>
                  </a:rPr>
                  <a:t>上的连续函数集合。对于任何一个函数</a:t>
                </a:r>
                <a:r>
                  <a:rPr lang="en-US" altLang="zh-CN" sz="2000" i="1" dirty="0" err="1" smtClean="0">
                    <a:latin typeface="Times New Roman" panose="02020603050405020304" pitchFamily="18" charset="0"/>
                    <a:cs typeface="Times New Roman" panose="02020603050405020304" pitchFamily="18" charset="0"/>
                    <a:sym typeface="Symbol" panose="05050102010706020507"/>
                  </a:rPr>
                  <a:t>f</a:t>
                </a:r>
                <a:r>
                  <a:rPr lang="en-US" altLang="zh-CN" sz="2000" dirty="0" err="1" smtClean="0">
                    <a:latin typeface="+mn-ea"/>
                    <a:sym typeface="Symbol" panose="05050102010706020507"/>
                  </a:rPr>
                  <a:t></a:t>
                </a:r>
                <a:r>
                  <a:rPr lang="en-US" altLang="zh-CN" sz="2000" i="1" dirty="0" err="1" smtClean="0">
                    <a:latin typeface="Times New Roman" panose="02020603050405020304" pitchFamily="18" charset="0"/>
                    <a:cs typeface="Times New Roman" panose="02020603050405020304" pitchFamily="18" charset="0"/>
                    <a:sym typeface="Symbol" panose="05050102010706020507"/>
                  </a:rPr>
                  <a:t>C</a:t>
                </a:r>
                <a:r>
                  <a:rPr lang="en-US" altLang="zh-CN" sz="2000" dirty="0" smtClean="0">
                    <a:latin typeface="+mn-ea"/>
                    <a:sym typeface="Symbol" panose="05050102010706020507"/>
                  </a:rPr>
                  <a:t>(</a:t>
                </a:r>
                <a:r>
                  <a:rPr lang="en-US" altLang="zh-CN" sz="2000" i="1" dirty="0" smtClean="0">
                    <a:latin typeface="Times New Roman" panose="02020603050405020304" pitchFamily="18" charset="0"/>
                    <a:cs typeface="Times New Roman" panose="02020603050405020304" pitchFamily="18" charset="0"/>
                    <a:sym typeface="Symbol" panose="05050102010706020507"/>
                  </a:rPr>
                  <a:t>I</a:t>
                </a:r>
                <a:r>
                  <a:rPr lang="en-US" altLang="zh-CN" sz="2000" i="1" baseline="-25000" dirty="0" smtClean="0">
                    <a:latin typeface="Times New Roman" panose="02020603050405020304" pitchFamily="18" charset="0"/>
                    <a:cs typeface="Times New Roman" panose="02020603050405020304" pitchFamily="18" charset="0"/>
                    <a:sym typeface="Symbol" panose="05050102010706020507"/>
                  </a:rPr>
                  <a:t>d</a:t>
                </a:r>
                <a:r>
                  <a:rPr lang="en-US" altLang="zh-CN" sz="2000" dirty="0" smtClean="0">
                    <a:latin typeface="+mn-ea"/>
                    <a:sym typeface="Symbol" panose="05050102010706020507"/>
                  </a:rPr>
                  <a:t>)</a:t>
                </a:r>
                <a:r>
                  <a:rPr lang="zh-CN" altLang="en-US" sz="2000" dirty="0" smtClean="0">
                    <a:latin typeface="+mn-ea"/>
                    <a:sym typeface="Symbol" panose="05050102010706020507"/>
                  </a:rPr>
                  <a:t>，存在一个整数</a:t>
                </a:r>
                <a:r>
                  <a:rPr lang="en-US" altLang="zh-CN" sz="2000" i="1" dirty="0" smtClean="0">
                    <a:latin typeface="Times New Roman" panose="02020603050405020304" pitchFamily="18" charset="0"/>
                    <a:cs typeface="Times New Roman" panose="02020603050405020304" pitchFamily="18" charset="0"/>
                    <a:sym typeface="Symbol" panose="05050102010706020507"/>
                  </a:rPr>
                  <a:t>m</a:t>
                </a:r>
                <a:r>
                  <a:rPr lang="zh-CN" altLang="en-US" sz="2000" dirty="0" smtClean="0">
                    <a:latin typeface="+mn-ea"/>
                    <a:sym typeface="Symbol" panose="05050102010706020507"/>
                  </a:rPr>
                  <a:t>和一组实数</a:t>
                </a:r>
                <a:r>
                  <a:rPr lang="en-US" altLang="zh-CN" sz="2000" i="1" dirty="0">
                    <a:latin typeface="Times New Roman" panose="02020603050405020304" pitchFamily="18" charset="0"/>
                    <a:cs typeface="Times New Roman" panose="02020603050405020304" pitchFamily="18" charset="0"/>
                    <a:sym typeface="Symbol" panose="05050102010706020507"/>
                  </a:rPr>
                  <a:t>v</a:t>
                </a:r>
                <a:r>
                  <a:rPr lang="en-US" altLang="zh-CN" sz="2000" i="1" baseline="-25000" dirty="0">
                    <a:latin typeface="Times New Roman" panose="02020603050405020304" pitchFamily="18" charset="0"/>
                    <a:cs typeface="Times New Roman" panose="02020603050405020304" pitchFamily="18" charset="0"/>
                    <a:sym typeface="Symbol" panose="05050102010706020507"/>
                  </a:rPr>
                  <a:t>i</a:t>
                </a:r>
                <a:r>
                  <a:rPr lang="zh-CN" altLang="en-US" sz="2000" dirty="0" smtClean="0">
                    <a:latin typeface="+mn-ea"/>
                    <a:sym typeface="Symbol" panose="05050102010706020507"/>
                  </a:rPr>
                  <a:t>，</a:t>
                </a:r>
                <a:r>
                  <a:rPr lang="en-US" altLang="zh-CN" sz="2000" i="1" dirty="0" err="1">
                    <a:latin typeface="Times New Roman" panose="02020603050405020304" pitchFamily="18" charset="0"/>
                    <a:cs typeface="Times New Roman" panose="02020603050405020304" pitchFamily="18" charset="0"/>
                    <a:sym typeface="Symbol" panose="05050102010706020507"/>
                  </a:rPr>
                  <a:t>b</a:t>
                </a:r>
                <a:r>
                  <a:rPr lang="en-US" altLang="zh-CN" sz="2000" i="1" baseline="-25000" dirty="0" err="1">
                    <a:latin typeface="Times New Roman" panose="02020603050405020304" pitchFamily="18" charset="0"/>
                    <a:cs typeface="Times New Roman" panose="02020603050405020304" pitchFamily="18" charset="0"/>
                    <a:sym typeface="Symbol" panose="05050102010706020507"/>
                  </a:rPr>
                  <a:t>i</a:t>
                </a:r>
                <a:r>
                  <a:rPr lang="en-US" altLang="zh-CN" sz="2000" dirty="0" err="1" smtClean="0">
                    <a:latin typeface="+mn-ea"/>
                    <a:sym typeface="Symbol" panose="05050102010706020507"/>
                  </a:rPr>
                  <a:t></a:t>
                </a:r>
                <a:r>
                  <a:rPr lang="en-US" altLang="zh-CN" sz="2000" i="1" dirty="0" err="1">
                    <a:latin typeface="Times New Roman" panose="02020603050405020304" pitchFamily="18" charset="0"/>
                    <a:cs typeface="Times New Roman" panose="02020603050405020304" pitchFamily="18" charset="0"/>
                    <a:sym typeface="Symbol" panose="05050102010706020507"/>
                  </a:rPr>
                  <a:t>R</a:t>
                </a:r>
                <a:r>
                  <a:rPr lang="zh-CN" altLang="en-US" sz="2000" dirty="0" smtClean="0">
                    <a:latin typeface="+mn-ea"/>
                    <a:sym typeface="Symbol" panose="05050102010706020507"/>
                  </a:rPr>
                  <a:t>以及实数向量</a:t>
                </a:r>
                <a:r>
                  <a:rPr lang="en-US" altLang="zh-CN" sz="2000" b="1" i="1" dirty="0" err="1">
                    <a:latin typeface="Times New Roman" panose="02020603050405020304" pitchFamily="18" charset="0"/>
                    <a:cs typeface="Times New Roman" panose="02020603050405020304" pitchFamily="18" charset="0"/>
                    <a:sym typeface="Symbol" panose="05050102010706020507"/>
                  </a:rPr>
                  <a:t>w</a:t>
                </a:r>
                <a:r>
                  <a:rPr lang="en-US" altLang="zh-CN" sz="2000" i="1" baseline="-25000" dirty="0" err="1">
                    <a:latin typeface="Times New Roman" panose="02020603050405020304" pitchFamily="18" charset="0"/>
                    <a:cs typeface="Times New Roman" panose="02020603050405020304" pitchFamily="18" charset="0"/>
                    <a:sym typeface="Symbol" panose="05050102010706020507"/>
                  </a:rPr>
                  <a:t>i</a:t>
                </a:r>
                <a:r>
                  <a:rPr lang="en-US" altLang="zh-CN" sz="2000" dirty="0" err="1" smtClean="0">
                    <a:latin typeface="+mn-ea"/>
                    <a:sym typeface="Symbol" panose="05050102010706020507"/>
                  </a:rPr>
                  <a:t></a:t>
                </a:r>
                <a:r>
                  <a:rPr lang="en-US" altLang="zh-CN" sz="2000" i="1" dirty="0" err="1" smtClean="0">
                    <a:latin typeface="Times New Roman" panose="02020603050405020304" pitchFamily="18" charset="0"/>
                    <a:cs typeface="Times New Roman" panose="02020603050405020304" pitchFamily="18" charset="0"/>
                    <a:sym typeface="Symbol" panose="05050102010706020507"/>
                  </a:rPr>
                  <a:t>R</a:t>
                </a:r>
                <a:r>
                  <a:rPr lang="en-US" altLang="zh-CN" sz="2000" i="1" baseline="30000" dirty="0" err="1" smtClean="0">
                    <a:latin typeface="Times New Roman" panose="02020603050405020304" pitchFamily="18" charset="0"/>
                    <a:cs typeface="Times New Roman" panose="02020603050405020304" pitchFamily="18" charset="0"/>
                    <a:sym typeface="Symbol" panose="05050102010706020507"/>
                  </a:rPr>
                  <a:t>d</a:t>
                </a:r>
                <a:r>
                  <a:rPr lang="zh-CN" altLang="en-US" sz="2000" dirty="0" smtClean="0">
                    <a:latin typeface="+mn-ea"/>
                    <a:sym typeface="Symbol" panose="05050102010706020507"/>
                  </a:rPr>
                  <a:t>，以至于我们可以定义函数</a:t>
                </a:r>
                <a:endParaRPr lang="en-US" altLang="zh-CN" sz="2000" dirty="0" smtClean="0">
                  <a:latin typeface="+mn-ea"/>
                  <a:sym typeface="Symbol" panose="05050102010706020507"/>
                </a:endParaRPr>
              </a:p>
              <a:p>
                <a:pPr marL="914400" lvl="2"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a:rPr>
                        <m:t>𝐹</m:t>
                      </m:r>
                      <m:d>
                        <m:dPr>
                          <m:ctrlPr>
                            <a:rPr lang="en-US" altLang="zh-CN" sz="2000" i="1">
                              <a:latin typeface="Cambria Math" panose="02040503050406030204"/>
                            </a:rPr>
                          </m:ctrlPr>
                        </m:dPr>
                        <m:e>
                          <m:r>
                            <a:rPr lang="en-US" altLang="zh-CN" sz="2000" b="1" i="1">
                              <a:latin typeface="Cambria Math" panose="02040503050406030204"/>
                            </a:rPr>
                            <m:t>𝒙</m:t>
                          </m:r>
                        </m:e>
                      </m:d>
                      <m:r>
                        <a:rPr lang="en-US" altLang="zh-CN" sz="2000" i="1">
                          <a:latin typeface="Cambria Math" panose="02040503050406030204"/>
                        </a:rPr>
                        <m:t>=</m:t>
                      </m:r>
                      <m:nary>
                        <m:naryPr>
                          <m:chr m:val="∑"/>
                          <m:ctrlPr>
                            <a:rPr lang="pt-BR" altLang="zh-CN" sz="2000" i="1">
                              <a:latin typeface="Cambria Math" panose="02040503050406030204"/>
                            </a:rPr>
                          </m:ctrlPr>
                        </m:naryPr>
                        <m:sub>
                          <m:r>
                            <m:rPr>
                              <m:brk m:alnAt="23"/>
                            </m:rPr>
                            <a:rPr lang="en-US" altLang="zh-CN" sz="2000" i="1">
                              <a:latin typeface="Cambria Math" panose="02040503050406030204"/>
                            </a:rPr>
                            <m:t>𝑖</m:t>
                          </m:r>
                          <m:r>
                            <a:rPr lang="pt-BR" altLang="zh-CN" sz="2000" i="1">
                              <a:latin typeface="Cambria Math" panose="02040503050406030204"/>
                            </a:rPr>
                            <m:t>=</m:t>
                          </m:r>
                          <m:r>
                            <a:rPr lang="pt-BR" altLang="zh-CN" sz="2000" i="1">
                              <a:latin typeface="Cambria Math" panose="02040503050406030204"/>
                            </a:rPr>
                            <m:t>1</m:t>
                          </m:r>
                        </m:sub>
                        <m:sup>
                          <m:r>
                            <a:rPr lang="en-US" altLang="zh-CN" sz="2000" b="0" i="1" smtClean="0">
                              <a:latin typeface="Cambria Math" panose="02040503050406030204"/>
                            </a:rPr>
                            <m:t>𝑚</m:t>
                          </m:r>
                        </m:sup>
                        <m:e>
                          <m:r>
                            <a:rPr lang="en-US" altLang="zh-CN" sz="2000" b="0" i="1" smtClean="0">
                              <a:latin typeface="Cambria Math" panose="02040503050406030204"/>
                            </a:rPr>
                            <m:t>𝑣</m:t>
                          </m:r>
                          <m:r>
                            <a:rPr lang="en-US" altLang="zh-CN" sz="2000" b="0" i="1" baseline="-25000" smtClean="0">
                              <a:latin typeface="Cambria Math" panose="02040503050406030204"/>
                            </a:rPr>
                            <m:t>𝑖</m:t>
                          </m:r>
                          <m:r>
                            <m:rPr>
                              <m:nor/>
                            </m:rPr>
                            <a:rPr lang="zh-CN" altLang="en-US" sz="2000" dirty="0">
                              <a:latin typeface="+mn-ea"/>
                              <a:sym typeface="Symbol" panose="05050102010706020507"/>
                            </a:rPr>
                            <m:t></m:t>
                          </m:r>
                          <m:d>
                            <m:dPr>
                              <m:ctrlPr>
                                <a:rPr lang="pt-BR" altLang="zh-CN" sz="2000" i="1">
                                  <a:latin typeface="Cambria Math" panose="02040503050406030204"/>
                                </a:rPr>
                              </m:ctrlPr>
                            </m:dPr>
                            <m:e>
                              <m:r>
                                <a:rPr lang="en-US" altLang="zh-CN" sz="2000" b="1">
                                  <a:latin typeface="Cambria Math" panose="02040503050406030204"/>
                                </a:rPr>
                                <m:t>𝐰</m:t>
                              </m:r>
                              <m:r>
                                <a:rPr lang="en-US" altLang="zh-CN" sz="2000" i="1" baseline="-25000">
                                  <a:latin typeface="Cambria Math" panose="02040503050406030204"/>
                                </a:rPr>
                                <m:t>𝑖</m:t>
                              </m:r>
                              <m:r>
                                <a:rPr lang="en-US" altLang="zh-CN" sz="2000" i="1" baseline="30000">
                                  <a:latin typeface="Cambria Math" panose="02040503050406030204"/>
                                </a:rPr>
                                <m:t>𝑇</m:t>
                              </m:r>
                              <m:r>
                                <a:rPr lang="en-US" altLang="zh-CN" sz="2000" b="1" i="1" smtClean="0">
                                  <a:latin typeface="Cambria Math" panose="02040503050406030204"/>
                                </a:rPr>
                                <m:t>𝒙</m:t>
                              </m:r>
                              <m:r>
                                <a:rPr lang="en-US" altLang="zh-CN" sz="2000" b="0" i="1" smtClean="0">
                                  <a:latin typeface="Cambria Math" panose="02040503050406030204"/>
                                </a:rPr>
                                <m:t>+</m:t>
                              </m:r>
                              <m:r>
                                <a:rPr lang="en-US" altLang="zh-CN" sz="2000" b="0" i="1" smtClean="0">
                                  <a:latin typeface="Cambria Math" panose="02040503050406030204"/>
                                </a:rPr>
                                <m:t>𝑏</m:t>
                              </m:r>
                              <m:r>
                                <a:rPr lang="en-US" altLang="zh-CN" sz="2000" b="0" i="1" baseline="-25000" smtClean="0">
                                  <a:latin typeface="Cambria Math" panose="02040503050406030204"/>
                                </a:rPr>
                                <m:t>𝑖</m:t>
                              </m:r>
                            </m:e>
                          </m:d>
                        </m:e>
                      </m:nary>
                    </m:oMath>
                  </m:oMathPara>
                </a14:m>
                <a:endParaRPr lang="en-US" altLang="zh-CN" sz="2000" dirty="0" smtClean="0">
                  <a:latin typeface="+mn-ea"/>
                </a:endParaRPr>
              </a:p>
              <a:p>
                <a:pPr marL="914400" lvl="2" indent="0">
                  <a:buNone/>
                </a:pPr>
                <a:r>
                  <a:rPr lang="zh-CN" altLang="en-US" sz="2000" dirty="0" smtClean="0">
                    <a:latin typeface="+mn-ea"/>
                  </a:rPr>
                  <a:t>  作为函数</a:t>
                </a:r>
                <a:r>
                  <a:rPr lang="en-US" altLang="zh-CN" sz="2000" i="1" dirty="0" err="1" smtClean="0">
                    <a:latin typeface="Times New Roman" panose="02020603050405020304" pitchFamily="18" charset="0"/>
                    <a:cs typeface="Times New Roman" panose="02020603050405020304" pitchFamily="18" charset="0"/>
                    <a:sym typeface="Symbol" panose="05050102010706020507"/>
                  </a:rPr>
                  <a:t>f</a:t>
                </a:r>
                <a:r>
                  <a:rPr lang="zh-CN" altLang="en-US" sz="2000" dirty="0" smtClean="0">
                    <a:latin typeface="+mn-ea"/>
                  </a:rPr>
                  <a:t>的近似实现，即</a:t>
                </a:r>
                <a:endParaRPr lang="en-US" altLang="zh-CN" sz="2000" dirty="0" smtClean="0">
                  <a:latin typeface="+mn-ea"/>
                </a:endParaRPr>
              </a:p>
              <a:p>
                <a:pPr marL="914400" lvl="2" indent="0">
                  <a:buNone/>
                </a:pPr>
                <a14:m>
                  <m:oMathPara xmlns:m="http://schemas.openxmlformats.org/officeDocument/2006/math">
                    <m:oMathParaPr>
                      <m:jc m:val="centerGroup"/>
                    </m:oMathParaPr>
                    <m:oMath xmlns:m="http://schemas.openxmlformats.org/officeDocument/2006/math">
                      <m:d>
                        <m:dPr>
                          <m:begChr m:val="|"/>
                          <m:endChr m:val="|"/>
                          <m:ctrlPr>
                            <a:rPr lang="en-US" altLang="zh-CN" sz="2000" b="0" i="1" smtClean="0">
                              <a:latin typeface="Cambria Math" panose="02040503050406030204"/>
                            </a:rPr>
                          </m:ctrlPr>
                        </m:dPr>
                        <m:e>
                          <m:d>
                            <m:dPr>
                              <m:begChr m:val="|"/>
                              <m:endChr m:val="|"/>
                              <m:ctrlPr>
                                <a:rPr lang="en-US" altLang="zh-CN" sz="2000" b="0" i="1" smtClean="0">
                                  <a:latin typeface="Cambria Math" panose="02040503050406030204"/>
                                </a:rPr>
                              </m:ctrlPr>
                            </m:dPr>
                            <m:e>
                              <m:r>
                                <a:rPr lang="en-US" altLang="zh-CN" sz="2000" i="1">
                                  <a:latin typeface="Cambria Math" panose="02040503050406030204"/>
                                </a:rPr>
                                <m:t>𝐹</m:t>
                              </m:r>
                              <m:d>
                                <m:dPr>
                                  <m:ctrlPr>
                                    <a:rPr lang="en-US" altLang="zh-CN" sz="2000" i="1">
                                      <a:latin typeface="Cambria Math" panose="02040503050406030204"/>
                                    </a:rPr>
                                  </m:ctrlPr>
                                </m:dPr>
                                <m:e>
                                  <m:r>
                                    <a:rPr lang="en-US" altLang="zh-CN" sz="2000" b="1" i="1" smtClean="0">
                                      <a:latin typeface="Cambria Math" panose="02040503050406030204"/>
                                    </a:rPr>
                                    <m:t>𝒙</m:t>
                                  </m:r>
                                </m:e>
                              </m:d>
                              <m:r>
                                <a:rPr lang="en-US" altLang="zh-CN" sz="2000" b="1" i="1" smtClean="0">
                                  <a:latin typeface="Cambria Math" panose="02040503050406030204"/>
                                </a:rPr>
                                <m:t>−</m:t>
                              </m:r>
                              <m:r>
                                <a:rPr lang="en-US" altLang="zh-CN" sz="2000" i="1" smtClean="0">
                                  <a:latin typeface="Cambria Math" panose="02040503050406030204"/>
                                </a:rPr>
                                <m:t>𝑓</m:t>
                              </m:r>
                              <m:d>
                                <m:dPr>
                                  <m:ctrlPr>
                                    <a:rPr lang="en-US" altLang="zh-CN" sz="2000" b="1" i="1" smtClean="0">
                                      <a:latin typeface="Cambria Math" panose="02040503050406030204"/>
                                    </a:rPr>
                                  </m:ctrlPr>
                                </m:dPr>
                                <m:e>
                                  <m:r>
                                    <a:rPr lang="en-US" altLang="zh-CN" sz="2000" b="1" i="1">
                                      <a:latin typeface="Cambria Math" panose="02040503050406030204"/>
                                    </a:rPr>
                                    <m:t>𝒙</m:t>
                                  </m:r>
                                </m:e>
                              </m:d>
                            </m:e>
                          </m:d>
                        </m:e>
                      </m:d>
                      <m:r>
                        <a:rPr lang="en-US" altLang="zh-CN" sz="2000" b="1" i="1" smtClean="0">
                          <a:latin typeface="Cambria Math" panose="02040503050406030204"/>
                        </a:rPr>
                        <m:t>&lt;ɛ, </m:t>
                      </m:r>
                      <m:r>
                        <a:rPr lang="en-US" altLang="zh-CN" sz="2000" b="1" i="1" smtClean="0">
                          <a:latin typeface="Cambria Math" panose="02040503050406030204"/>
                        </a:rPr>
                        <m:t>𝒙</m:t>
                      </m:r>
                      <m:r>
                        <m:rPr>
                          <m:nor/>
                        </m:rPr>
                        <a:rPr lang="en-US" altLang="zh-CN" sz="2000" dirty="0">
                          <a:latin typeface="+mn-ea"/>
                          <a:sym typeface="Symbol" panose="05050102010706020507"/>
                        </a:rPr>
                        <m:t></m:t>
                      </m:r>
                      <m:r>
                        <m:rPr>
                          <m:nor/>
                        </m:rPr>
                        <a:rPr lang="en-US" altLang="zh-CN" sz="2000" i="1" dirty="0">
                          <a:latin typeface="Times New Roman" panose="02020603050405020304" pitchFamily="18" charset="0"/>
                          <a:cs typeface="Times New Roman" panose="02020603050405020304" pitchFamily="18" charset="0"/>
                          <a:sym typeface="Symbol" panose="05050102010706020507"/>
                        </a:rPr>
                        <m:t>I</m:t>
                      </m:r>
                      <m:r>
                        <m:rPr>
                          <m:nor/>
                        </m:rPr>
                        <a:rPr lang="en-US" altLang="zh-CN" sz="2000" i="1" baseline="-25000" dirty="0">
                          <a:latin typeface="Times New Roman" panose="02020603050405020304" pitchFamily="18" charset="0"/>
                          <a:cs typeface="Times New Roman" panose="02020603050405020304" pitchFamily="18" charset="0"/>
                          <a:sym typeface="Symbol" panose="05050102010706020507"/>
                        </a:rPr>
                        <m:t>d</m:t>
                      </m:r>
                    </m:oMath>
                  </m:oMathPara>
                </a14:m>
                <a:endParaRPr lang="en-US" altLang="zh-CN" sz="2000" dirty="0" smtClean="0">
                  <a:latin typeface="+mn-ea"/>
                </a:endParaRPr>
              </a:p>
              <a:p>
                <a:pPr marL="914400" lvl="2" indent="0">
                  <a:buNone/>
                </a:pPr>
                <a:r>
                  <a:rPr lang="en-US" altLang="zh-CN" sz="2000" dirty="0">
                    <a:latin typeface="+mn-ea"/>
                  </a:rPr>
                  <a:t> </a:t>
                </a:r>
                <a:r>
                  <a:rPr lang="en-US" altLang="zh-CN" sz="2000" dirty="0" smtClean="0">
                    <a:latin typeface="+mn-ea"/>
                  </a:rPr>
                  <a:t> </a:t>
                </a:r>
                <a:r>
                  <a:rPr lang="zh-CN" altLang="en-US" sz="2000" dirty="0" smtClean="0">
                    <a:latin typeface="+mn-ea"/>
                  </a:rPr>
                  <a:t>其中</a:t>
                </a:r>
                <a14:m>
                  <m:oMath xmlns:m="http://schemas.openxmlformats.org/officeDocument/2006/math">
                    <m:r>
                      <a:rPr lang="en-US" altLang="zh-CN" sz="2000" b="1" i="1">
                        <a:latin typeface="Cambria Math" panose="02040503050406030204"/>
                      </a:rPr>
                      <m:t>ɛ</m:t>
                    </m:r>
                    <m:r>
                      <a:rPr lang="en-US" altLang="zh-CN" sz="2000" b="0" i="0" smtClean="0">
                        <a:latin typeface="Cambria Math" panose="02040503050406030204"/>
                      </a:rPr>
                      <m:t>&gt;</m:t>
                    </m:r>
                    <m:r>
                      <a:rPr lang="en-US" altLang="zh-CN" sz="2000" b="0" i="0" smtClean="0">
                        <a:latin typeface="Cambria Math" panose="02040503050406030204"/>
                      </a:rPr>
                      <m:t>0</m:t>
                    </m:r>
                  </m:oMath>
                </a14:m>
                <a:r>
                  <a:rPr lang="zh-CN" altLang="en-US" sz="2000" dirty="0" smtClean="0">
                    <a:latin typeface="+mn-ea"/>
                  </a:rPr>
                  <a:t>是一个很小的正数。</a:t>
                </a:r>
                <a:endParaRPr lang="zh-CN" altLang="en-US" sz="2000" dirty="0">
                  <a:latin typeface="+mn-ea"/>
                </a:endParaRPr>
              </a:p>
            </p:txBody>
          </p:sp>
        </mc:Choice>
        <mc:Fallback>
          <p:sp>
            <p:nvSpPr>
              <p:cNvPr id="3" name="副标题 2"/>
              <p:cNvSpPr>
                <a:spLocks noRot="1" noChangeAspect="1" noMove="1" noResize="1" noEditPoints="1" noAdjustHandles="1" noChangeArrowheads="1" noChangeShapeType="1" noTextEdit="1"/>
              </p:cNvSpPr>
              <p:nvPr>
                <p:ph type="subTitle" idx="4294967295"/>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概述</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深度学习与浅层学习</a:t>
            </a:r>
            <a:endParaRPr lang="en-US" altLang="zh-CN" sz="2800" b="1" dirty="0" smtClean="0">
              <a:latin typeface="黑体" panose="02010609060101010101" pitchFamily="49" charset="-122"/>
              <a:ea typeface="黑体" panose="02010609060101010101" pitchFamily="49" charset="-122"/>
            </a:endParaRPr>
          </a:p>
          <a:p>
            <a:pPr lvl="1"/>
            <a:r>
              <a:rPr lang="zh-CN" altLang="en-US" sz="2400" dirty="0"/>
              <a:t>神经网络模型</a:t>
            </a:r>
            <a:r>
              <a:rPr lang="zh-CN" altLang="en-US" sz="2400" dirty="0">
                <a:solidFill>
                  <a:srgbClr val="0000FF"/>
                </a:solidFill>
              </a:rPr>
              <a:t>增加神经网络的隐含层层数比直接增加某一隐含层的结点数目更能提高模型的拟合能力</a:t>
            </a:r>
            <a:endParaRPr lang="zh-CN" altLang="en-US" sz="2400" dirty="0">
              <a:solidFill>
                <a:srgbClr val="0000FF"/>
              </a:solidFill>
            </a:endParaRPr>
          </a:p>
          <a:p>
            <a:pPr lvl="2"/>
            <a:r>
              <a:rPr lang="zh-CN" altLang="en-US" sz="2055" dirty="0"/>
              <a:t>添加隐含层不仅增加了模型的数据处理神经元数目，还添加了一层嵌套的非线性映射</a:t>
            </a:r>
            <a:r>
              <a:rPr lang="zh-CN" altLang="en-US" sz="2055" dirty="0" smtClean="0"/>
              <a:t>函数</a:t>
            </a:r>
            <a:endParaRPr lang="en-US" altLang="zh-CN" sz="2055" dirty="0" smtClean="0">
              <a:solidFill>
                <a:srgbClr val="0000FF"/>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概述</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深度学习与浅层学习</a:t>
            </a:r>
            <a:endParaRPr lang="en-US" altLang="zh-CN" sz="2800" b="1" dirty="0" smtClean="0">
              <a:latin typeface="黑体" panose="02010609060101010101" pitchFamily="49" charset="-122"/>
              <a:ea typeface="黑体" panose="02010609060101010101" pitchFamily="49" charset="-122"/>
            </a:endParaRPr>
          </a:p>
          <a:p>
            <a:pPr lvl="1"/>
            <a:r>
              <a:rPr lang="zh-CN" altLang="en-US" sz="2400" dirty="0"/>
              <a:t>以使用简单函数逼近复杂函数过程为例。下图表示使用简单函数逼近复杂函数的一个简单实例，若使用</a:t>
            </a:r>
            <a:r>
              <a:rPr lang="zh-CN" altLang="en-US" sz="2400" dirty="0">
                <a:solidFill>
                  <a:srgbClr val="0000FF"/>
                </a:solidFill>
              </a:rPr>
              <a:t>单层多结点模型</a:t>
            </a:r>
            <a:r>
              <a:rPr lang="zh-CN" altLang="en-US" sz="2400" dirty="0"/>
              <a:t>逼近这一复杂函数，则表示形式通常</a:t>
            </a:r>
            <a:r>
              <a:rPr lang="zh-CN" altLang="en-US" sz="2400" dirty="0">
                <a:solidFill>
                  <a:srgbClr val="0000FF"/>
                </a:solidFill>
              </a:rPr>
              <a:t>较为复杂</a:t>
            </a:r>
            <a:r>
              <a:rPr lang="zh-CN" altLang="en-US" sz="2400" dirty="0"/>
              <a:t>，如下图所示。若用</a:t>
            </a:r>
            <a:r>
              <a:rPr lang="zh-CN" altLang="en-US" sz="2400" dirty="0">
                <a:solidFill>
                  <a:srgbClr val="0000FF"/>
                </a:solidFill>
              </a:rPr>
              <a:t>多层模型</a:t>
            </a:r>
            <a:r>
              <a:rPr lang="zh-CN" altLang="en-US" sz="2400" dirty="0"/>
              <a:t>，则可较为</a:t>
            </a:r>
            <a:r>
              <a:rPr lang="zh-CN" altLang="en-US" sz="2400" dirty="0">
                <a:solidFill>
                  <a:srgbClr val="0000FF"/>
                </a:solidFill>
              </a:rPr>
              <a:t>简单的表示</a:t>
            </a:r>
            <a:r>
              <a:rPr lang="zh-CN" altLang="en-US" sz="2400" dirty="0"/>
              <a:t>该复杂</a:t>
            </a:r>
            <a:r>
              <a:rPr lang="zh-CN" altLang="en-US" sz="2400" dirty="0" smtClean="0"/>
              <a:t>函数</a:t>
            </a:r>
            <a:endParaRPr lang="en-US" altLang="zh-CN" sz="2400" dirty="0" smtClean="0">
              <a:solidFill>
                <a:srgbClr val="0000FF"/>
              </a:solidFill>
            </a:endParaRPr>
          </a:p>
        </p:txBody>
      </p:sp>
      <p:pic>
        <p:nvPicPr>
          <p:cNvPr id="4" name="Picture 2"/>
          <p:cNvPicPr>
            <a:picLocks noChangeAspect="1"/>
          </p:cNvPicPr>
          <p:nvPr/>
        </p:nvPicPr>
        <p:blipFill>
          <a:blip r:embed="rId1"/>
          <a:stretch>
            <a:fillRect/>
          </a:stretch>
        </p:blipFill>
        <p:spPr>
          <a:xfrm>
            <a:off x="918818" y="3645024"/>
            <a:ext cx="4104762" cy="2209524"/>
          </a:xfrm>
          <a:prstGeom prst="rect">
            <a:avLst/>
          </a:prstGeom>
        </p:spPr>
      </p:pic>
      <p:pic>
        <p:nvPicPr>
          <p:cNvPr id="5" name="Picture 3"/>
          <p:cNvPicPr>
            <a:picLocks noChangeAspect="1"/>
          </p:cNvPicPr>
          <p:nvPr/>
        </p:nvPicPr>
        <p:blipFill>
          <a:blip r:embed="rId2"/>
          <a:stretch>
            <a:fillRect/>
          </a:stretch>
        </p:blipFill>
        <p:spPr>
          <a:xfrm>
            <a:off x="5085185" y="3645024"/>
            <a:ext cx="3898529" cy="2200649"/>
          </a:xfrm>
          <a:prstGeom prst="rect">
            <a:avLst/>
          </a:prstGeom>
        </p:spPr>
      </p:pic>
      <p:sp>
        <p:nvSpPr>
          <p:cNvPr id="6" name="Rectangle 4"/>
          <p:cNvSpPr/>
          <p:nvPr/>
        </p:nvSpPr>
        <p:spPr>
          <a:xfrm>
            <a:off x="1566890" y="5864934"/>
            <a:ext cx="7613622" cy="400110"/>
          </a:xfrm>
          <a:prstGeom prst="rect">
            <a:avLst/>
          </a:prstGeom>
        </p:spPr>
        <p:txBody>
          <a:bodyPr wrap="square">
            <a:spAutoFit/>
          </a:bodyPr>
          <a:lstStyle/>
          <a:p>
            <a:r>
              <a:rPr lang="zh-CN" altLang="en-US" sz="2000" b="1" dirty="0">
                <a:solidFill>
                  <a:schemeClr val="tx1"/>
                </a:solidFill>
                <a:latin typeface="Cambria Math" panose="02040503050406030204" pitchFamily="18" charset="0"/>
                <a:ea typeface="宋体" panose="02010600030101010101" pitchFamily="2" charset="-122"/>
                <a:cs typeface="Times New Roman" panose="02020603050405020304" pitchFamily="18" charset="0"/>
              </a:rPr>
              <a:t>简单函数对复杂函数的逼近</a:t>
            </a:r>
            <a:r>
              <a:rPr lang="en-US" sz="2000" b="1" dirty="0">
                <a:solidFill>
                  <a:schemeClr val="tx1"/>
                </a:solidFill>
                <a:latin typeface="Cambria Math" panose="02040503050406030204" pitchFamily="18" charset="0"/>
                <a:ea typeface="宋体" panose="02010600030101010101" pitchFamily="2" charset="-122"/>
                <a:cs typeface="Times New Roman" panose="02020603050405020304" pitchFamily="18" charset="0"/>
              </a:rPr>
              <a:t>                     </a:t>
            </a:r>
            <a:r>
              <a:rPr lang="zh-CN" altLang="en-US" sz="2000" b="1" dirty="0">
                <a:solidFill>
                  <a:schemeClr val="tx1"/>
                </a:solidFill>
                <a:latin typeface="Cambria Math" panose="02040503050406030204" pitchFamily="18" charset="0"/>
                <a:ea typeface="宋体" panose="02010600030101010101" pitchFamily="2" charset="-122"/>
                <a:cs typeface="Times New Roman" panose="02020603050405020304" pitchFamily="18" charset="0"/>
              </a:rPr>
              <a:t>多层模型表示复杂函数</a:t>
            </a:r>
            <a:endParaRPr lang="en-US" sz="2000" b="1" dirty="0">
              <a:solidFill>
                <a:schemeClr val="tx1"/>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概述</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深度学习与浅层学习</a:t>
            </a:r>
            <a:endParaRPr lang="en-US" altLang="zh-CN" sz="2800" b="1" dirty="0" smtClean="0">
              <a:latin typeface="黑体" panose="02010609060101010101" pitchFamily="49" charset="-122"/>
              <a:ea typeface="黑体" panose="02010609060101010101" pitchFamily="49" charset="-122"/>
            </a:endParaRPr>
          </a:p>
          <a:p>
            <a:pPr lvl="1"/>
            <a:r>
              <a:rPr lang="zh-CN" altLang="en-US" sz="2400" dirty="0"/>
              <a:t>虽然从理论上讲浅层学习模型可以逼近任意函数，但其</a:t>
            </a:r>
            <a:r>
              <a:rPr lang="zh-CN" altLang="en-US" sz="2400" dirty="0">
                <a:solidFill>
                  <a:srgbClr val="0000FF"/>
                </a:solidFill>
              </a:rPr>
              <a:t>模型容量或灵活性</a:t>
            </a:r>
            <a:r>
              <a:rPr lang="zh-CN" altLang="en-US" sz="2400" dirty="0"/>
              <a:t>远不及具有较深层次的网络模型，难以满足对复杂任务求解的</a:t>
            </a:r>
            <a:r>
              <a:rPr lang="zh-CN" altLang="en-US" sz="2400" dirty="0" smtClean="0"/>
              <a:t>需求</a:t>
            </a:r>
            <a:endParaRPr lang="en-US" altLang="zh-CN" sz="2400" dirty="0" smtClean="0"/>
          </a:p>
          <a:p>
            <a:pPr lvl="1"/>
            <a:r>
              <a:rPr lang="zh-CN" altLang="en-US" sz="2400" dirty="0"/>
              <a:t>计算机硬件巨大进步和大数据技术的发展使得对较深层次网络模型的训练构造成为可能，可通过深度学习技术构造深度网络模型用于解决比较复杂的实际问题</a:t>
            </a:r>
            <a:endParaRPr lang="en-US" altLang="zh-CN" sz="2400"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rPr>
              <a:t>本节目录</a:t>
            </a:r>
            <a:endParaRPr lang="zh-CN" altLang="en-US"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solidFill>
                  <a:schemeClr val="bg1">
                    <a:lumMod val="85000"/>
                  </a:schemeClr>
                </a:solidFill>
                <a:latin typeface="黑体" panose="02010609060101010101" pitchFamily="49" charset="-122"/>
                <a:ea typeface="黑体" panose="02010609060101010101" pitchFamily="49" charset="-122"/>
              </a:rPr>
              <a:t>概述</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r>
              <a:rPr lang="zh-CN" altLang="en-US" sz="2800" b="1" dirty="0" smtClean="0">
                <a:latin typeface="黑体" panose="02010609060101010101" pitchFamily="49" charset="-122"/>
                <a:ea typeface="黑体" panose="02010609060101010101" pitchFamily="49" charset="-122"/>
              </a:rPr>
              <a:t>人工神经元</a:t>
            </a:r>
            <a:endParaRPr lang="en-US" altLang="zh-CN" sz="2800" b="1" dirty="0" smtClean="0">
              <a:latin typeface="黑体" panose="02010609060101010101" pitchFamily="49" charset="-122"/>
              <a:ea typeface="黑体" panose="02010609060101010101" pitchFamily="49" charset="-122"/>
            </a:endParaRPr>
          </a:p>
          <a:p>
            <a:r>
              <a:rPr lang="zh-CN" altLang="en-US" sz="2800" b="1" dirty="0">
                <a:solidFill>
                  <a:schemeClr val="bg1">
                    <a:lumMod val="85000"/>
                  </a:schemeClr>
                </a:solidFill>
                <a:latin typeface="黑体" panose="02010609060101010101" pitchFamily="49" charset="-122"/>
                <a:ea typeface="黑体" panose="02010609060101010101" pitchFamily="49" charset="-122"/>
              </a:rPr>
              <a:t>神经网络</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r>
              <a:rPr lang="zh-CN" altLang="en-US" sz="2800" b="1" dirty="0" smtClean="0">
                <a:solidFill>
                  <a:schemeClr val="bg1">
                    <a:lumMod val="85000"/>
                  </a:schemeClr>
                </a:solidFill>
                <a:latin typeface="黑体" panose="02010609060101010101" pitchFamily="49" charset="-122"/>
                <a:ea typeface="黑体" panose="02010609060101010101" pitchFamily="49" charset="-122"/>
              </a:rPr>
              <a:t>反向传播算法</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r>
              <a:rPr lang="zh-CN" altLang="en-US" sz="2800" b="1" dirty="0">
                <a:solidFill>
                  <a:schemeClr val="bg1">
                    <a:lumMod val="85000"/>
                  </a:schemeClr>
                </a:solidFill>
                <a:latin typeface="黑体" panose="02010609060101010101" pitchFamily="49" charset="-122"/>
                <a:ea typeface="黑体" panose="02010609060101010101" pitchFamily="49" charset="-122"/>
              </a:rPr>
              <a:t>问题分析</a:t>
            </a:r>
            <a:endParaRPr lang="zh-CN" altLang="en-US" sz="2800" b="1" dirty="0">
              <a:solidFill>
                <a:schemeClr val="bg1">
                  <a:lumMod val="85000"/>
                </a:schemeClr>
              </a:solidFill>
              <a:latin typeface="黑体" panose="02010609060101010101" pitchFamily="49" charset="-122"/>
              <a:ea typeface="黑体" panose="02010609060101010101" pitchFamily="49" charset="-122"/>
            </a:endParaRPr>
          </a:p>
          <a:p>
            <a:r>
              <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rPr>
              <a:t>卷积神经网络</a:t>
            </a:r>
            <a:endParaRPr lang="en-US" altLang="zh-CN" sz="2800" b="1" dirty="0">
              <a:solidFill>
                <a:schemeClr val="bg1">
                  <a:lumMod val="85000"/>
                </a:schemeClr>
              </a:solidFill>
              <a:latin typeface="黑体" panose="02010609060101010101" pitchFamily="49" charset="-122"/>
              <a:ea typeface="黑体" panose="02010609060101010101" pitchFamily="49" charset="-122"/>
            </a:endParaRPr>
          </a:p>
          <a:p>
            <a:endParaRPr lang="en-US" altLang="zh-CN" sz="2800" b="1" dirty="0" smtClean="0">
              <a:latin typeface="黑体" panose="02010609060101010101" pitchFamily="49" charset="-122"/>
              <a:ea typeface="黑体" panose="02010609060101010101" pitchFamily="49" charset="-122"/>
            </a:endParaRPr>
          </a:p>
          <a:p>
            <a:pPr marL="0" indent="0">
              <a:buNone/>
            </a:pPr>
            <a:endParaRPr lang="zh-CN" altLang="en-US" sz="2800"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内容</a:t>
            </a:r>
            <a:r>
              <a:rPr lang="zh-CN" altLang="en-US" b="1" dirty="0" smtClean="0">
                <a:latin typeface="黑体" panose="02010609060101010101" pitchFamily="49" charset="-122"/>
                <a:ea typeface="黑体" panose="02010609060101010101" pitchFamily="49" charset="-122"/>
              </a:rPr>
              <a:t>安排</a:t>
            </a:r>
            <a:endParaRPr lang="zh-CN" altLang="en-US"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什么是机器学习</a:t>
            </a:r>
            <a:endParaRPr lang="en-US" altLang="zh-CN" sz="2800" b="1" dirty="0" smtClean="0">
              <a:latin typeface="黑体" panose="02010609060101010101" pitchFamily="49" charset="-122"/>
              <a:ea typeface="黑体" panose="02010609060101010101" pitchFamily="49" charset="-122"/>
            </a:endParaRPr>
          </a:p>
          <a:p>
            <a:r>
              <a:rPr lang="zh-CN" altLang="en-US" sz="2800" b="1" dirty="0">
                <a:solidFill>
                  <a:srgbClr val="C00000"/>
                </a:solidFill>
                <a:latin typeface="黑体" panose="02010609060101010101" pitchFamily="49" charset="-122"/>
                <a:ea typeface="黑体" panose="02010609060101010101" pitchFamily="49" charset="-122"/>
              </a:rPr>
              <a:t>机器</a:t>
            </a:r>
            <a:r>
              <a:rPr lang="zh-CN" altLang="en-US" sz="2800" b="1" dirty="0" smtClean="0">
                <a:solidFill>
                  <a:srgbClr val="C00000"/>
                </a:solidFill>
                <a:latin typeface="黑体" panose="02010609060101010101" pitchFamily="49" charset="-122"/>
                <a:ea typeface="黑体" panose="02010609060101010101" pitchFamily="49" charset="-122"/>
              </a:rPr>
              <a:t>如何学习</a:t>
            </a:r>
            <a:endParaRPr lang="en-US" altLang="zh-CN" sz="2800" b="1" dirty="0" smtClean="0">
              <a:solidFill>
                <a:srgbClr val="C00000"/>
              </a:solidFill>
              <a:latin typeface="黑体" panose="02010609060101010101" pitchFamily="49" charset="-122"/>
              <a:ea typeface="黑体" panose="02010609060101010101" pitchFamily="49" charset="-122"/>
            </a:endParaRPr>
          </a:p>
          <a:p>
            <a:r>
              <a:rPr lang="zh-CN" altLang="en-US" sz="2800" b="1" dirty="0" smtClean="0">
                <a:solidFill>
                  <a:schemeClr val="bg1">
                    <a:lumMod val="85000"/>
                  </a:schemeClr>
                </a:solidFill>
                <a:latin typeface="黑体" panose="02010609060101010101" pitchFamily="49" charset="-122"/>
                <a:ea typeface="黑体" panose="02010609060101010101" pitchFamily="49" charset="-122"/>
              </a:rPr>
              <a:t>如何让机器学习的更好</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r>
              <a:rPr lang="zh-CN" altLang="en-US" sz="2800" b="1" dirty="0" smtClean="0">
                <a:solidFill>
                  <a:schemeClr val="bg1">
                    <a:lumMod val="85000"/>
                  </a:schemeClr>
                </a:solidFill>
                <a:latin typeface="黑体" panose="02010609060101010101" pitchFamily="49" charset="-122"/>
                <a:ea typeface="黑体" panose="02010609060101010101" pitchFamily="49" charset="-122"/>
              </a:rPr>
              <a:t>为什么机器能学习</a:t>
            </a:r>
            <a:endParaRPr lang="zh-CN" altLang="en-US" sz="2800" b="1" dirty="0" smtClean="0">
              <a:solidFill>
                <a:schemeClr val="bg1">
                  <a:lumMod val="8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人工神经元</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生物神经元</a:t>
            </a:r>
            <a:endParaRPr lang="zh-CN" altLang="en-US" sz="2800" b="1" dirty="0" smtClean="0">
              <a:latin typeface="黑体" panose="02010609060101010101" pitchFamily="49" charset="-122"/>
              <a:ea typeface="黑体" panose="02010609060101010101" pitchFamily="49" charset="-122"/>
            </a:endParaRPr>
          </a:p>
          <a:p>
            <a:pPr lvl="1"/>
            <a:r>
              <a:rPr lang="zh-CN" altLang="en-US" sz="2450" dirty="0" smtClean="0">
                <a:sym typeface="+mn-ea"/>
              </a:rPr>
              <a:t>每个神经元与其他神经元相连</a:t>
            </a:r>
            <a:r>
              <a:rPr lang="en-US" altLang="zh-CN" sz="2450" dirty="0" smtClean="0">
                <a:sym typeface="+mn-ea"/>
              </a:rPr>
              <a:t>, </a:t>
            </a:r>
            <a:r>
              <a:rPr lang="zh-CN" altLang="en-US" sz="2450" dirty="0" smtClean="0">
                <a:sym typeface="+mn-ea"/>
              </a:rPr>
              <a:t>当它</a:t>
            </a:r>
            <a:r>
              <a:rPr lang="zh-CN" altLang="en-US" sz="2450" dirty="0" smtClean="0">
                <a:solidFill>
                  <a:srgbClr val="0000FF"/>
                </a:solidFill>
                <a:sym typeface="+mn-ea"/>
              </a:rPr>
              <a:t>“兴奋”</a:t>
            </a:r>
            <a:r>
              <a:rPr lang="zh-CN" altLang="en-US" sz="2450" dirty="0" smtClean="0">
                <a:sym typeface="+mn-ea"/>
              </a:rPr>
              <a:t>时</a:t>
            </a:r>
            <a:r>
              <a:rPr lang="en-US" altLang="zh-CN" sz="2450" dirty="0" smtClean="0">
                <a:sym typeface="+mn-ea"/>
              </a:rPr>
              <a:t>, </a:t>
            </a:r>
            <a:r>
              <a:rPr lang="zh-CN" altLang="en-US" sz="2450" dirty="0" smtClean="0">
                <a:sym typeface="+mn-ea"/>
              </a:rPr>
              <a:t>就会向相连的神经云发送化学物质</a:t>
            </a:r>
            <a:r>
              <a:rPr lang="en-US" altLang="zh-CN" sz="2450" dirty="0" smtClean="0">
                <a:sym typeface="+mn-ea"/>
              </a:rPr>
              <a:t>, </a:t>
            </a:r>
            <a:r>
              <a:rPr lang="zh-CN" altLang="en-US" sz="2450" dirty="0" smtClean="0">
                <a:sym typeface="+mn-ea"/>
              </a:rPr>
              <a:t>从而改变这些神经元内的电位；如果某神经元的电位超过一个</a:t>
            </a:r>
            <a:r>
              <a:rPr lang="zh-CN" altLang="en-US" sz="2450" dirty="0" smtClean="0">
                <a:solidFill>
                  <a:srgbClr val="0000FF"/>
                </a:solidFill>
                <a:sym typeface="+mn-ea"/>
              </a:rPr>
              <a:t>“阈值”</a:t>
            </a:r>
            <a:r>
              <a:rPr lang="en-US" altLang="zh-CN" sz="2450" dirty="0" smtClean="0">
                <a:sym typeface="+mn-ea"/>
              </a:rPr>
              <a:t>, </a:t>
            </a:r>
            <a:r>
              <a:rPr lang="zh-CN" altLang="en-US" sz="2450" dirty="0" smtClean="0">
                <a:sym typeface="+mn-ea"/>
              </a:rPr>
              <a:t>那么它就会被激活</a:t>
            </a:r>
            <a:r>
              <a:rPr lang="en-US" altLang="zh-CN" sz="2450" dirty="0" smtClean="0">
                <a:sym typeface="+mn-ea"/>
              </a:rPr>
              <a:t>, </a:t>
            </a:r>
            <a:r>
              <a:rPr lang="zh-CN" altLang="en-US" sz="2450" dirty="0" smtClean="0">
                <a:sym typeface="+mn-ea"/>
              </a:rPr>
              <a:t>即</a:t>
            </a:r>
            <a:r>
              <a:rPr lang="zh-CN" altLang="en-US" sz="2450" dirty="0" smtClean="0">
                <a:solidFill>
                  <a:srgbClr val="0000FF"/>
                </a:solidFill>
                <a:sym typeface="+mn-ea"/>
              </a:rPr>
              <a:t>“兴奋”</a:t>
            </a:r>
            <a:r>
              <a:rPr lang="zh-CN" altLang="en-US" sz="2450" dirty="0" smtClean="0">
                <a:sym typeface="+mn-ea"/>
              </a:rPr>
              <a:t>起来</a:t>
            </a:r>
            <a:r>
              <a:rPr lang="en-US" altLang="zh-CN" sz="2450" dirty="0" smtClean="0">
                <a:sym typeface="+mn-ea"/>
              </a:rPr>
              <a:t>, </a:t>
            </a:r>
            <a:r>
              <a:rPr lang="zh-CN" altLang="en-US" sz="2450" dirty="0" smtClean="0">
                <a:sym typeface="+mn-ea"/>
              </a:rPr>
              <a:t>向其它神经元发送化学物质</a:t>
            </a:r>
            <a:endParaRPr lang="en-US" altLang="zh-CN" sz="2450" b="1" dirty="0" smtClean="0">
              <a:latin typeface="黑体" panose="02010609060101010101" pitchFamily="49" charset="-122"/>
              <a:ea typeface="黑体" panose="02010609060101010101" pitchFamily="49" charset="-122"/>
            </a:endParaRPr>
          </a:p>
        </p:txBody>
      </p:sp>
      <p:pic>
        <p:nvPicPr>
          <p:cNvPr id="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84120" y="3357245"/>
            <a:ext cx="4912995" cy="3358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人工神经元</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生物神经元</a:t>
            </a:r>
            <a:endParaRPr lang="en-US" altLang="zh-CN" sz="2800" b="1" dirty="0" smtClean="0">
              <a:latin typeface="黑体" panose="02010609060101010101" pitchFamily="49" charset="-122"/>
              <a:ea typeface="黑体" panose="02010609060101010101" pitchFamily="49" charset="-122"/>
            </a:endParaRPr>
          </a:p>
        </p:txBody>
      </p:sp>
      <p:pic>
        <p:nvPicPr>
          <p:cNvPr id="5" name="Picture 2"/>
          <p:cNvPicPr>
            <a:picLocks noChangeAspect="1" noChangeArrowheads="1"/>
          </p:cNvPicPr>
          <p:nvPr/>
        </p:nvPicPr>
        <p:blipFill>
          <a:blip r:embed="rId1"/>
          <a:srcRect/>
          <a:stretch>
            <a:fillRect/>
          </a:stretch>
        </p:blipFill>
        <p:spPr bwMode="auto">
          <a:xfrm>
            <a:off x="1892810" y="4158567"/>
            <a:ext cx="5142329" cy="2654809"/>
          </a:xfrm>
          <a:prstGeom prst="rect">
            <a:avLst/>
          </a:prstGeom>
          <a:noFill/>
          <a:ln w="9525">
            <a:noFill/>
            <a:miter lim="800000"/>
            <a:headEnd/>
            <a:tailEnd/>
          </a:ln>
          <a:effectLst/>
        </p:spPr>
      </p:pic>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698" y="1856576"/>
            <a:ext cx="3353431" cy="2292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人工神经元</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latin typeface="黑体" panose="02010609060101010101" pitchFamily="49" charset="-122"/>
                <a:ea typeface="黑体" panose="02010609060101010101" pitchFamily="49" charset="-122"/>
              </a:rPr>
              <a:t>人工</a:t>
            </a:r>
            <a:r>
              <a:rPr lang="zh-CN" altLang="en-US" sz="2800" b="1" dirty="0" smtClean="0">
                <a:latin typeface="黑体" panose="02010609060101010101" pitchFamily="49" charset="-122"/>
                <a:ea typeface="黑体" panose="02010609060101010101" pitchFamily="49" charset="-122"/>
              </a:rPr>
              <a:t>神经元</a:t>
            </a:r>
            <a:endParaRPr lang="en-US" altLang="zh-CN" sz="2800" b="1" dirty="0" smtClean="0">
              <a:latin typeface="黑体" panose="02010609060101010101" pitchFamily="49" charset="-122"/>
              <a:ea typeface="黑体" panose="02010609060101010101" pitchFamily="49" charset="-122"/>
            </a:endParaRPr>
          </a:p>
        </p:txBody>
      </p:sp>
      <p:grpSp>
        <p:nvGrpSpPr>
          <p:cNvPr id="7" name="组合 6"/>
          <p:cNvGrpSpPr/>
          <p:nvPr/>
        </p:nvGrpSpPr>
        <p:grpSpPr>
          <a:xfrm>
            <a:off x="1717040" y="3717290"/>
            <a:ext cx="6127750" cy="3147695"/>
            <a:chOff x="271463" y="914400"/>
            <a:chExt cx="8601075" cy="5029200"/>
          </a:xfrm>
        </p:grpSpPr>
        <p:grpSp>
          <p:nvGrpSpPr>
            <p:cNvPr id="8" name="组合 7"/>
            <p:cNvGrpSpPr/>
            <p:nvPr/>
          </p:nvGrpSpPr>
          <p:grpSpPr>
            <a:xfrm>
              <a:off x="271463" y="914400"/>
              <a:ext cx="8601075" cy="5029200"/>
              <a:chOff x="271463" y="914400"/>
              <a:chExt cx="8601075" cy="5029200"/>
            </a:xfrm>
          </p:grpSpPr>
          <p:pic>
            <p:nvPicPr>
              <p:cNvPr id="10" name="Picture 3"/>
              <p:cNvPicPr>
                <a:picLocks noChangeAspect="1" noChangeArrowheads="1"/>
              </p:cNvPicPr>
              <p:nvPr/>
            </p:nvPicPr>
            <p:blipFill>
              <a:blip r:embed="rId1"/>
              <a:srcRect/>
              <a:stretch>
                <a:fillRect/>
              </a:stretch>
            </p:blipFill>
            <p:spPr bwMode="auto">
              <a:xfrm>
                <a:off x="271463" y="914400"/>
                <a:ext cx="8601075" cy="5029200"/>
              </a:xfrm>
              <a:prstGeom prst="rect">
                <a:avLst/>
              </a:prstGeom>
              <a:noFill/>
              <a:ln w="9525">
                <a:noFill/>
                <a:miter lim="800000"/>
                <a:headEnd/>
                <a:tailEnd/>
              </a:ln>
              <a:effectLst/>
            </p:spPr>
          </p:pic>
          <p:graphicFrame>
            <p:nvGraphicFramePr>
              <p:cNvPr id="11" name="Object 4"/>
              <p:cNvGraphicFramePr>
                <a:graphicFrameLocks noChangeAspect="1"/>
              </p:cNvGraphicFramePr>
              <p:nvPr/>
            </p:nvGraphicFramePr>
            <p:xfrm>
              <a:off x="5394325" y="2857496"/>
              <a:ext cx="309563" cy="428625"/>
            </p:xfrm>
            <a:graphic>
              <a:graphicData uri="http://schemas.openxmlformats.org/presentationml/2006/ole">
                <mc:AlternateContent xmlns:mc="http://schemas.openxmlformats.org/markup-compatibility/2006">
                  <mc:Choice xmlns:v="urn:schemas-microsoft-com:vml" Requires="v">
                    <p:oleObj spid="_x0000_s3479" name="Equation" r:id="rId2" imgW="165100" imgH="228600" progId="Equation.DSMT4">
                      <p:embed/>
                    </p:oleObj>
                  </mc:Choice>
                  <mc:Fallback>
                    <p:oleObj name="Equation" r:id="rId2" imgW="165100" imgH="228600" progId="Equation.DSMT4">
                      <p:embed/>
                      <p:pic>
                        <p:nvPicPr>
                          <p:cNvPr id="0" name="图片 347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325" y="2857496"/>
                            <a:ext cx="309563" cy="428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2"/>
              <p:cNvGraphicFramePr>
                <a:graphicFrameLocks noChangeAspect="1"/>
              </p:cNvGraphicFramePr>
              <p:nvPr/>
            </p:nvGraphicFramePr>
            <p:xfrm>
              <a:off x="6305550" y="3167063"/>
              <a:ext cx="461963" cy="381000"/>
            </p:xfrm>
            <a:graphic>
              <a:graphicData uri="http://schemas.openxmlformats.org/presentationml/2006/ole">
                <mc:AlternateContent xmlns:mc="http://schemas.openxmlformats.org/markup-compatibility/2006">
                  <mc:Choice xmlns:v="urn:schemas-microsoft-com:vml" Requires="v">
                    <p:oleObj spid="_x0000_s3480" name="Equation" r:id="rId4" imgW="152400" imgH="203200" progId="Equation.DSMT4">
                      <p:embed/>
                    </p:oleObj>
                  </mc:Choice>
                  <mc:Fallback>
                    <p:oleObj name="Equation" r:id="rId4" imgW="152400" imgH="203200" progId="Equation.DSMT4">
                      <p:embed/>
                      <p:pic>
                        <p:nvPicPr>
                          <p:cNvPr id="0" name="图片 347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5550" y="3167063"/>
                            <a:ext cx="461963" cy="381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9" name="Object 3"/>
            <p:cNvGraphicFramePr>
              <a:graphicFrameLocks noChangeAspect="1"/>
            </p:cNvGraphicFramePr>
            <p:nvPr/>
          </p:nvGraphicFramePr>
          <p:xfrm>
            <a:off x="8132763" y="3357563"/>
            <a:ext cx="333375" cy="428625"/>
          </p:xfrm>
          <a:graphic>
            <a:graphicData uri="http://schemas.openxmlformats.org/presentationml/2006/ole">
              <mc:AlternateContent xmlns:mc="http://schemas.openxmlformats.org/markup-compatibility/2006">
                <mc:Choice xmlns:v="urn:schemas-microsoft-com:vml" Requires="v">
                  <p:oleObj spid="_x0000_s3481" name="Equation" r:id="rId6" imgW="177800" imgH="228600" progId="Equation.DSMT4">
                    <p:embed/>
                  </p:oleObj>
                </mc:Choice>
                <mc:Fallback>
                  <p:oleObj name="Equation" r:id="rId6" imgW="177800" imgH="228600" progId="Equation.DSMT4">
                    <p:embed/>
                    <p:pic>
                      <p:nvPicPr>
                        <p:cNvPr id="0" name="图片 348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32763" y="3357563"/>
                          <a:ext cx="333375" cy="428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13" name="Picture 2"/>
          <p:cNvPicPr>
            <a:picLocks noChangeAspect="1" noChangeArrowheads="1"/>
          </p:cNvPicPr>
          <p:nvPr/>
        </p:nvPicPr>
        <p:blipFill>
          <a:blip r:embed="rId8"/>
          <a:srcRect/>
          <a:stretch>
            <a:fillRect/>
          </a:stretch>
        </p:blipFill>
        <p:spPr bwMode="auto">
          <a:xfrm>
            <a:off x="2663787" y="1815465"/>
            <a:ext cx="3816425" cy="19702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人工神经元</a:t>
            </a:r>
            <a:endParaRPr lang="en-US" altLang="zh-CN" b="1"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激活函数</a:t>
                </a:r>
                <a:endParaRPr lang="en-US" altLang="zh-CN" sz="2800" b="1" dirty="0" smtClean="0">
                  <a:latin typeface="黑体" panose="02010609060101010101" pitchFamily="49" charset="-122"/>
                  <a:ea typeface="黑体" panose="02010609060101010101" pitchFamily="49" charset="-122"/>
                </a:endParaRPr>
              </a:p>
              <a:p>
                <a:pPr lvl="1"/>
                <a:r>
                  <a:rPr lang="zh-CN" altLang="en-US" sz="2400" dirty="0" smtClean="0">
                    <a:solidFill>
                      <a:srgbClr val="0000FF"/>
                    </a:solidFill>
                    <a:latin typeface="Cambria Math" panose="02040503050406030204" pitchFamily="18" charset="0"/>
                    <a:cs typeface="Times New Roman" panose="02020603050405020304" pitchFamily="18" charset="0"/>
                  </a:rPr>
                  <a:t>激活函数</a:t>
                </a:r>
                <a14:m>
                  <m:oMath xmlns:m="http://schemas.openxmlformats.org/officeDocument/2006/math">
                    <m:r>
                      <a:rPr lang="en-US" altLang="zh-CN" sz="2400" b="0" i="1" smtClean="0">
                        <a:solidFill>
                          <a:srgbClr val="0000FF"/>
                        </a:solidFill>
                        <a:latin typeface="Cambria Math" panose="02040503050406030204"/>
                      </a:rPr>
                      <m:t>𝑓</m:t>
                    </m:r>
                  </m:oMath>
                </a14:m>
                <a:r>
                  <a:rPr lang="zh-CN" altLang="en-US" sz="2400" dirty="0">
                    <a:solidFill>
                      <a:srgbClr val="0000FF"/>
                    </a:solidFill>
                    <a:latin typeface="Cambria Math" panose="02040503050406030204" pitchFamily="18" charset="0"/>
                    <a:cs typeface="Times New Roman" panose="02020603050405020304" pitchFamily="18" charset="0"/>
                  </a:rPr>
                  <a:t>的作用是对</a:t>
                </a:r>
                <a:r>
                  <a:rPr lang="zh-CN" altLang="en-US" sz="2400" dirty="0" smtClean="0">
                    <a:solidFill>
                      <a:srgbClr val="0000FF"/>
                    </a:solidFill>
                    <a:latin typeface="Cambria Math" panose="02040503050406030204" pitchFamily="18" charset="0"/>
                    <a:cs typeface="Times New Roman" panose="02020603050405020304" pitchFamily="18" charset="0"/>
                  </a:rPr>
                  <a:t>神经元增加非线性</a:t>
                </a:r>
                <a:r>
                  <a:rPr lang="zh-CN" altLang="en-US" sz="2400" dirty="0" smtClean="0">
                    <a:solidFill>
                      <a:srgbClr val="000000"/>
                    </a:solidFill>
                    <a:latin typeface="Cambria Math" panose="02040503050406030204" pitchFamily="18" charset="0"/>
                    <a:cs typeface="Times New Roman" panose="02020603050405020304" pitchFamily="18" charset="0"/>
                  </a:rPr>
                  <a:t>，</a:t>
                </a:r>
                <a:r>
                  <a:rPr lang="zh-CN" altLang="en-US" sz="2400" dirty="0">
                    <a:solidFill>
                      <a:srgbClr val="000000"/>
                    </a:solidFill>
                    <a:latin typeface="Cambria Math" panose="02040503050406030204" pitchFamily="18" charset="0"/>
                    <a:cs typeface="Times New Roman" panose="02020603050405020304" pitchFamily="18" charset="0"/>
                  </a:rPr>
                  <a:t>通常将输出范围限制在</a:t>
                </a:r>
                <a14:m>
                  <m:oMath xmlns:m="http://schemas.openxmlformats.org/officeDocument/2006/math">
                    <m:r>
                      <a:rPr lang="en-US" altLang="zh-CN" sz="2400">
                        <a:solidFill>
                          <a:srgbClr val="000000"/>
                        </a:solidFill>
                        <a:latin typeface="Cambria Math" panose="02040503050406030204" pitchFamily="18" charset="0"/>
                      </a:rPr>
                      <m:t>[</m:t>
                    </m:r>
                    <m:r>
                      <a:rPr lang="en-US" altLang="zh-CN" sz="2400">
                        <a:solidFill>
                          <a:srgbClr val="000000"/>
                        </a:solidFill>
                        <a:latin typeface="Cambria Math" panose="02040503050406030204" pitchFamily="18" charset="0"/>
                      </a:rPr>
                      <m:t>0</m:t>
                    </m:r>
                    <m:r>
                      <a:rPr lang="en-US" altLang="zh-CN" sz="2400">
                        <a:solidFill>
                          <a:srgbClr val="000000"/>
                        </a:solidFill>
                        <a:latin typeface="Cambria Math" panose="02040503050406030204" pitchFamily="18" charset="0"/>
                      </a:rPr>
                      <m:t>,</m:t>
                    </m:r>
                    <m:r>
                      <a:rPr lang="en-US" altLang="zh-CN" sz="2400">
                        <a:solidFill>
                          <a:srgbClr val="000000"/>
                        </a:solidFill>
                        <a:latin typeface="Cambria Math" panose="02040503050406030204" pitchFamily="18" charset="0"/>
                      </a:rPr>
                      <m:t>1</m:t>
                    </m:r>
                    <m:r>
                      <a:rPr lang="en-US" altLang="zh-CN" sz="2400">
                        <a:solidFill>
                          <a:srgbClr val="000000"/>
                        </a:solidFill>
                        <a:latin typeface="Cambria Math" panose="02040503050406030204" pitchFamily="18" charset="0"/>
                      </a:rPr>
                      <m:t>]</m:t>
                    </m:r>
                  </m:oMath>
                </a14:m>
                <a:r>
                  <a:rPr lang="zh-CN" altLang="en-US" sz="2400" dirty="0">
                    <a:solidFill>
                      <a:srgbClr val="000000"/>
                    </a:solidFill>
                    <a:latin typeface="Cambria Math" panose="02040503050406030204" pitchFamily="18" charset="0"/>
                    <a:cs typeface="Times New Roman" panose="02020603050405020304" pitchFamily="18" charset="0"/>
                  </a:rPr>
                  <a:t>或</a:t>
                </a:r>
                <a14:m>
                  <m:oMath xmlns:m="http://schemas.openxmlformats.org/officeDocument/2006/math">
                    <m:r>
                      <a:rPr lang="en-US" altLang="zh-CN" sz="2400">
                        <a:solidFill>
                          <a:srgbClr val="000000"/>
                        </a:solidFill>
                        <a:latin typeface="Cambria Math" panose="02040503050406030204" pitchFamily="18" charset="0"/>
                      </a:rPr>
                      <m:t>[−</m:t>
                    </m:r>
                    <m:r>
                      <a:rPr lang="en-US" altLang="zh-CN" sz="2400">
                        <a:solidFill>
                          <a:srgbClr val="000000"/>
                        </a:solidFill>
                        <a:latin typeface="Cambria Math" panose="02040503050406030204" pitchFamily="18" charset="0"/>
                      </a:rPr>
                      <m:t>1</m:t>
                    </m:r>
                    <m:r>
                      <a:rPr lang="en-US" altLang="zh-CN" sz="2400">
                        <a:solidFill>
                          <a:srgbClr val="000000"/>
                        </a:solidFill>
                        <a:latin typeface="Cambria Math" panose="02040503050406030204" pitchFamily="18" charset="0"/>
                      </a:rPr>
                      <m:t>,</m:t>
                    </m:r>
                    <m:r>
                      <a:rPr lang="en-US" altLang="zh-CN" sz="2400">
                        <a:solidFill>
                          <a:srgbClr val="000000"/>
                        </a:solidFill>
                        <a:latin typeface="Cambria Math" panose="02040503050406030204" pitchFamily="18" charset="0"/>
                      </a:rPr>
                      <m:t>1</m:t>
                    </m:r>
                    <m:r>
                      <a:rPr lang="en-US" altLang="zh-CN" sz="2400">
                        <a:solidFill>
                          <a:srgbClr val="000000"/>
                        </a:solidFill>
                        <a:latin typeface="Cambria Math" panose="02040503050406030204" pitchFamily="18" charset="0"/>
                      </a:rPr>
                      <m:t>]</m:t>
                    </m:r>
                  </m:oMath>
                </a14:m>
                <a:r>
                  <a:rPr lang="zh-CN" altLang="en-US" sz="2400" dirty="0">
                    <a:solidFill>
                      <a:srgbClr val="000000"/>
                    </a:solidFill>
                    <a:latin typeface="Cambria Math" panose="02040503050406030204" pitchFamily="18" charset="0"/>
                    <a:cs typeface="Times New Roman" panose="02020603050405020304" pitchFamily="18" charset="0"/>
                  </a:rPr>
                  <a:t>。常用的激活函数主要有阈值函数、</a:t>
                </a:r>
                <a14:m>
                  <m:oMath xmlns:m="http://schemas.openxmlformats.org/officeDocument/2006/math">
                    <m:r>
                      <m:rPr>
                        <m:sty m:val="p"/>
                      </m:rPr>
                      <a:rPr lang="en-US" altLang="zh-CN" sz="2400">
                        <a:solidFill>
                          <a:srgbClr val="000000"/>
                        </a:solidFill>
                        <a:latin typeface="Cambria Math" panose="02040503050406030204" pitchFamily="18" charset="0"/>
                      </a:rPr>
                      <m:t>Sigmoid</m:t>
                    </m:r>
                  </m:oMath>
                </a14:m>
                <a:r>
                  <a:rPr lang="zh-CN" altLang="en-US" sz="2400" dirty="0">
                    <a:solidFill>
                      <a:srgbClr val="000000"/>
                    </a:solidFill>
                    <a:latin typeface="Cambria Math" panose="02040503050406030204" pitchFamily="18" charset="0"/>
                    <a:cs typeface="Times New Roman" panose="02020603050405020304" pitchFamily="18" charset="0"/>
                  </a:rPr>
                  <a:t>函数等。如下分段函数就是一种常用阈值函数：</a:t>
                </a:r>
                <a:endParaRPr lang="en-US" altLang="zh-CN" sz="2400" dirty="0">
                  <a:solidFill>
                    <a:srgbClr val="000000"/>
                  </a:solidFill>
                  <a:latin typeface="Cambria Math" panose="02040503050406030204" pitchFamily="18" charset="0"/>
                  <a:cs typeface="Times New Roman" panose="020206030504050203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a:cs typeface="Times New Roman" panose="02020603050405020304" pitchFamily="18" charset="0"/>
                        </a:rPr>
                        <m:t>𝑓</m:t>
                      </m:r>
                      <m:d>
                        <m:dPr>
                          <m:ctrlPr>
                            <a:rPr lang="en-US" altLang="zh-CN" sz="2400" i="1">
                              <a:solidFill>
                                <a:schemeClr val="tx1"/>
                              </a:solidFill>
                              <a:latin typeface="Cambria Math" panose="02040503050406030204"/>
                              <a:cs typeface="Times New Roman" panose="02020603050405020304" pitchFamily="18" charset="0"/>
                            </a:rPr>
                          </m:ctrlPr>
                        </m:dPr>
                        <m:e>
                          <m:r>
                            <a:rPr lang="en-US" altLang="zh-CN" sz="2400" i="1">
                              <a:solidFill>
                                <a:schemeClr val="tx1"/>
                              </a:solidFill>
                              <a:latin typeface="Cambria Math" panose="02040503050406030204" pitchFamily="18" charset="0"/>
                              <a:cs typeface="Times New Roman" panose="02020603050405020304" pitchFamily="18" charset="0"/>
                            </a:rPr>
                            <m:t>𝑥</m:t>
                          </m:r>
                        </m:e>
                      </m:d>
                      <m:r>
                        <a:rPr lang="en-US" altLang="zh-CN" sz="2400">
                          <a:solidFill>
                            <a:schemeClr val="tx1"/>
                          </a:solidFill>
                          <a:latin typeface="Cambria Math" panose="02040503050406030204" pitchFamily="18" charset="0"/>
                          <a:cs typeface="Times New Roman" panose="02020603050405020304" pitchFamily="18" charset="0"/>
                        </a:rPr>
                        <m:t>=</m:t>
                      </m:r>
                      <m:d>
                        <m:dPr>
                          <m:begChr m:val="{"/>
                          <m:endChr m:val=""/>
                          <m:ctrlPr>
                            <a:rPr lang="en-US" altLang="zh-CN" sz="2400" i="1">
                              <a:solidFill>
                                <a:schemeClr val="tx1"/>
                              </a:solidFill>
                              <a:latin typeface="Cambria Math" panose="02040503050406030204"/>
                              <a:cs typeface="Times New Roman" panose="02020603050405020304" pitchFamily="18" charset="0"/>
                            </a:rPr>
                          </m:ctrlPr>
                        </m:dPr>
                        <m:e>
                          <m:eqArr>
                            <m:eqArrPr>
                              <m:ctrlPr>
                                <a:rPr lang="en-US" altLang="zh-CN" sz="2400" i="1">
                                  <a:solidFill>
                                    <a:schemeClr val="tx1"/>
                                  </a:solidFill>
                                  <a:latin typeface="Cambria Math" panose="02040503050406030204"/>
                                  <a:cs typeface="Times New Roman" panose="02020603050405020304" pitchFamily="18" charset="0"/>
                                </a:rPr>
                              </m:ctrlPr>
                            </m:eqArrPr>
                            <m:e>
                              <m:r>
                                <a:rPr lang="en-US" altLang="zh-CN" sz="2400">
                                  <a:solidFill>
                                    <a:schemeClr val="tx1"/>
                                  </a:solidFill>
                                  <a:latin typeface="Cambria Math" panose="02040503050406030204" pitchFamily="18" charset="0"/>
                                  <a:cs typeface="Times New Roman" panose="02020603050405020304" pitchFamily="18" charset="0"/>
                                </a:rPr>
                                <m:t>&amp;</m:t>
                              </m:r>
                              <m:r>
                                <a:rPr lang="en-US" altLang="zh-CN" sz="2400">
                                  <a:solidFill>
                                    <a:schemeClr val="tx1"/>
                                  </a:solidFill>
                                  <a:latin typeface="Cambria Math" panose="02040503050406030204" pitchFamily="18" charset="0"/>
                                  <a:cs typeface="Times New Roman" panose="02020603050405020304" pitchFamily="18" charset="0"/>
                                </a:rPr>
                                <m:t>1</m:t>
                              </m:r>
                              <m:r>
                                <a:rPr lang="en-US" altLang="zh-CN" sz="2400">
                                  <a:solidFill>
                                    <a:schemeClr val="tx1"/>
                                  </a:solidFill>
                                  <a:latin typeface="Cambria Math" panose="02040503050406030204" pitchFamily="18" charset="0"/>
                                  <a:cs typeface="Times New Roman" panose="02020603050405020304" pitchFamily="18" charset="0"/>
                                </a:rPr>
                                <m:t> ,</m:t>
                              </m:r>
                              <m:r>
                                <a:rPr lang="en-US" altLang="zh-CN" sz="2400" i="1">
                                  <a:solidFill>
                                    <a:schemeClr val="tx1"/>
                                  </a:solidFill>
                                  <a:latin typeface="Cambria Math" panose="02040503050406030204" pitchFamily="18" charset="0"/>
                                  <a:cs typeface="Times New Roman" panose="02020603050405020304" pitchFamily="18" charset="0"/>
                                </a:rPr>
                                <m:t>𝑥</m:t>
                              </m:r>
                              <m:r>
                                <a:rPr lang="en-US" altLang="zh-CN" sz="2400">
                                  <a:solidFill>
                                    <a:schemeClr val="tx1"/>
                                  </a:solidFill>
                                  <a:latin typeface="Cambria Math" panose="02040503050406030204" pitchFamily="18" charset="0"/>
                                  <a:cs typeface="Times New Roman" panose="02020603050405020304" pitchFamily="18" charset="0"/>
                                </a:rPr>
                                <m:t>≥</m:t>
                              </m:r>
                              <m:r>
                                <a:rPr lang="en-US" altLang="zh-CN" sz="2400">
                                  <a:solidFill>
                                    <a:schemeClr val="tx1"/>
                                  </a:solidFill>
                                  <a:latin typeface="Cambria Math" panose="02040503050406030204" pitchFamily="18" charset="0"/>
                                  <a:cs typeface="Times New Roman" panose="02020603050405020304" pitchFamily="18" charset="0"/>
                                </a:rPr>
                                <m:t>0</m:t>
                              </m:r>
                            </m:e>
                            <m:e>
                              <m:r>
                                <a:rPr lang="en-US" altLang="zh-CN" sz="2400">
                                  <a:solidFill>
                                    <a:schemeClr val="tx1"/>
                                  </a:solidFill>
                                  <a:latin typeface="Cambria Math" panose="02040503050406030204" pitchFamily="18" charset="0"/>
                                  <a:cs typeface="Times New Roman" panose="02020603050405020304" pitchFamily="18" charset="0"/>
                                </a:rPr>
                                <m:t>&amp;</m:t>
                              </m:r>
                              <m:r>
                                <a:rPr lang="en-US" altLang="zh-CN" sz="2400">
                                  <a:solidFill>
                                    <a:schemeClr val="tx1"/>
                                  </a:solidFill>
                                  <a:latin typeface="Cambria Math" panose="02040503050406030204" pitchFamily="18" charset="0"/>
                                  <a:cs typeface="Times New Roman" panose="02020603050405020304" pitchFamily="18" charset="0"/>
                                </a:rPr>
                                <m:t>0</m:t>
                              </m:r>
                              <m:r>
                                <a:rPr lang="en-US" altLang="zh-CN" sz="2400">
                                  <a:solidFill>
                                    <a:schemeClr val="tx1"/>
                                  </a:solidFill>
                                  <a:latin typeface="Cambria Math" panose="02040503050406030204" pitchFamily="18" charset="0"/>
                                  <a:cs typeface="Times New Roman" panose="02020603050405020304" pitchFamily="18" charset="0"/>
                                </a:rPr>
                                <m:t> ,</m:t>
                              </m:r>
                              <m:r>
                                <a:rPr lang="en-US" altLang="zh-CN" sz="2400" i="1">
                                  <a:solidFill>
                                    <a:schemeClr val="tx1"/>
                                  </a:solidFill>
                                  <a:latin typeface="Cambria Math" panose="02040503050406030204" pitchFamily="18" charset="0"/>
                                  <a:cs typeface="Times New Roman" panose="02020603050405020304" pitchFamily="18" charset="0"/>
                                </a:rPr>
                                <m:t>𝑥</m:t>
                              </m:r>
                              <m:r>
                                <a:rPr lang="en-US" altLang="zh-CN" sz="2400">
                                  <a:solidFill>
                                    <a:schemeClr val="tx1"/>
                                  </a:solidFill>
                                  <a:latin typeface="Cambria Math" panose="02040503050406030204" pitchFamily="18" charset="0"/>
                                  <a:cs typeface="Times New Roman" panose="02020603050405020304" pitchFamily="18" charset="0"/>
                                </a:rPr>
                                <m:t>&lt;</m:t>
                              </m:r>
                              <m:r>
                                <a:rPr lang="en-US" altLang="zh-CN" sz="2400">
                                  <a:solidFill>
                                    <a:schemeClr val="tx1"/>
                                  </a:solidFill>
                                  <a:latin typeface="Cambria Math" panose="02040503050406030204" pitchFamily="18" charset="0"/>
                                  <a:cs typeface="Times New Roman" panose="02020603050405020304" pitchFamily="18" charset="0"/>
                                </a:rPr>
                                <m:t>0</m:t>
                              </m:r>
                            </m:e>
                          </m:eqArr>
                        </m:e>
                      </m:d>
                    </m:oMath>
                  </m:oMathPara>
                </a14:m>
                <a:endParaRPr lang="en-US" altLang="zh-CN" sz="2400" b="1" dirty="0" smtClean="0">
                  <a:latin typeface="黑体" panose="02010609060101010101" pitchFamily="49" charset="-122"/>
                  <a:ea typeface="黑体" panose="02010609060101010101" pitchFamily="49" charset="-122"/>
                </a:endParaRPr>
              </a:p>
              <a:p>
                <a:pPr lvl="1"/>
                <a:r>
                  <a:rPr lang="zh-CN" altLang="en-US" sz="2400" dirty="0">
                    <a:solidFill>
                      <a:srgbClr val="000000"/>
                    </a:solidFill>
                    <a:latin typeface="Cambria Math" panose="02040503050406030204" pitchFamily="18" charset="0"/>
                    <a:cs typeface="Times New Roman" panose="02020603050405020304" pitchFamily="18" charset="0"/>
                  </a:rPr>
                  <a:t>阈值函数的输出只能取</a:t>
                </a:r>
                <a:r>
                  <a:rPr lang="en-US" altLang="zh-CN" sz="2400" dirty="0">
                    <a:solidFill>
                      <a:srgbClr val="000000"/>
                    </a:solidFill>
                    <a:latin typeface="Cambria Math" panose="02040503050406030204" pitchFamily="18" charset="0"/>
                    <a:cs typeface="Times New Roman" panose="02020603050405020304" pitchFamily="18" charset="0"/>
                  </a:rPr>
                  <a:t>0</a:t>
                </a:r>
                <a:r>
                  <a:rPr lang="zh-CN" altLang="en-US" sz="2400" dirty="0">
                    <a:solidFill>
                      <a:srgbClr val="000000"/>
                    </a:solidFill>
                    <a:latin typeface="Cambria Math" panose="02040503050406030204" pitchFamily="18" charset="0"/>
                    <a:cs typeface="Times New Roman" panose="02020603050405020304" pitchFamily="18" charset="0"/>
                  </a:rPr>
                  <a:t>或</a:t>
                </a:r>
                <a:r>
                  <a:rPr lang="en-US" altLang="zh-CN" sz="2400" dirty="0">
                    <a:solidFill>
                      <a:srgbClr val="000000"/>
                    </a:solidFill>
                    <a:latin typeface="Cambria Math" panose="02040503050406030204" pitchFamily="18" charset="0"/>
                    <a:cs typeface="Times New Roman" panose="02020603050405020304" pitchFamily="18" charset="0"/>
                  </a:rPr>
                  <a:t>1</a:t>
                </a:r>
                <a:r>
                  <a:rPr lang="zh-CN" altLang="en-US" sz="2400" dirty="0">
                    <a:solidFill>
                      <a:srgbClr val="000000"/>
                    </a:solidFill>
                    <a:latin typeface="Cambria Math" panose="02040503050406030204" pitchFamily="18" charset="0"/>
                    <a:cs typeface="Times New Roman" panose="02020603050405020304" pitchFamily="18" charset="0"/>
                  </a:rPr>
                  <a:t>，分别表示该神经元处于抑制或兴奋状态，故通常称该激活函数为单极性阈值</a:t>
                </a:r>
                <a:r>
                  <a:rPr lang="zh-CN" altLang="en-US" sz="2400" dirty="0" smtClean="0">
                    <a:solidFill>
                      <a:srgbClr val="000000"/>
                    </a:solidFill>
                    <a:latin typeface="Cambria Math" panose="02040503050406030204" pitchFamily="18" charset="0"/>
                    <a:cs typeface="Times New Roman" panose="02020603050405020304" pitchFamily="18" charset="0"/>
                  </a:rPr>
                  <a:t>函数</a:t>
                </a:r>
                <a:endParaRPr lang="en-US" altLang="zh-CN" sz="2400" dirty="0">
                  <a:solidFill>
                    <a:srgbClr val="000000"/>
                  </a:solidFill>
                  <a:latin typeface="Cambria Math" panose="02040503050406030204" pitchFamily="18" charset="0"/>
                  <a:cs typeface="Times New Roman" panose="02020603050405020304" pitchFamily="18" charset="0"/>
                </a:endParaRPr>
              </a:p>
              <a:p>
                <a:pPr lvl="1"/>
                <a:r>
                  <a:rPr lang="zh-CN" altLang="en-US" sz="2400" dirty="0" smtClean="0">
                    <a:solidFill>
                      <a:srgbClr val="000000"/>
                    </a:solidFill>
                    <a:latin typeface="Cambria Math" panose="02040503050406030204" pitchFamily="18" charset="0"/>
                    <a:cs typeface="Times New Roman" panose="02020603050405020304" pitchFamily="18" charset="0"/>
                  </a:rPr>
                  <a:t>若</a:t>
                </a:r>
                <a:r>
                  <a:rPr lang="zh-CN" altLang="en-US" sz="2400" dirty="0">
                    <a:solidFill>
                      <a:srgbClr val="000000"/>
                    </a:solidFill>
                    <a:latin typeface="Cambria Math" panose="02040503050406030204" pitchFamily="18" charset="0"/>
                    <a:cs typeface="Times New Roman" panose="02020603050405020304" pitchFamily="18" charset="0"/>
                  </a:rPr>
                  <a:t>将神经元处于抑制状态表示为</a:t>
                </a:r>
                <a:r>
                  <a:rPr lang="en-US" altLang="zh-CN" sz="2400" dirty="0">
                    <a:solidFill>
                      <a:srgbClr val="000000"/>
                    </a:solidFill>
                    <a:latin typeface="Cambria Math" panose="02040503050406030204" pitchFamily="18" charset="0"/>
                    <a:cs typeface="Times New Roman" panose="02020603050405020304" pitchFamily="18" charset="0"/>
                  </a:rPr>
                  <a:t>-1</a:t>
                </a:r>
                <a:r>
                  <a:rPr lang="zh-CN" altLang="en-US" sz="2400" dirty="0">
                    <a:solidFill>
                      <a:srgbClr val="000000"/>
                    </a:solidFill>
                    <a:latin typeface="Cambria Math" panose="02040503050406030204" pitchFamily="18" charset="0"/>
                    <a:cs typeface="Times New Roman" panose="02020603050405020304" pitchFamily="18" charset="0"/>
                  </a:rPr>
                  <a:t>，即</a:t>
                </a:r>
                <a:r>
                  <a:rPr lang="zh-CN" altLang="en-US" sz="2400" dirty="0" smtClean="0">
                    <a:solidFill>
                      <a:srgbClr val="000000"/>
                    </a:solidFill>
                    <a:latin typeface="Cambria Math" panose="02040503050406030204" pitchFamily="18" charset="0"/>
                    <a:cs typeface="Times New Roman" panose="02020603050405020304" pitchFamily="18" charset="0"/>
                  </a:rPr>
                  <a:t>有：</a:t>
                </a:r>
                <a:endParaRPr lang="en-US" altLang="zh-CN" sz="2400" dirty="0" smtClean="0">
                  <a:solidFill>
                    <a:srgbClr val="000000"/>
                  </a:solidFill>
                  <a:latin typeface="Cambria Math" panose="02040503050406030204" pitchFamily="18" charset="0"/>
                  <a:cs typeface="Times New Roman" panose="020206030504050203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a:cs typeface="Times New Roman" panose="02020603050405020304" pitchFamily="18" charset="0"/>
                        </a:rPr>
                        <m:t>𝑓</m:t>
                      </m:r>
                      <m:d>
                        <m:dPr>
                          <m:ctrlPr>
                            <a:rPr lang="en-US" altLang="zh-CN" sz="2400" i="1">
                              <a:solidFill>
                                <a:srgbClr val="000000"/>
                              </a:solidFill>
                              <a:latin typeface="Cambria Math" panose="02040503050406030204"/>
                              <a:cs typeface="Times New Roman" panose="02020603050405020304" pitchFamily="18" charset="0"/>
                            </a:rPr>
                          </m:ctrlPr>
                        </m:dPr>
                        <m:e>
                          <m:r>
                            <a:rPr lang="en-US" altLang="zh-CN" sz="2400" i="1">
                              <a:solidFill>
                                <a:schemeClr val="tx1"/>
                              </a:solidFill>
                              <a:latin typeface="Cambria Math" panose="02040503050406030204" pitchFamily="18" charset="0"/>
                              <a:cs typeface="Times New Roman" panose="02020603050405020304" pitchFamily="18" charset="0"/>
                            </a:rPr>
                            <m:t>𝑥</m:t>
                          </m:r>
                        </m:e>
                      </m:d>
                      <m:r>
                        <a:rPr lang="en-US" altLang="zh-CN" sz="2400">
                          <a:solidFill>
                            <a:srgbClr val="000000"/>
                          </a:solidFill>
                          <a:latin typeface="Cambria Math" panose="02040503050406030204" pitchFamily="18" charset="0"/>
                          <a:cs typeface="Times New Roman" panose="02020603050405020304" pitchFamily="18" charset="0"/>
                        </a:rPr>
                        <m:t>=</m:t>
                      </m:r>
                      <m:r>
                        <m:rPr>
                          <m:sty m:val="p"/>
                        </m:rPr>
                        <a:rPr lang="en-US" altLang="zh-CN" sz="2400">
                          <a:solidFill>
                            <a:srgbClr val="000000"/>
                          </a:solidFill>
                          <a:latin typeface="Cambria Math" panose="02040503050406030204" pitchFamily="18" charset="0"/>
                          <a:cs typeface="Times New Roman" panose="02020603050405020304" pitchFamily="18" charset="0"/>
                        </a:rPr>
                        <m:t>sgn</m:t>
                      </m:r>
                      <m:d>
                        <m:dPr>
                          <m:ctrlPr>
                            <a:rPr lang="en-US" altLang="zh-CN" sz="2400" i="1">
                              <a:solidFill>
                                <a:srgbClr val="000000"/>
                              </a:solidFill>
                              <a:latin typeface="Cambria Math" panose="02040503050406030204"/>
                              <a:cs typeface="Times New Roman" panose="02020603050405020304" pitchFamily="18" charset="0"/>
                            </a:rPr>
                          </m:ctrlPr>
                        </m:dPr>
                        <m:e>
                          <m:r>
                            <a:rPr lang="en-US" altLang="zh-CN" sz="2400" i="1">
                              <a:solidFill>
                                <a:schemeClr val="tx1"/>
                              </a:solidFill>
                              <a:latin typeface="Cambria Math" panose="02040503050406030204" pitchFamily="18" charset="0"/>
                              <a:cs typeface="Times New Roman" panose="02020603050405020304" pitchFamily="18" charset="0"/>
                            </a:rPr>
                            <m:t>𝑥</m:t>
                          </m:r>
                        </m:e>
                      </m:d>
                      <m:r>
                        <a:rPr lang="en-US" altLang="zh-CN" sz="2400">
                          <a:solidFill>
                            <a:srgbClr val="000000"/>
                          </a:solidFill>
                          <a:latin typeface="Cambria Math" panose="02040503050406030204" pitchFamily="18" charset="0"/>
                          <a:cs typeface="Times New Roman" panose="02020603050405020304" pitchFamily="18" charset="0"/>
                        </a:rPr>
                        <m:t>=</m:t>
                      </m:r>
                      <m:d>
                        <m:dPr>
                          <m:begChr m:val="{"/>
                          <m:endChr m:val=""/>
                          <m:ctrlPr>
                            <a:rPr lang="en-US" altLang="zh-CN" sz="2400" i="1">
                              <a:solidFill>
                                <a:srgbClr val="000000"/>
                              </a:solidFill>
                              <a:latin typeface="Cambria Math" panose="02040503050406030204"/>
                              <a:cs typeface="Times New Roman" panose="02020603050405020304" pitchFamily="18" charset="0"/>
                            </a:rPr>
                          </m:ctrlPr>
                        </m:dPr>
                        <m:e>
                          <m:eqArr>
                            <m:eqArrPr>
                              <m:ctrlPr>
                                <a:rPr lang="en-US" altLang="zh-CN" sz="2400" i="1">
                                  <a:solidFill>
                                    <a:srgbClr val="000000"/>
                                  </a:solidFill>
                                  <a:latin typeface="Cambria Math" panose="02040503050406030204"/>
                                  <a:cs typeface="Times New Roman" panose="02020603050405020304" pitchFamily="18" charset="0"/>
                                </a:rPr>
                              </m:ctrlPr>
                            </m:eqArrPr>
                            <m:e>
                              <m:r>
                                <a:rPr lang="en-US" altLang="zh-CN" sz="2400">
                                  <a:solidFill>
                                    <a:srgbClr val="000000"/>
                                  </a:solidFill>
                                  <a:latin typeface="Cambria Math" panose="02040503050406030204" pitchFamily="18" charset="0"/>
                                  <a:cs typeface="Times New Roman" panose="02020603050405020304" pitchFamily="18" charset="0"/>
                                </a:rPr>
                                <m:t>&amp;</m:t>
                              </m:r>
                              <m:r>
                                <a:rPr lang="en-US" altLang="zh-CN" sz="2400">
                                  <a:solidFill>
                                    <a:srgbClr val="000000"/>
                                  </a:solidFill>
                                  <a:latin typeface="Cambria Math" panose="02040503050406030204" pitchFamily="18" charset="0"/>
                                  <a:cs typeface="Times New Roman" panose="02020603050405020304" pitchFamily="18" charset="0"/>
                                </a:rPr>
                                <m:t>1</m:t>
                              </m:r>
                              <m:r>
                                <a:rPr lang="en-US" altLang="zh-CN" sz="2400">
                                  <a:solidFill>
                                    <a:srgbClr val="000000"/>
                                  </a:solidFill>
                                  <a:latin typeface="Cambria Math" panose="02040503050406030204" pitchFamily="18" charset="0"/>
                                  <a:cs typeface="Times New Roman" panose="02020603050405020304" pitchFamily="18" charset="0"/>
                                </a:rPr>
                                <m:t> ,</m:t>
                              </m:r>
                              <m:r>
                                <a:rPr lang="en-US" altLang="zh-CN" sz="2400" i="1">
                                  <a:solidFill>
                                    <a:schemeClr val="tx1"/>
                                  </a:solidFill>
                                  <a:latin typeface="Cambria Math" panose="02040503050406030204" pitchFamily="18" charset="0"/>
                                  <a:cs typeface="Times New Roman" panose="02020603050405020304" pitchFamily="18" charset="0"/>
                                </a:rPr>
                                <m:t>𝑥</m:t>
                              </m:r>
                              <m:r>
                                <a:rPr lang="en-US" altLang="zh-CN" sz="2400">
                                  <a:solidFill>
                                    <a:srgbClr val="000000"/>
                                  </a:solidFill>
                                  <a:latin typeface="Cambria Math" panose="02040503050406030204" pitchFamily="18" charset="0"/>
                                  <a:cs typeface="Times New Roman" panose="02020603050405020304" pitchFamily="18" charset="0"/>
                                </a:rPr>
                                <m:t>≥</m:t>
                              </m:r>
                              <m:r>
                                <a:rPr lang="en-US" altLang="zh-CN" sz="2400">
                                  <a:solidFill>
                                    <a:srgbClr val="000000"/>
                                  </a:solidFill>
                                  <a:latin typeface="Cambria Math" panose="02040503050406030204" pitchFamily="18" charset="0"/>
                                  <a:cs typeface="Times New Roman" panose="02020603050405020304" pitchFamily="18" charset="0"/>
                                </a:rPr>
                                <m:t>0</m:t>
                              </m:r>
                            </m:e>
                            <m:e>
                              <m:r>
                                <a:rPr lang="en-US" altLang="zh-CN" sz="2400">
                                  <a:solidFill>
                                    <a:srgbClr val="000000"/>
                                  </a:solidFill>
                                  <a:latin typeface="Cambria Math" panose="02040503050406030204" pitchFamily="18" charset="0"/>
                                  <a:cs typeface="Times New Roman" panose="02020603050405020304" pitchFamily="18" charset="0"/>
                                </a:rPr>
                                <m:t>&amp;−</m:t>
                              </m:r>
                              <m:r>
                                <a:rPr lang="en-US" altLang="zh-CN" sz="2400">
                                  <a:solidFill>
                                    <a:srgbClr val="000000"/>
                                  </a:solidFill>
                                  <a:latin typeface="Cambria Math" panose="02040503050406030204" pitchFamily="18" charset="0"/>
                                  <a:cs typeface="Times New Roman" panose="02020603050405020304" pitchFamily="18" charset="0"/>
                                </a:rPr>
                                <m:t>1</m:t>
                              </m:r>
                              <m:r>
                                <a:rPr lang="en-US" altLang="zh-CN" sz="2400">
                                  <a:solidFill>
                                    <a:srgbClr val="000000"/>
                                  </a:solidFill>
                                  <a:latin typeface="Cambria Math" panose="02040503050406030204" pitchFamily="18" charset="0"/>
                                  <a:cs typeface="Times New Roman" panose="02020603050405020304" pitchFamily="18" charset="0"/>
                                </a:rPr>
                                <m:t> ,</m:t>
                              </m:r>
                              <m:r>
                                <a:rPr lang="en-US" altLang="zh-CN" sz="2400" i="1">
                                  <a:solidFill>
                                    <a:schemeClr val="tx1"/>
                                  </a:solidFill>
                                  <a:latin typeface="Cambria Math" panose="02040503050406030204" pitchFamily="18" charset="0"/>
                                  <a:cs typeface="Times New Roman" panose="02020603050405020304" pitchFamily="18" charset="0"/>
                                </a:rPr>
                                <m:t>𝑥</m:t>
                              </m:r>
                              <m:r>
                                <a:rPr lang="en-US" altLang="zh-CN" sz="2400">
                                  <a:solidFill>
                                    <a:srgbClr val="000000"/>
                                  </a:solidFill>
                                  <a:latin typeface="Cambria Math" panose="02040503050406030204" pitchFamily="18" charset="0"/>
                                  <a:cs typeface="Times New Roman" panose="02020603050405020304" pitchFamily="18" charset="0"/>
                                </a:rPr>
                                <m:t>&lt;</m:t>
                              </m:r>
                              <m:r>
                                <a:rPr lang="en-US" altLang="zh-CN" sz="2400">
                                  <a:solidFill>
                                    <a:srgbClr val="000000"/>
                                  </a:solidFill>
                                  <a:latin typeface="Cambria Math" panose="02040503050406030204" pitchFamily="18" charset="0"/>
                                  <a:cs typeface="Times New Roman" panose="02020603050405020304" pitchFamily="18" charset="0"/>
                                </a:rPr>
                                <m:t>0</m:t>
                              </m:r>
                            </m:e>
                          </m:eqArr>
                        </m:e>
                      </m:d>
                    </m:oMath>
                  </m:oMathPara>
                </a14:m>
                <a:endParaRPr lang="en-US" altLang="zh-CN" sz="2400" dirty="0" smtClean="0">
                  <a:solidFill>
                    <a:srgbClr val="000000"/>
                  </a:solidFill>
                  <a:latin typeface="Cambria Math" panose="02040503050406030204" pitchFamily="18" charset="0"/>
                  <a:cs typeface="Times New Roman" panose="02020603050405020304" pitchFamily="18" charset="0"/>
                </a:endParaRPr>
              </a:p>
              <a:p>
                <a:pPr lvl="1"/>
                <a:r>
                  <a:rPr lang="zh-CN" altLang="en-US" sz="2400" dirty="0">
                    <a:solidFill>
                      <a:srgbClr val="000000"/>
                    </a:solidFill>
                    <a:latin typeface="Cambria Math" panose="02040503050406030204" pitchFamily="18" charset="0"/>
                    <a:cs typeface="Times New Roman" panose="02020603050405020304" pitchFamily="18" charset="0"/>
                  </a:rPr>
                  <a:t>这种阈值函数则称之为双极性阈值函数</a:t>
                </a:r>
                <a:endParaRPr lang="en-US" altLang="zh-CN" sz="2400" dirty="0">
                  <a:solidFill>
                    <a:srgbClr val="000000"/>
                  </a:solidFill>
                  <a:latin typeface="Cambria Math" panose="02040503050406030204" pitchFamily="18" charset="0"/>
                  <a:cs typeface="Times New Roman" panose="02020603050405020304" pitchFamily="18" charset="0"/>
                </a:endParaRPr>
              </a:p>
              <a:p>
                <a:pPr lvl="1"/>
                <a:endParaRPr lang="en-US" altLang="zh-CN" sz="2400" b="1" dirty="0" smtClean="0">
                  <a:latin typeface="黑体" panose="02010609060101010101" pitchFamily="49" charset="-122"/>
                  <a:ea typeface="黑体" panose="02010609060101010101" pitchFamily="49" charset="-122"/>
                </a:endParaRPr>
              </a:p>
            </p:txBody>
          </p:sp>
        </mc:Choice>
        <mc:Fallback>
          <p:sp>
            <p:nvSpPr>
              <p:cNvPr id="3" name="副标题 2"/>
              <p:cNvSpPr>
                <a:spLocks noRot="1" noChangeAspect="1" noMove="1" noResize="1" noEditPoints="1" noAdjustHandles="1" noChangeArrowheads="1" noChangeShapeType="1" noTextEdit="1"/>
              </p:cNvSpPr>
              <p:nvPr>
                <p:ph type="subTitle" idx="4294967295"/>
              </p:nvPr>
            </p:nvSpPr>
            <p:spPr>
              <a:xfrm>
                <a:off x="395536" y="1124744"/>
                <a:ext cx="8352928" cy="5256584"/>
              </a:xfrm>
              <a:prstGeom prst="rect">
                <a:avLst/>
              </a:prstGeom>
              <a:blipFill rotWithShape="1">
                <a:blip r:embed="rId1"/>
                <a:stretch>
                  <a:fillRect l="-7" t="-3" r="1" b="-300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人工神经元</a:t>
            </a:r>
            <a:endParaRPr lang="en-US" altLang="zh-CN" b="1"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激活函数</a:t>
                </a:r>
                <a:endParaRPr lang="en-US" altLang="zh-CN" sz="2800" b="1" dirty="0" smtClean="0">
                  <a:latin typeface="黑体" panose="02010609060101010101" pitchFamily="49" charset="-122"/>
                  <a:ea typeface="黑体" panose="02010609060101010101" pitchFamily="49" charset="-122"/>
                </a:endParaRPr>
              </a:p>
              <a:p>
                <a:pPr lvl="1"/>
                <a14:m>
                  <m:oMath xmlns:m="http://schemas.openxmlformats.org/officeDocument/2006/math">
                    <m:r>
                      <m:rPr>
                        <m:sty m:val="p"/>
                      </m:rPr>
                      <a:rPr lang="en-US" altLang="zh-CN" sz="2400" smtClean="0">
                        <a:solidFill>
                          <a:srgbClr val="0000FF"/>
                        </a:solidFill>
                        <a:latin typeface="Cambria Math" panose="02040503050406030204" pitchFamily="18" charset="0"/>
                        <a:cs typeface="Times New Roman" panose="02020603050405020304" pitchFamily="18" charset="0"/>
                      </a:rPr>
                      <m:t>Sigmoid</m:t>
                    </m:r>
                  </m:oMath>
                </a14:m>
                <a:r>
                  <a:rPr lang="zh-CN" altLang="en-US" sz="2400" dirty="0">
                    <a:solidFill>
                      <a:srgbClr val="0000FF"/>
                    </a:solidFill>
                    <a:latin typeface="Cambria Math" panose="02040503050406030204" pitchFamily="18" charset="0"/>
                    <a:cs typeface="Times New Roman" panose="02020603050405020304" pitchFamily="18" charset="0"/>
                  </a:rPr>
                  <a:t>函数</a:t>
                </a:r>
                <a:r>
                  <a:rPr lang="zh-CN" altLang="en-US" sz="2400" dirty="0">
                    <a:solidFill>
                      <a:srgbClr val="000000"/>
                    </a:solidFill>
                    <a:latin typeface="Cambria Math" panose="02040503050406030204" pitchFamily="18" charset="0"/>
                    <a:cs typeface="Times New Roman" panose="02020603050405020304" pitchFamily="18" charset="0"/>
                  </a:rPr>
                  <a:t>是一种最常用的激活函数，可将人工神经元的输出限制在区间</a:t>
                </a:r>
                <a:r>
                  <a:rPr lang="en-US" altLang="zh-CN" sz="2400" dirty="0">
                    <a:solidFill>
                      <a:srgbClr val="000000"/>
                    </a:solidFill>
                    <a:latin typeface="Cambria Math" panose="02040503050406030204" pitchFamily="18" charset="0"/>
                    <a:cs typeface="Times New Roman" panose="02020603050405020304" pitchFamily="18" charset="0"/>
                  </a:rPr>
                  <a:t>(0,1)</a:t>
                </a:r>
                <a:r>
                  <a:rPr lang="zh-CN" altLang="en-US" sz="2400" dirty="0" smtClean="0">
                    <a:solidFill>
                      <a:srgbClr val="000000"/>
                    </a:solidFill>
                    <a:latin typeface="Cambria Math" panose="02040503050406030204" pitchFamily="18" charset="0"/>
                    <a:cs typeface="Times New Roman" panose="02020603050405020304" pitchFamily="18" charset="0"/>
                  </a:rPr>
                  <a:t>内</a:t>
                </a:r>
                <a:endParaRPr lang="en-US" altLang="zh-CN" sz="2400" dirty="0" smtClean="0">
                  <a:solidFill>
                    <a:srgbClr val="000000"/>
                  </a:solidFill>
                  <a:latin typeface="Cambria Math" panose="02040503050406030204" pitchFamily="18" charset="0"/>
                  <a:cs typeface="Times New Roman" panose="020206030504050203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a:cs typeface="Times New Roman" panose="02020603050405020304" pitchFamily="18" charset="0"/>
                        </a:rPr>
                        <m:t>𝑓</m:t>
                      </m:r>
                      <m:d>
                        <m:dPr>
                          <m:ctrlPr>
                            <a:rPr lang="en-US" altLang="zh-CN" sz="2400" i="1">
                              <a:solidFill>
                                <a:schemeClr val="tx1"/>
                              </a:solidFill>
                              <a:latin typeface="Cambria Math" panose="02040503050406030204"/>
                              <a:cs typeface="Times New Roman" panose="02020603050405020304" pitchFamily="18" charset="0"/>
                            </a:rPr>
                          </m:ctrlPr>
                        </m:dPr>
                        <m:e>
                          <m:r>
                            <a:rPr lang="en-US" altLang="zh-CN" sz="2400" i="1">
                              <a:solidFill>
                                <a:schemeClr val="tx1"/>
                              </a:solidFill>
                              <a:latin typeface="Cambria Math" panose="02040503050406030204" pitchFamily="18" charset="0"/>
                              <a:cs typeface="Times New Roman" panose="02020603050405020304" pitchFamily="18" charset="0"/>
                            </a:rPr>
                            <m:t>𝑥</m:t>
                          </m:r>
                        </m:e>
                      </m:d>
                      <m:r>
                        <a:rPr lang="en-US" altLang="zh-CN" sz="2400">
                          <a:solidFill>
                            <a:schemeClr val="tx1"/>
                          </a:solidFill>
                          <a:latin typeface="Cambria Math" panose="02040503050406030204" pitchFamily="18" charset="0"/>
                          <a:cs typeface="Times New Roman" panose="02020603050405020304" pitchFamily="18" charset="0"/>
                        </a:rPr>
                        <m:t>=</m:t>
                      </m:r>
                      <m:r>
                        <m:rPr>
                          <m:sty m:val="p"/>
                        </m:rPr>
                        <a:rPr lang="en-US" altLang="zh-CN" sz="2400">
                          <a:solidFill>
                            <a:schemeClr val="tx1"/>
                          </a:solidFill>
                          <a:latin typeface="Cambria Math" panose="02040503050406030204" pitchFamily="18" charset="0"/>
                          <a:cs typeface="Times New Roman" panose="02020603050405020304" pitchFamily="18" charset="0"/>
                        </a:rPr>
                        <m:t>Sigmoid</m:t>
                      </m:r>
                      <m:r>
                        <a:rPr lang="en-US" altLang="zh-CN" sz="2400">
                          <a:solidFill>
                            <a:schemeClr val="tx1"/>
                          </a:solidFill>
                          <a:latin typeface="Cambria Math" panose="02040503050406030204" pitchFamily="18" charset="0"/>
                          <a:cs typeface="Times New Roman" panose="02020603050405020304" pitchFamily="18" charset="0"/>
                        </a:rPr>
                        <m:t>(</m:t>
                      </m:r>
                      <m:r>
                        <a:rPr lang="en-US" altLang="zh-CN" sz="2400" i="1">
                          <a:solidFill>
                            <a:schemeClr val="tx1"/>
                          </a:solidFill>
                          <a:latin typeface="Cambria Math" panose="02040503050406030204" pitchFamily="18" charset="0"/>
                          <a:cs typeface="Times New Roman" panose="02020603050405020304" pitchFamily="18" charset="0"/>
                        </a:rPr>
                        <m:t>𝑥</m:t>
                      </m:r>
                      <m:r>
                        <a:rPr lang="en-US" altLang="zh-CN" sz="2400">
                          <a:solidFill>
                            <a:schemeClr val="tx1"/>
                          </a:solidFill>
                          <a:latin typeface="Cambria Math" panose="02040503050406030204" pitchFamily="18" charset="0"/>
                          <a:cs typeface="Times New Roman" panose="02020603050405020304" pitchFamily="18" charset="0"/>
                        </a:rPr>
                        <m:t>)=</m:t>
                      </m:r>
                      <m:f>
                        <m:fPr>
                          <m:ctrlPr>
                            <a:rPr lang="en-US" altLang="zh-CN" sz="2400" i="1">
                              <a:solidFill>
                                <a:schemeClr val="tx1"/>
                              </a:solidFill>
                              <a:latin typeface="Cambria Math" panose="02040503050406030204"/>
                              <a:cs typeface="Times New Roman" panose="02020603050405020304" pitchFamily="18" charset="0"/>
                            </a:rPr>
                          </m:ctrlPr>
                        </m:fPr>
                        <m:num>
                          <m:r>
                            <a:rPr lang="en-US" altLang="zh-CN" sz="2400">
                              <a:solidFill>
                                <a:schemeClr val="tx1"/>
                              </a:solidFill>
                              <a:latin typeface="Cambria Math" panose="02040503050406030204" pitchFamily="18" charset="0"/>
                              <a:cs typeface="Times New Roman" panose="02020603050405020304" pitchFamily="18" charset="0"/>
                            </a:rPr>
                            <m:t>1</m:t>
                          </m:r>
                        </m:num>
                        <m:den>
                          <m:r>
                            <a:rPr lang="en-US" altLang="zh-CN" sz="2400">
                              <a:solidFill>
                                <a:schemeClr val="tx1"/>
                              </a:solidFill>
                              <a:latin typeface="Cambria Math" panose="02040503050406030204" pitchFamily="18" charset="0"/>
                              <a:cs typeface="Times New Roman" panose="02020603050405020304" pitchFamily="18" charset="0"/>
                            </a:rPr>
                            <m:t>1</m:t>
                          </m:r>
                          <m:r>
                            <a:rPr lang="en-US" altLang="zh-CN" sz="2400">
                              <a:solidFill>
                                <a:schemeClr val="tx1"/>
                              </a:solidFill>
                              <a:latin typeface="Cambria Math" panose="02040503050406030204" pitchFamily="18" charset="0"/>
                              <a:cs typeface="Times New Roman" panose="02020603050405020304" pitchFamily="18" charset="0"/>
                            </a:rPr>
                            <m:t>+</m:t>
                          </m:r>
                          <m:sSup>
                            <m:sSupPr>
                              <m:ctrlPr>
                                <a:rPr lang="en-US" altLang="zh-CN" sz="2400" i="1">
                                  <a:solidFill>
                                    <a:schemeClr val="tx1"/>
                                  </a:solidFill>
                                  <a:latin typeface="Cambria Math" panose="02040503050406030204"/>
                                  <a:cs typeface="Times New Roman" panose="02020603050405020304" pitchFamily="18" charset="0"/>
                                </a:rPr>
                              </m:ctrlPr>
                            </m:sSupPr>
                            <m:e>
                              <m:r>
                                <a:rPr lang="en-US" altLang="zh-CN" sz="2400">
                                  <a:solidFill>
                                    <a:schemeClr val="tx1"/>
                                  </a:solidFill>
                                  <a:latin typeface="Cambria Math" panose="02040503050406030204" pitchFamily="18" charset="0"/>
                                  <a:cs typeface="Times New Roman" panose="02020603050405020304" pitchFamily="18" charset="0"/>
                                </a:rPr>
                                <m:t>𝑒</m:t>
                              </m:r>
                            </m:e>
                            <m:sup>
                              <m:r>
                                <a:rPr lang="en-US" altLang="zh-CN" sz="2400">
                                  <a:solidFill>
                                    <a:schemeClr val="tx1"/>
                                  </a:solidFill>
                                  <a:latin typeface="Cambria Math" panose="02040503050406030204" pitchFamily="18" charset="0"/>
                                  <a:cs typeface="Times New Roman" panose="02020603050405020304" pitchFamily="18" charset="0"/>
                                </a:rPr>
                                <m:t>−</m:t>
                              </m:r>
                              <m:r>
                                <a:rPr lang="en-US" altLang="zh-CN" sz="2400" i="1">
                                  <a:solidFill>
                                    <a:schemeClr val="tx1"/>
                                  </a:solidFill>
                                  <a:latin typeface="Cambria Math" panose="02040503050406030204" pitchFamily="18" charset="0"/>
                                  <a:cs typeface="Times New Roman" panose="02020603050405020304" pitchFamily="18" charset="0"/>
                                </a:rPr>
                                <m:t>𝑥</m:t>
                              </m:r>
                            </m:sup>
                          </m:sSup>
                        </m:den>
                      </m:f>
                    </m:oMath>
                  </m:oMathPara>
                </a14:m>
                <a:endParaRPr lang="en-US" altLang="zh-CN" sz="2400" dirty="0">
                  <a:solidFill>
                    <a:srgbClr val="000000"/>
                  </a:solidFill>
                  <a:latin typeface="Cambria Math" panose="02040503050406030204" pitchFamily="18" charset="0"/>
                  <a:cs typeface="Times New Roman" panose="02020603050405020304" pitchFamily="18" charset="0"/>
                </a:endParaRPr>
              </a:p>
              <a:p>
                <a:pPr lvl="1"/>
                <a:r>
                  <a:rPr lang="zh-CN" altLang="en-US" sz="2400" dirty="0">
                    <a:solidFill>
                      <a:srgbClr val="000000"/>
                    </a:solidFill>
                    <a:latin typeface="Cambria Math" panose="02040503050406030204" pitchFamily="18" charset="0"/>
                    <a:cs typeface="Times New Roman" panose="02020603050405020304" pitchFamily="18" charset="0"/>
                  </a:rPr>
                  <a:t>可对</a:t>
                </a:r>
                <a14:m>
                  <m:oMath xmlns:m="http://schemas.openxmlformats.org/officeDocument/2006/math">
                    <m:r>
                      <m:rPr>
                        <m:sty m:val="p"/>
                      </m:rPr>
                      <a:rPr lang="en-US" altLang="zh-CN" sz="2400">
                        <a:solidFill>
                          <a:srgbClr val="000000"/>
                        </a:solidFill>
                        <a:latin typeface="Cambria Math" panose="02040503050406030204" pitchFamily="18" charset="0"/>
                        <a:cs typeface="Times New Roman" panose="02020603050405020304" pitchFamily="18" charset="0"/>
                      </a:rPr>
                      <m:t>Sigmoid</m:t>
                    </m:r>
                  </m:oMath>
                </a14:m>
                <a:r>
                  <a:rPr lang="zh-CN" altLang="en-US" sz="2400" dirty="0">
                    <a:solidFill>
                      <a:srgbClr val="000000"/>
                    </a:solidFill>
                    <a:latin typeface="Cambria Math" panose="02040503050406030204" pitchFamily="18" charset="0"/>
                    <a:cs typeface="Times New Roman" panose="02020603050405020304" pitchFamily="18" charset="0"/>
                  </a:rPr>
                  <a:t>函数进行适当改造以调整输出范围，获得新的激活函数。例如，令</a:t>
                </a:r>
                <a:r>
                  <a:rPr lang="zh-CN" altLang="en-US" sz="2400" dirty="0" smtClean="0">
                    <a:solidFill>
                      <a:srgbClr val="000000"/>
                    </a:solidFill>
                    <a:latin typeface="Cambria Math" panose="02040503050406030204" pitchFamily="18" charset="0"/>
                    <a:cs typeface="Times New Roman" panose="02020603050405020304" pitchFamily="18" charset="0"/>
                  </a:rPr>
                  <a:t>：</a:t>
                </a:r>
                <a:endParaRPr lang="en-US" altLang="zh-CN" sz="2400" dirty="0" smtClean="0">
                  <a:solidFill>
                    <a:srgbClr val="000000"/>
                  </a:solidFill>
                  <a:latin typeface="Cambria Math" panose="02040503050406030204" pitchFamily="18" charset="0"/>
                  <a:cs typeface="Times New Roman" panose="020206030504050203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a:cs typeface="Times New Roman" panose="02020603050405020304" pitchFamily="18" charset="0"/>
                        </a:rPr>
                        <m:t>𝑓</m:t>
                      </m:r>
                      <m:d>
                        <m:dPr>
                          <m:ctrlPr>
                            <a:rPr lang="en-US" altLang="zh-CN" sz="2400" i="1">
                              <a:solidFill>
                                <a:schemeClr val="tx1"/>
                              </a:solidFill>
                              <a:latin typeface="Cambria Math" panose="02040503050406030204"/>
                              <a:cs typeface="Times New Roman" panose="02020603050405020304" pitchFamily="18" charset="0"/>
                            </a:rPr>
                          </m:ctrlPr>
                        </m:dPr>
                        <m:e>
                          <m:r>
                            <a:rPr lang="en-US" altLang="zh-CN" sz="2400" i="1">
                              <a:solidFill>
                                <a:schemeClr val="tx1"/>
                              </a:solidFill>
                              <a:latin typeface="Cambria Math" panose="02040503050406030204" pitchFamily="18" charset="0"/>
                              <a:cs typeface="Times New Roman" panose="02020603050405020304" pitchFamily="18" charset="0"/>
                            </a:rPr>
                            <m:t>𝑥</m:t>
                          </m:r>
                        </m:e>
                      </m:d>
                      <m:r>
                        <a:rPr lang="en-US" altLang="zh-CN" sz="2400">
                          <a:solidFill>
                            <a:schemeClr val="tx1"/>
                          </a:solidFill>
                          <a:latin typeface="Cambria Math" panose="02040503050406030204" pitchFamily="18" charset="0"/>
                          <a:cs typeface="Times New Roman" panose="02020603050405020304" pitchFamily="18" charset="0"/>
                        </a:rPr>
                        <m:t>=</m:t>
                      </m:r>
                      <m:r>
                        <a:rPr lang="en-US" altLang="zh-CN" sz="2400">
                          <a:solidFill>
                            <a:schemeClr val="tx1"/>
                          </a:solidFill>
                          <a:latin typeface="Cambria Math" panose="02040503050406030204" pitchFamily="18" charset="0"/>
                          <a:cs typeface="Times New Roman" panose="02020603050405020304" pitchFamily="18" charset="0"/>
                        </a:rPr>
                        <m:t>2</m:t>
                      </m:r>
                      <m:r>
                        <m:rPr>
                          <m:sty m:val="p"/>
                        </m:rPr>
                        <a:rPr lang="en-US" altLang="zh-CN" sz="2400">
                          <a:solidFill>
                            <a:schemeClr val="tx1"/>
                          </a:solidFill>
                          <a:latin typeface="Cambria Math" panose="02040503050406030204" pitchFamily="18" charset="0"/>
                          <a:cs typeface="Times New Roman" panose="02020603050405020304" pitchFamily="18" charset="0"/>
                        </a:rPr>
                        <m:t>Sigmoid</m:t>
                      </m:r>
                      <m:d>
                        <m:dPr>
                          <m:ctrlPr>
                            <a:rPr lang="en-US" altLang="zh-CN" sz="2400" i="1">
                              <a:solidFill>
                                <a:schemeClr val="tx1"/>
                              </a:solidFill>
                              <a:latin typeface="Cambria Math" panose="02040503050406030204"/>
                              <a:cs typeface="Times New Roman" panose="02020603050405020304" pitchFamily="18" charset="0"/>
                            </a:rPr>
                          </m:ctrlPr>
                        </m:dPr>
                        <m:e>
                          <m:r>
                            <a:rPr lang="en-US" altLang="zh-CN" sz="2400" i="1">
                              <a:solidFill>
                                <a:schemeClr val="tx1"/>
                              </a:solidFill>
                              <a:latin typeface="Cambria Math" panose="02040503050406030204" pitchFamily="18" charset="0"/>
                              <a:cs typeface="Times New Roman" panose="02020603050405020304" pitchFamily="18" charset="0"/>
                            </a:rPr>
                            <m:t>𝑥</m:t>
                          </m:r>
                        </m:e>
                      </m:d>
                      <m:r>
                        <a:rPr lang="en-US" altLang="zh-CN" sz="2400">
                          <a:solidFill>
                            <a:schemeClr val="tx1"/>
                          </a:solidFill>
                          <a:latin typeface="Cambria Math" panose="02040503050406030204" pitchFamily="18" charset="0"/>
                          <a:cs typeface="Times New Roman" panose="02020603050405020304" pitchFamily="18" charset="0"/>
                        </a:rPr>
                        <m:t>−</m:t>
                      </m:r>
                      <m:r>
                        <a:rPr lang="en-US" altLang="zh-CN" sz="2400">
                          <a:solidFill>
                            <a:schemeClr val="tx1"/>
                          </a:solidFill>
                          <a:latin typeface="Cambria Math" panose="02040503050406030204" pitchFamily="18" charset="0"/>
                          <a:cs typeface="Times New Roman" panose="02020603050405020304" pitchFamily="18" charset="0"/>
                        </a:rPr>
                        <m:t>1</m:t>
                      </m:r>
                    </m:oMath>
                  </m:oMathPara>
                </a14:m>
                <a:endParaRPr lang="en-US" altLang="zh-CN" sz="2400" dirty="0">
                  <a:solidFill>
                    <a:schemeClr val="tx1"/>
                  </a:solidFill>
                  <a:latin typeface="Cambria Math" panose="02040503050406030204" pitchFamily="18" charset="0"/>
                  <a:cs typeface="Times New Roman" panose="02020603050405020304" pitchFamily="18" charset="0"/>
                </a:endParaRPr>
              </a:p>
              <a:p>
                <a:pPr lvl="1"/>
                <a:r>
                  <a:rPr lang="zh-CN" altLang="en-US" sz="2400" dirty="0">
                    <a:solidFill>
                      <a:srgbClr val="000000"/>
                    </a:solidFill>
                    <a:latin typeface="Cambria Math" panose="02040503050406030204" pitchFamily="18" charset="0"/>
                    <a:cs typeface="Times New Roman" panose="02020603050405020304" pitchFamily="18" charset="0"/>
                  </a:rPr>
                  <a:t>则可得到一个输出范围是</a:t>
                </a:r>
                <a14:m>
                  <m:oMath xmlns:m="http://schemas.openxmlformats.org/officeDocument/2006/math">
                    <m:r>
                      <a:rPr lang="en-US" altLang="zh-CN" sz="2400">
                        <a:solidFill>
                          <a:srgbClr val="000000"/>
                        </a:solidFill>
                        <a:latin typeface="Cambria Math" panose="02040503050406030204" pitchFamily="18" charset="0"/>
                        <a:cs typeface="Times New Roman" panose="02020603050405020304" pitchFamily="18" charset="0"/>
                      </a:rPr>
                      <m:t>(−</m:t>
                    </m:r>
                    <m:r>
                      <a:rPr lang="en-US" altLang="zh-CN" sz="2400">
                        <a:solidFill>
                          <a:srgbClr val="000000"/>
                        </a:solidFill>
                        <a:latin typeface="Cambria Math" panose="02040503050406030204" pitchFamily="18" charset="0"/>
                        <a:cs typeface="Times New Roman" panose="02020603050405020304" pitchFamily="18" charset="0"/>
                      </a:rPr>
                      <m:t>1</m:t>
                    </m:r>
                    <m:r>
                      <a:rPr lang="en-US" altLang="zh-CN" sz="2400">
                        <a:solidFill>
                          <a:srgbClr val="000000"/>
                        </a:solidFill>
                        <a:latin typeface="Cambria Math" panose="02040503050406030204" pitchFamily="18" charset="0"/>
                        <a:cs typeface="Times New Roman" panose="02020603050405020304" pitchFamily="18" charset="0"/>
                      </a:rPr>
                      <m:t>,</m:t>
                    </m:r>
                    <m:r>
                      <a:rPr lang="en-US" altLang="zh-CN" sz="2400">
                        <a:solidFill>
                          <a:srgbClr val="000000"/>
                        </a:solidFill>
                        <a:latin typeface="Cambria Math" panose="02040503050406030204" pitchFamily="18" charset="0"/>
                        <a:cs typeface="Times New Roman" panose="02020603050405020304" pitchFamily="18" charset="0"/>
                      </a:rPr>
                      <m:t>1</m:t>
                    </m:r>
                    <m:r>
                      <a:rPr lang="en-US" altLang="zh-CN" sz="2400">
                        <a:solidFill>
                          <a:srgbClr val="000000"/>
                        </a:solidFill>
                        <a:latin typeface="Cambria Math" panose="02040503050406030204" pitchFamily="18" charset="0"/>
                        <a:cs typeface="Times New Roman" panose="02020603050405020304" pitchFamily="18" charset="0"/>
                      </a:rPr>
                      <m:t>)</m:t>
                    </m:r>
                  </m:oMath>
                </a14:m>
                <a:r>
                  <a:rPr lang="zh-CN" altLang="en-US" sz="2400" dirty="0">
                    <a:solidFill>
                      <a:srgbClr val="000000"/>
                    </a:solidFill>
                    <a:latin typeface="Cambria Math" panose="02040503050406030204" pitchFamily="18" charset="0"/>
                    <a:cs typeface="Times New Roman" panose="02020603050405020304" pitchFamily="18" charset="0"/>
                  </a:rPr>
                  <a:t>的激活函数，通常称该激活函数为</a:t>
                </a:r>
                <a14:m>
                  <m:oMath xmlns:m="http://schemas.openxmlformats.org/officeDocument/2006/math">
                    <m:r>
                      <m:rPr>
                        <m:sty m:val="p"/>
                      </m:rPr>
                      <a:rPr lang="en-US" altLang="zh-CN" sz="2400" smtClean="0">
                        <a:solidFill>
                          <a:srgbClr val="0000FF"/>
                        </a:solidFill>
                        <a:latin typeface="Cambria Math" panose="02040503050406030204" pitchFamily="18" charset="0"/>
                        <a:cs typeface="Times New Roman" panose="02020603050405020304" pitchFamily="18" charset="0"/>
                      </a:rPr>
                      <m:t>tanh</m:t>
                    </m:r>
                  </m:oMath>
                </a14:m>
                <a:r>
                  <a:rPr lang="zh-CN" altLang="en-US" sz="2400" dirty="0">
                    <a:solidFill>
                      <a:srgbClr val="0000FF"/>
                    </a:solidFill>
                    <a:latin typeface="Cambria Math" panose="02040503050406030204" pitchFamily="18" charset="0"/>
                    <a:cs typeface="Times New Roman" panose="02020603050405020304" pitchFamily="18" charset="0"/>
                  </a:rPr>
                  <a:t>函数</a:t>
                </a:r>
                <a:r>
                  <a:rPr lang="zh-CN" altLang="en-US" sz="2400" dirty="0">
                    <a:solidFill>
                      <a:srgbClr val="000000"/>
                    </a:solidFill>
                    <a:latin typeface="Cambria Math" panose="02040503050406030204" pitchFamily="18" charset="0"/>
                    <a:cs typeface="Times New Roman" panose="02020603050405020304" pitchFamily="18" charset="0"/>
                  </a:rPr>
                  <a:t>，</a:t>
                </a:r>
                <a14:m>
                  <m:oMath xmlns:m="http://schemas.openxmlformats.org/officeDocument/2006/math">
                    <m:r>
                      <m:rPr>
                        <m:sty m:val="p"/>
                      </m:rPr>
                      <a:rPr lang="en-US" altLang="zh-CN" sz="2400">
                        <a:solidFill>
                          <a:srgbClr val="000000"/>
                        </a:solidFill>
                        <a:latin typeface="Cambria Math" panose="02040503050406030204" pitchFamily="18" charset="0"/>
                        <a:cs typeface="Times New Roman" panose="02020603050405020304" pitchFamily="18" charset="0"/>
                      </a:rPr>
                      <m:t>tanh</m:t>
                    </m:r>
                  </m:oMath>
                </a14:m>
                <a:r>
                  <a:rPr lang="zh-CN" altLang="en-US" sz="2400" dirty="0">
                    <a:solidFill>
                      <a:srgbClr val="000000"/>
                    </a:solidFill>
                    <a:latin typeface="Cambria Math" panose="02040503050406030204" pitchFamily="18" charset="0"/>
                    <a:cs typeface="Times New Roman" panose="02020603050405020304" pitchFamily="18" charset="0"/>
                  </a:rPr>
                  <a:t>函数的具体形式如下：</a:t>
                </a:r>
                <a:endParaRPr lang="en-US" altLang="zh-CN" sz="2400" dirty="0">
                  <a:solidFill>
                    <a:srgbClr val="000000"/>
                  </a:solidFill>
                  <a:latin typeface="Cambria Math" panose="02040503050406030204" pitchFamily="18" charset="0"/>
                  <a:cs typeface="Times New Roman" panose="020206030504050203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a:cs typeface="Times New Roman" panose="02020603050405020304" pitchFamily="18" charset="0"/>
                        </a:rPr>
                        <m:t>𝑓</m:t>
                      </m:r>
                      <m:d>
                        <m:dPr>
                          <m:ctrlPr>
                            <a:rPr lang="en-US" altLang="zh-CN" sz="2400" i="1">
                              <a:solidFill>
                                <a:schemeClr val="tx1"/>
                              </a:solidFill>
                              <a:latin typeface="Cambria Math" panose="02040503050406030204"/>
                              <a:cs typeface="Times New Roman" panose="02020603050405020304" pitchFamily="18" charset="0"/>
                            </a:rPr>
                          </m:ctrlPr>
                        </m:dPr>
                        <m:e>
                          <m:r>
                            <a:rPr lang="en-US" altLang="zh-CN" sz="2400" i="1">
                              <a:solidFill>
                                <a:schemeClr val="tx1"/>
                              </a:solidFill>
                              <a:latin typeface="Cambria Math" panose="02040503050406030204" pitchFamily="18" charset="0"/>
                              <a:cs typeface="Times New Roman" panose="02020603050405020304" pitchFamily="18" charset="0"/>
                            </a:rPr>
                            <m:t>𝑥</m:t>
                          </m:r>
                        </m:e>
                      </m:d>
                      <m:r>
                        <a:rPr lang="en-US" altLang="zh-CN" sz="2400">
                          <a:solidFill>
                            <a:schemeClr val="tx1"/>
                          </a:solidFill>
                          <a:latin typeface="Cambria Math" panose="02040503050406030204" pitchFamily="18" charset="0"/>
                          <a:cs typeface="Times New Roman" panose="02020603050405020304" pitchFamily="18" charset="0"/>
                        </a:rPr>
                        <m:t>=</m:t>
                      </m:r>
                      <m:func>
                        <m:funcPr>
                          <m:ctrlPr>
                            <a:rPr lang="en-US" altLang="zh-CN" sz="2400" i="1">
                              <a:solidFill>
                                <a:schemeClr val="tx1"/>
                              </a:solidFill>
                              <a:latin typeface="Cambria Math" panose="02040503050406030204"/>
                              <a:cs typeface="Times New Roman" panose="02020603050405020304" pitchFamily="18" charset="0"/>
                            </a:rPr>
                          </m:ctrlPr>
                        </m:funcPr>
                        <m:fName>
                          <m:r>
                            <m:rPr>
                              <m:sty m:val="p"/>
                            </m:rPr>
                            <a:rPr lang="en-US" altLang="zh-CN" sz="2400">
                              <a:solidFill>
                                <a:schemeClr val="tx1"/>
                              </a:solidFill>
                              <a:latin typeface="Cambria Math" panose="02040503050406030204" pitchFamily="18" charset="0"/>
                              <a:cs typeface="Times New Roman" panose="02020603050405020304" pitchFamily="18" charset="0"/>
                            </a:rPr>
                            <m:t>tanh</m:t>
                          </m:r>
                        </m:fName>
                        <m:e>
                          <m:d>
                            <m:dPr>
                              <m:ctrlPr>
                                <a:rPr lang="en-US" altLang="zh-CN" sz="2400" i="1">
                                  <a:solidFill>
                                    <a:schemeClr val="tx1"/>
                                  </a:solidFill>
                                  <a:latin typeface="Cambria Math" panose="02040503050406030204"/>
                                  <a:cs typeface="Times New Roman" panose="02020603050405020304" pitchFamily="18" charset="0"/>
                                </a:rPr>
                              </m:ctrlPr>
                            </m:dPr>
                            <m:e>
                              <m:r>
                                <a:rPr lang="en-US" altLang="zh-CN" sz="2400" i="1">
                                  <a:solidFill>
                                    <a:schemeClr val="tx1"/>
                                  </a:solidFill>
                                  <a:latin typeface="Cambria Math" panose="02040503050406030204" pitchFamily="18" charset="0"/>
                                  <a:cs typeface="Times New Roman" panose="02020603050405020304" pitchFamily="18" charset="0"/>
                                </a:rPr>
                                <m:t>𝑥</m:t>
                              </m:r>
                            </m:e>
                          </m:d>
                        </m:e>
                      </m:func>
                      <m:r>
                        <a:rPr lang="en-US" altLang="zh-CN" sz="2400">
                          <a:solidFill>
                            <a:schemeClr val="tx1"/>
                          </a:solidFill>
                          <a:latin typeface="Cambria Math" panose="02040503050406030204" pitchFamily="18" charset="0"/>
                          <a:cs typeface="Times New Roman" panose="02020603050405020304" pitchFamily="18" charset="0"/>
                        </a:rPr>
                        <m:t>=</m:t>
                      </m:r>
                      <m:f>
                        <m:fPr>
                          <m:ctrlPr>
                            <a:rPr lang="en-US" altLang="zh-CN" sz="2400" i="1">
                              <a:solidFill>
                                <a:schemeClr val="tx1"/>
                              </a:solidFill>
                              <a:latin typeface="Cambria Math" panose="02040503050406030204"/>
                              <a:cs typeface="Times New Roman" panose="02020603050405020304" pitchFamily="18" charset="0"/>
                            </a:rPr>
                          </m:ctrlPr>
                        </m:fPr>
                        <m:num>
                          <m:sSup>
                            <m:sSupPr>
                              <m:ctrlPr>
                                <a:rPr lang="en-US" altLang="zh-CN" sz="2400" i="1">
                                  <a:solidFill>
                                    <a:schemeClr val="tx1"/>
                                  </a:solidFill>
                                  <a:latin typeface="Cambria Math" panose="02040503050406030204"/>
                                  <a:cs typeface="Times New Roman" panose="02020603050405020304" pitchFamily="18" charset="0"/>
                                </a:rPr>
                              </m:ctrlPr>
                            </m:sSupPr>
                            <m:e>
                              <m:r>
                                <a:rPr lang="en-US" altLang="zh-CN" sz="2400">
                                  <a:solidFill>
                                    <a:schemeClr val="tx1"/>
                                  </a:solidFill>
                                  <a:latin typeface="Cambria Math" panose="02040503050406030204" pitchFamily="18" charset="0"/>
                                  <a:cs typeface="Times New Roman" panose="02020603050405020304" pitchFamily="18" charset="0"/>
                                </a:rPr>
                                <m:t>𝑒</m:t>
                              </m:r>
                            </m:e>
                            <m:sup>
                              <m:r>
                                <a:rPr lang="en-US" altLang="zh-CN" sz="2400" i="1">
                                  <a:solidFill>
                                    <a:schemeClr val="tx1"/>
                                  </a:solidFill>
                                  <a:latin typeface="Cambria Math" panose="02040503050406030204" pitchFamily="18" charset="0"/>
                                  <a:cs typeface="Times New Roman" panose="02020603050405020304" pitchFamily="18" charset="0"/>
                                </a:rPr>
                                <m:t>𝑥</m:t>
                              </m:r>
                            </m:sup>
                          </m:sSup>
                          <m:r>
                            <a:rPr lang="en-US" altLang="zh-CN" sz="2400">
                              <a:solidFill>
                                <a:schemeClr val="tx1"/>
                              </a:solidFill>
                              <a:latin typeface="Cambria Math" panose="02040503050406030204" pitchFamily="18" charset="0"/>
                              <a:cs typeface="Times New Roman" panose="02020603050405020304" pitchFamily="18" charset="0"/>
                            </a:rPr>
                            <m:t>−</m:t>
                          </m:r>
                          <m:sSup>
                            <m:sSupPr>
                              <m:ctrlPr>
                                <a:rPr lang="en-US" altLang="zh-CN" sz="2400" i="1">
                                  <a:solidFill>
                                    <a:schemeClr val="tx1"/>
                                  </a:solidFill>
                                  <a:latin typeface="Cambria Math" panose="02040503050406030204"/>
                                  <a:cs typeface="Times New Roman" panose="02020603050405020304" pitchFamily="18" charset="0"/>
                                </a:rPr>
                              </m:ctrlPr>
                            </m:sSupPr>
                            <m:e>
                              <m:r>
                                <a:rPr lang="en-US" altLang="zh-CN" sz="2400">
                                  <a:solidFill>
                                    <a:schemeClr val="tx1"/>
                                  </a:solidFill>
                                  <a:latin typeface="Cambria Math" panose="02040503050406030204" pitchFamily="18" charset="0"/>
                                  <a:cs typeface="Times New Roman" panose="02020603050405020304" pitchFamily="18" charset="0"/>
                                </a:rPr>
                                <m:t>𝑒</m:t>
                              </m:r>
                            </m:e>
                            <m:sup>
                              <m:r>
                                <a:rPr lang="en-US" altLang="zh-CN" sz="2400">
                                  <a:solidFill>
                                    <a:schemeClr val="tx1"/>
                                  </a:solidFill>
                                  <a:latin typeface="Cambria Math" panose="02040503050406030204" pitchFamily="18" charset="0"/>
                                  <a:cs typeface="Times New Roman" panose="02020603050405020304" pitchFamily="18" charset="0"/>
                                </a:rPr>
                                <m:t>−</m:t>
                              </m:r>
                              <m:r>
                                <a:rPr lang="en-US" altLang="zh-CN" sz="2400" i="1">
                                  <a:solidFill>
                                    <a:schemeClr val="tx1"/>
                                  </a:solidFill>
                                  <a:latin typeface="Cambria Math" panose="02040503050406030204" pitchFamily="18" charset="0"/>
                                  <a:cs typeface="Times New Roman" panose="02020603050405020304" pitchFamily="18" charset="0"/>
                                </a:rPr>
                                <m:t>𝑥</m:t>
                              </m:r>
                            </m:sup>
                          </m:sSup>
                        </m:num>
                        <m:den>
                          <m:sSup>
                            <m:sSupPr>
                              <m:ctrlPr>
                                <a:rPr lang="en-US" altLang="zh-CN" sz="2400" i="1">
                                  <a:solidFill>
                                    <a:schemeClr val="tx1"/>
                                  </a:solidFill>
                                  <a:latin typeface="Cambria Math" panose="02040503050406030204"/>
                                  <a:cs typeface="Times New Roman" panose="02020603050405020304" pitchFamily="18" charset="0"/>
                                </a:rPr>
                              </m:ctrlPr>
                            </m:sSupPr>
                            <m:e>
                              <m:r>
                                <a:rPr lang="en-US" altLang="zh-CN" sz="2400">
                                  <a:solidFill>
                                    <a:schemeClr val="tx1"/>
                                  </a:solidFill>
                                  <a:latin typeface="Cambria Math" panose="02040503050406030204" pitchFamily="18" charset="0"/>
                                  <a:cs typeface="Times New Roman" panose="02020603050405020304" pitchFamily="18" charset="0"/>
                                </a:rPr>
                                <m:t>𝑒</m:t>
                              </m:r>
                            </m:e>
                            <m:sup>
                              <m:r>
                                <a:rPr lang="en-US" altLang="zh-CN" sz="2400" i="1">
                                  <a:solidFill>
                                    <a:schemeClr val="tx1"/>
                                  </a:solidFill>
                                  <a:latin typeface="Cambria Math" panose="02040503050406030204" pitchFamily="18" charset="0"/>
                                  <a:cs typeface="Times New Roman" panose="02020603050405020304" pitchFamily="18" charset="0"/>
                                </a:rPr>
                                <m:t>𝑥</m:t>
                              </m:r>
                            </m:sup>
                          </m:sSup>
                          <m:r>
                            <a:rPr lang="en-US" altLang="zh-CN" sz="2400">
                              <a:solidFill>
                                <a:schemeClr val="tx1"/>
                              </a:solidFill>
                              <a:latin typeface="Cambria Math" panose="02040503050406030204" pitchFamily="18" charset="0"/>
                              <a:cs typeface="Times New Roman" panose="02020603050405020304" pitchFamily="18" charset="0"/>
                            </a:rPr>
                            <m:t>+</m:t>
                          </m:r>
                          <m:sSup>
                            <m:sSupPr>
                              <m:ctrlPr>
                                <a:rPr lang="en-US" altLang="zh-CN" sz="2400" i="1">
                                  <a:solidFill>
                                    <a:schemeClr val="tx1"/>
                                  </a:solidFill>
                                  <a:latin typeface="Cambria Math" panose="02040503050406030204"/>
                                  <a:cs typeface="Times New Roman" panose="02020603050405020304" pitchFamily="18" charset="0"/>
                                </a:rPr>
                              </m:ctrlPr>
                            </m:sSupPr>
                            <m:e>
                              <m:r>
                                <a:rPr lang="en-US" altLang="zh-CN" sz="2400">
                                  <a:solidFill>
                                    <a:schemeClr val="tx1"/>
                                  </a:solidFill>
                                  <a:latin typeface="Cambria Math" panose="02040503050406030204" pitchFamily="18" charset="0"/>
                                  <a:cs typeface="Times New Roman" panose="02020603050405020304" pitchFamily="18" charset="0"/>
                                </a:rPr>
                                <m:t>𝑒</m:t>
                              </m:r>
                            </m:e>
                            <m:sup>
                              <m:r>
                                <a:rPr lang="en-US" altLang="zh-CN" sz="2400">
                                  <a:solidFill>
                                    <a:schemeClr val="tx1"/>
                                  </a:solidFill>
                                  <a:latin typeface="Cambria Math" panose="02040503050406030204" pitchFamily="18" charset="0"/>
                                  <a:cs typeface="Times New Roman" panose="02020603050405020304" pitchFamily="18" charset="0"/>
                                </a:rPr>
                                <m:t>−</m:t>
                              </m:r>
                              <m:r>
                                <a:rPr lang="en-US" altLang="zh-CN" sz="2400" i="1">
                                  <a:solidFill>
                                    <a:schemeClr val="tx1"/>
                                  </a:solidFill>
                                  <a:latin typeface="Cambria Math" panose="02040503050406030204" pitchFamily="18" charset="0"/>
                                  <a:cs typeface="Times New Roman" panose="02020603050405020304" pitchFamily="18" charset="0"/>
                                </a:rPr>
                                <m:t>𝑥</m:t>
                              </m:r>
                            </m:sup>
                          </m:sSup>
                          <m:r>
                            <a:rPr lang="en-US" altLang="zh-CN" sz="2400">
                              <a:solidFill>
                                <a:schemeClr val="tx1"/>
                              </a:solidFill>
                              <a:latin typeface="Cambria Math" panose="02040503050406030204" pitchFamily="18" charset="0"/>
                              <a:cs typeface="Times New Roman" panose="02020603050405020304" pitchFamily="18" charset="0"/>
                            </a:rPr>
                            <m:t> </m:t>
                          </m:r>
                        </m:den>
                      </m:f>
                    </m:oMath>
                  </m:oMathPara>
                </a14:m>
                <a:endParaRPr lang="en-US" altLang="zh-CN" sz="2400" dirty="0">
                  <a:solidFill>
                    <a:srgbClr val="000000"/>
                  </a:solidFill>
                  <a:latin typeface="Cambria Math" panose="02040503050406030204" pitchFamily="18" charset="0"/>
                  <a:cs typeface="Times New Roman" panose="02020603050405020304" pitchFamily="18" charset="0"/>
                </a:endParaRPr>
              </a:p>
              <a:p>
                <a:pPr lvl="1"/>
                <a:endParaRPr lang="en-US" altLang="zh-CN" sz="2400" b="1" dirty="0" smtClean="0">
                  <a:latin typeface="黑体" panose="02010609060101010101" pitchFamily="49" charset="-122"/>
                  <a:ea typeface="黑体" panose="02010609060101010101" pitchFamily="49" charset="-122"/>
                </a:endParaRPr>
              </a:p>
            </p:txBody>
          </p:sp>
        </mc:Choice>
        <mc:Fallback>
          <p:sp>
            <p:nvSpPr>
              <p:cNvPr id="3" name="副标题 2"/>
              <p:cNvSpPr>
                <a:spLocks noRot="1" noChangeAspect="1" noMove="1" noResize="1" noEditPoints="1" noAdjustHandles="1" noChangeArrowheads="1" noChangeShapeType="1" noTextEdit="1"/>
              </p:cNvSpPr>
              <p:nvPr>
                <p:ph type="subTitle" idx="4294967295"/>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人工神经元</a:t>
            </a:r>
            <a:endParaRPr lang="en-US" altLang="zh-CN" b="1"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激活函数</a:t>
                </a:r>
                <a:endParaRPr lang="en-US" altLang="zh-CN" sz="2800" b="1" dirty="0" smtClean="0">
                  <a:latin typeface="黑体" panose="02010609060101010101" pitchFamily="49" charset="-122"/>
                  <a:ea typeface="黑体" panose="02010609060101010101" pitchFamily="49" charset="-122"/>
                </a:endParaRPr>
              </a:p>
              <a:p>
                <a:pPr lvl="1"/>
                <a14:m>
                  <m:oMath xmlns:m="http://schemas.openxmlformats.org/officeDocument/2006/math">
                    <m:r>
                      <m:rPr>
                        <m:sty m:val="p"/>
                      </m:rPr>
                      <a:rPr lang="en-US" altLang="zh-CN" sz="2400">
                        <a:solidFill>
                          <a:srgbClr val="000000"/>
                        </a:solidFill>
                        <a:latin typeface="Cambria Math" panose="02040503050406030204" pitchFamily="18" charset="0"/>
                        <a:cs typeface="Times New Roman" panose="02020603050405020304" pitchFamily="18" charset="0"/>
                      </a:rPr>
                      <m:t>tanh</m:t>
                    </m:r>
                  </m:oMath>
                </a14:m>
                <a:r>
                  <a:rPr lang="zh-CN" altLang="en-US" sz="2400" dirty="0">
                    <a:solidFill>
                      <a:srgbClr val="000000"/>
                    </a:solidFill>
                    <a:latin typeface="Cambria Math" panose="02040503050406030204" pitchFamily="18" charset="0"/>
                    <a:cs typeface="Times New Roman" panose="02020603050405020304" pitchFamily="18" charset="0"/>
                  </a:rPr>
                  <a:t>函数将</a:t>
                </a:r>
                <a14:m>
                  <m:oMath xmlns:m="http://schemas.openxmlformats.org/officeDocument/2006/math">
                    <m:r>
                      <m:rPr>
                        <m:sty m:val="p"/>
                      </m:rPr>
                      <a:rPr lang="en-US" altLang="zh-CN" sz="2400">
                        <a:solidFill>
                          <a:srgbClr val="000000"/>
                        </a:solidFill>
                        <a:latin typeface="Cambria Math" panose="02040503050406030204" pitchFamily="18" charset="0"/>
                        <a:cs typeface="Times New Roman" panose="02020603050405020304" pitchFamily="18" charset="0"/>
                      </a:rPr>
                      <m:t>Sigmoid</m:t>
                    </m:r>
                  </m:oMath>
                </a14:m>
                <a:r>
                  <a:rPr lang="zh-CN" altLang="en-US" sz="2400" dirty="0">
                    <a:solidFill>
                      <a:srgbClr val="000000"/>
                    </a:solidFill>
                    <a:latin typeface="Cambria Math" panose="02040503050406030204" pitchFamily="18" charset="0"/>
                    <a:cs typeface="Times New Roman" panose="02020603050405020304" pitchFamily="18" charset="0"/>
                  </a:rPr>
                  <a:t>函数图像在竖直方向上拉伸了两倍并向下平移了一个单位，有时会更便于进行模型参数</a:t>
                </a:r>
                <a:r>
                  <a:rPr lang="zh-CN" altLang="en-US" sz="2400" dirty="0" smtClean="0">
                    <a:solidFill>
                      <a:srgbClr val="000000"/>
                    </a:solidFill>
                    <a:latin typeface="Cambria Math" panose="02040503050406030204" pitchFamily="18" charset="0"/>
                    <a:cs typeface="Times New Roman" panose="02020603050405020304" pitchFamily="18" charset="0"/>
                  </a:rPr>
                  <a:t>求解（曲线更陡峭、均值为</a:t>
                </a:r>
                <a:r>
                  <a:rPr lang="en-US" altLang="zh-CN" sz="2400" dirty="0" smtClean="0">
                    <a:solidFill>
                      <a:srgbClr val="000000"/>
                    </a:solidFill>
                    <a:latin typeface="Cambria Math" panose="02040503050406030204" pitchFamily="18" charset="0"/>
                    <a:cs typeface="Times New Roman" panose="02020603050405020304" pitchFamily="18" charset="0"/>
                  </a:rPr>
                  <a:t>0</a:t>
                </a:r>
                <a:r>
                  <a:rPr lang="zh-CN" altLang="en-US" sz="2400" dirty="0" smtClean="0">
                    <a:solidFill>
                      <a:srgbClr val="000000"/>
                    </a:solidFill>
                    <a:latin typeface="Cambria Math" panose="02040503050406030204" pitchFamily="18" charset="0"/>
                    <a:cs typeface="Times New Roman" panose="02020603050405020304" pitchFamily="18" charset="0"/>
                  </a:rPr>
                  <a:t>）</a:t>
                </a:r>
                <a:endParaRPr lang="en-US" altLang="zh-CN" sz="2400" b="1" dirty="0" smtClean="0">
                  <a:latin typeface="黑体" panose="02010609060101010101" pitchFamily="49" charset="-122"/>
                  <a:ea typeface="黑体" panose="02010609060101010101" pitchFamily="49" charset="-122"/>
                </a:endParaRPr>
              </a:p>
            </p:txBody>
          </p:sp>
        </mc:Choice>
        <mc:Fallback>
          <p:sp>
            <p:nvSpPr>
              <p:cNvPr id="3" name="副标题 2"/>
              <p:cNvSpPr>
                <a:spLocks noRot="1" noChangeAspect="1" noMove="1" noResize="1" noEditPoints="1" noAdjustHandles="1" noChangeArrowheads="1" noChangeShapeType="1" noTextEdit="1"/>
              </p:cNvSpPr>
              <p:nvPr>
                <p:ph type="subTitle" idx="4294967295"/>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pic>
        <p:nvPicPr>
          <p:cNvPr id="4" name="Picture 1"/>
          <p:cNvPicPr>
            <a:picLocks noChangeAspect="1"/>
          </p:cNvPicPr>
          <p:nvPr/>
        </p:nvPicPr>
        <p:blipFill>
          <a:blip r:embed="rId2"/>
          <a:stretch>
            <a:fillRect/>
          </a:stretch>
        </p:blipFill>
        <p:spPr>
          <a:xfrm>
            <a:off x="1059624" y="2980603"/>
            <a:ext cx="3414449" cy="2666195"/>
          </a:xfrm>
          <a:prstGeom prst="rect">
            <a:avLst/>
          </a:prstGeom>
        </p:spPr>
      </p:pic>
      <p:pic>
        <p:nvPicPr>
          <p:cNvPr id="5" name="Picture 2"/>
          <p:cNvPicPr>
            <a:picLocks noChangeAspect="1"/>
          </p:cNvPicPr>
          <p:nvPr/>
        </p:nvPicPr>
        <p:blipFill>
          <a:blip r:embed="rId3"/>
          <a:stretch>
            <a:fillRect/>
          </a:stretch>
        </p:blipFill>
        <p:spPr>
          <a:xfrm>
            <a:off x="4932040" y="2956882"/>
            <a:ext cx="3835881" cy="2683397"/>
          </a:xfrm>
          <a:prstGeom prst="rect">
            <a:avLst/>
          </a:prstGeom>
        </p:spPr>
      </p:pic>
      <mc:AlternateContent xmlns:mc="http://schemas.openxmlformats.org/markup-compatibility/2006">
        <mc:Choice xmlns:a14="http://schemas.microsoft.com/office/drawing/2010/main" Requires="a14">
          <p:sp>
            <p:nvSpPr>
              <p:cNvPr id="6" name="Rectangle 3"/>
              <p:cNvSpPr/>
              <p:nvPr/>
            </p:nvSpPr>
            <p:spPr>
              <a:xfrm>
                <a:off x="1744231" y="5765194"/>
                <a:ext cx="2097049" cy="400110"/>
              </a:xfrm>
              <a:prstGeom prst="rect">
                <a:avLst/>
              </a:prstGeom>
            </p:spPr>
            <p:txBody>
              <a:bodyPr wrap="none">
                <a:spAutoFit/>
              </a:bodyPr>
              <a:lstStyle/>
              <a:p>
                <a14:m>
                  <m:oMath xmlns:m="http://schemas.openxmlformats.org/officeDocument/2006/math">
                    <m:r>
                      <m:rPr>
                        <m:sty m:val="p"/>
                      </m:rPr>
                      <a:rPr lang="en-US" sz="2000">
                        <a:solidFill>
                          <a:srgbClr val="000000"/>
                        </a:solidFill>
                        <a:latin typeface="Cambria Math" panose="02040503050406030204" pitchFamily="18" charset="0"/>
                        <a:cs typeface="Times New Roman" panose="02020603050405020304" pitchFamily="18" charset="0"/>
                      </a:rPr>
                      <m:t>Sigmoid</m:t>
                    </m:r>
                  </m:oMath>
                </a14:m>
                <a:r>
                  <a:rPr lang="zh-CN" altLang="en-US" sz="2000" dirty="0">
                    <a:solidFill>
                      <a:srgbClr val="000000"/>
                    </a:solidFill>
                    <a:latin typeface="Cambria Math" panose="02040503050406030204" pitchFamily="18" charset="0"/>
                    <a:cs typeface="Times New Roman" panose="02020603050405020304" pitchFamily="18" charset="0"/>
                  </a:rPr>
                  <a:t>激活函数</a:t>
                </a:r>
                <a:endParaRPr lang="en-US" sz="2000" dirty="0">
                  <a:solidFill>
                    <a:srgbClr val="000000"/>
                  </a:solidFill>
                  <a:latin typeface="Cambria Math" panose="02040503050406030204" pitchFamily="18" charset="0"/>
                  <a:cs typeface="Times New Roman" panose="02020603050405020304" pitchFamily="18" charset="0"/>
                </a:endParaRPr>
              </a:p>
            </p:txBody>
          </p:sp>
        </mc:Choice>
        <mc:Fallback>
          <p:sp>
            <p:nvSpPr>
              <p:cNvPr id="6" name="Rectangle 3"/>
              <p:cNvSpPr>
                <a:spLocks noRot="1" noChangeAspect="1" noMove="1" noResize="1" noEditPoints="1" noAdjustHandles="1" noChangeArrowheads="1" noChangeShapeType="1" noTextEdit="1"/>
              </p:cNvSpPr>
              <p:nvPr/>
            </p:nvSpPr>
            <p:spPr>
              <a:xfrm>
                <a:off x="1744231" y="5765194"/>
                <a:ext cx="2097049" cy="400110"/>
              </a:xfrm>
              <a:prstGeom prst="rect">
                <a:avLst/>
              </a:prstGeom>
              <a:blipFill rotWithShape="1">
                <a:blip r:embed="rId4"/>
                <a:stretch>
                  <a:fillRect l="-25" t="-7" r="8" b="22"/>
                </a:stretch>
              </a:blipFill>
            </p:spPr>
            <p:txBody>
              <a:bodyPr/>
              <a:lstStyle/>
              <a:p>
                <a:r>
                  <a:rPr lang="zh-CN" altLang="en-US">
                    <a:noFill/>
                  </a:rPr>
                  <a:t> </a:t>
                </a:r>
              </a:p>
            </p:txBody>
          </p:sp>
        </mc:Fallback>
      </mc:AlternateContent>
      <p:sp>
        <p:nvSpPr>
          <p:cNvPr id="7" name="Rectangle 4"/>
          <p:cNvSpPr/>
          <p:nvPr/>
        </p:nvSpPr>
        <p:spPr>
          <a:xfrm>
            <a:off x="6084168" y="5765194"/>
            <a:ext cx="1705916" cy="400110"/>
          </a:xfrm>
          <a:prstGeom prst="rect">
            <a:avLst/>
          </a:prstGeom>
        </p:spPr>
        <p:txBody>
          <a:bodyPr wrap="none">
            <a:spAutoFit/>
          </a:bodyPr>
          <a:lstStyle/>
          <a:p>
            <a:r>
              <a:rPr lang="en-US" sz="2000" dirty="0">
                <a:solidFill>
                  <a:srgbClr val="000000"/>
                </a:solidFill>
                <a:latin typeface="Cambria Math" panose="02040503050406030204" pitchFamily="18" charset="0"/>
                <a:cs typeface="Times New Roman" panose="02020603050405020304" pitchFamily="18" charset="0"/>
              </a:rPr>
              <a:t>tanh</a:t>
            </a:r>
            <a:r>
              <a:rPr lang="zh-CN" altLang="en-US" sz="2000" dirty="0">
                <a:solidFill>
                  <a:srgbClr val="000000"/>
                </a:solidFill>
                <a:latin typeface="Cambria Math" panose="02040503050406030204" pitchFamily="18" charset="0"/>
                <a:cs typeface="Times New Roman" panose="02020603050405020304" pitchFamily="18" charset="0"/>
              </a:rPr>
              <a:t>激活函数</a:t>
            </a:r>
            <a:endParaRPr lang="en-US" sz="2000" dirty="0">
              <a:solidFill>
                <a:srgbClr val="000000"/>
              </a:solidFill>
              <a:latin typeface="Cambria Math" panose="020405030504060302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人工神经元</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latin typeface="黑体" panose="02010609060101010101" pitchFamily="49" charset="-122"/>
                <a:ea typeface="黑体" panose="02010609060101010101" pitchFamily="49" charset="-122"/>
              </a:rPr>
              <a:t>阈值逻辑</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单元</a:t>
            </a:r>
            <a:r>
              <a:rPr lang="en-US" altLang="zh-CN" sz="2800" b="1" dirty="0" smtClean="0">
                <a:latin typeface="Times New Roman" panose="02020603050405020304" pitchFamily="18" charset="0"/>
                <a:ea typeface="黑体" panose="02010609060101010101" pitchFamily="49" charset="-122"/>
                <a:cs typeface="Times New Roman" panose="02020603050405020304" pitchFamily="18" charset="0"/>
              </a:rPr>
              <a:t>TLU</a:t>
            </a:r>
            <a:r>
              <a:rPr lang="zh-CN" altLang="en-US" sz="2800" b="1"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b="1" dirty="0" smtClean="0">
                <a:latin typeface="Times New Roman" panose="02020603050405020304" pitchFamily="18" charset="0"/>
                <a:ea typeface="黑体" panose="02010609060101010101" pitchFamily="49" charset="-122"/>
                <a:cs typeface="Times New Roman" panose="02020603050405020304" pitchFamily="18" charset="0"/>
              </a:rPr>
              <a:t>M-P</a:t>
            </a:r>
            <a:r>
              <a:rPr lang="zh-CN" altLang="en-US" sz="2800" b="1" dirty="0" smtClean="0">
                <a:latin typeface="Times New Roman" panose="02020603050405020304" pitchFamily="18" charset="0"/>
                <a:ea typeface="黑体" panose="02010609060101010101" pitchFamily="49" charset="-122"/>
                <a:cs typeface="Times New Roman" panose="02020603050405020304" pitchFamily="18" charset="0"/>
              </a:rPr>
              <a:t>模型）</a:t>
            </a:r>
            <a:endParaRPr lang="zh-CN" altLang="en-US" sz="2800" b="1" dirty="0" smtClean="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8" name="Picture 2"/>
          <p:cNvPicPr>
            <a:picLocks noChangeAspect="1" noChangeArrowheads="1"/>
          </p:cNvPicPr>
          <p:nvPr/>
        </p:nvPicPr>
        <p:blipFill>
          <a:blip r:embed="rId1"/>
          <a:srcRect/>
          <a:stretch>
            <a:fillRect/>
          </a:stretch>
        </p:blipFill>
        <p:spPr bwMode="auto">
          <a:xfrm>
            <a:off x="2627784" y="1772816"/>
            <a:ext cx="3130204" cy="2718936"/>
          </a:xfrm>
          <a:prstGeom prst="rect">
            <a:avLst/>
          </a:prstGeom>
          <a:noFill/>
          <a:ln w="9525">
            <a:noFill/>
            <a:miter lim="800000"/>
            <a:headEnd/>
            <a:tailEnd/>
          </a:ln>
          <a:effectLst/>
        </p:spPr>
      </p:pic>
      <p:graphicFrame>
        <p:nvGraphicFramePr>
          <p:cNvPr id="9" name="对象 8"/>
          <p:cNvGraphicFramePr>
            <a:graphicFrameLocks noChangeAspect="1"/>
          </p:cNvGraphicFramePr>
          <p:nvPr/>
        </p:nvGraphicFramePr>
        <p:xfrm>
          <a:off x="2856384" y="4609804"/>
          <a:ext cx="2474221" cy="1391750"/>
        </p:xfrm>
        <a:graphic>
          <a:graphicData uri="http://schemas.openxmlformats.org/presentationml/2006/ole">
            <mc:AlternateContent xmlns:mc="http://schemas.openxmlformats.org/markup-compatibility/2006">
              <mc:Choice xmlns:v="urn:schemas-microsoft-com:vml" Requires="v">
                <p:oleObj spid="_x0000_s5239" name="Equation" r:id="rId2" imgW="1219200" imgH="685800" progId="Equation.DSMT4">
                  <p:embed/>
                </p:oleObj>
              </mc:Choice>
              <mc:Fallback>
                <p:oleObj name="Equation" r:id="rId2" imgW="1219200" imgH="685800" progId="Equation.DSMT4">
                  <p:embed/>
                  <p:pic>
                    <p:nvPicPr>
                      <p:cNvPr id="0" name="图片 52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6384" y="4609804"/>
                        <a:ext cx="2474221" cy="1391750"/>
                      </a:xfrm>
                      <a:prstGeom prst="rect">
                        <a:avLst/>
                      </a:prstGeom>
                      <a:noFill/>
                    </p:spPr>
                  </p:pic>
                </p:oleObj>
              </mc:Fallback>
            </mc:AlternateContent>
          </a:graphicData>
        </a:graphic>
      </p:graphicFrame>
      <p:sp>
        <p:nvSpPr>
          <p:cNvPr id="10" name="矩形 9"/>
          <p:cNvSpPr/>
          <p:nvPr/>
        </p:nvSpPr>
        <p:spPr>
          <a:xfrm>
            <a:off x="6876256" y="6435478"/>
            <a:ext cx="2225225" cy="369332"/>
          </a:xfrm>
          <a:prstGeom prst="rect">
            <a:avLst/>
          </a:prstGeom>
        </p:spPr>
        <p:txBody>
          <a:bodyPr wrap="none">
            <a:spAutoFit/>
          </a:bodyPr>
          <a:lstStyle/>
          <a:p>
            <a:r>
              <a:rPr lang="en-US" altLang="zh-CN" dirty="0"/>
              <a:t>McCulloch–Pitts,1943</a:t>
            </a:r>
            <a:endParaRPr lang="zh-CN" alt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人工神经元</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感知机（</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Perceptron</a:t>
            </a:r>
            <a:r>
              <a:rPr lang="zh-CN" altLang="en-US" sz="2800" b="1" dirty="0">
                <a:latin typeface="黑体" panose="02010609060101010101" pitchFamily="49" charset="-122"/>
                <a:ea typeface="黑体" panose="02010609060101010101" pitchFamily="49" charset="-122"/>
              </a:rPr>
              <a:t>）</a:t>
            </a:r>
            <a:endParaRPr lang="en-US" altLang="zh-CN" sz="2800" b="1" dirty="0">
              <a:latin typeface="黑体" panose="02010609060101010101" pitchFamily="49" charset="-122"/>
              <a:ea typeface="黑体" panose="02010609060101010101" pitchFamily="49" charset="-122"/>
            </a:endParaRPr>
          </a:p>
        </p:txBody>
      </p:sp>
      <p:pic>
        <p:nvPicPr>
          <p:cNvPr id="7" name="Picture 2" descr="http://upload.wikimedia.org/wikipedia/commons/thumb/3/31/Perceptron.svg/456px-Perceptron.svg.png"/>
          <p:cNvPicPr>
            <a:picLocks noChangeAspect="1" noChangeArrowheads="1"/>
          </p:cNvPicPr>
          <p:nvPr/>
        </p:nvPicPr>
        <p:blipFill>
          <a:blip r:embed="rId1"/>
          <a:srcRect/>
          <a:stretch>
            <a:fillRect/>
          </a:stretch>
        </p:blipFill>
        <p:spPr bwMode="auto">
          <a:xfrm>
            <a:off x="2123728" y="1844824"/>
            <a:ext cx="4896544" cy="2914154"/>
          </a:xfrm>
          <a:prstGeom prst="rect">
            <a:avLst/>
          </a:prstGeom>
          <a:noFill/>
        </p:spPr>
      </p:pic>
      <p:graphicFrame>
        <p:nvGraphicFramePr>
          <p:cNvPr id="11" name="Object 6"/>
          <p:cNvGraphicFramePr>
            <a:graphicFrameLocks noChangeAspect="1"/>
          </p:cNvGraphicFramePr>
          <p:nvPr/>
        </p:nvGraphicFramePr>
        <p:xfrm>
          <a:off x="2415540" y="5301615"/>
          <a:ext cx="4313555" cy="982345"/>
        </p:xfrm>
        <a:graphic>
          <a:graphicData uri="http://schemas.openxmlformats.org/presentationml/2006/ole">
            <mc:AlternateContent xmlns:mc="http://schemas.openxmlformats.org/markup-compatibility/2006">
              <mc:Choice xmlns:v="urn:schemas-microsoft-com:vml" Requires="v">
                <p:oleObj spid="_x0000_s6262" name="Equation" r:id="rId2" imgW="2120900" imgH="482600" progId="Equation.DSMT4">
                  <p:embed/>
                </p:oleObj>
              </mc:Choice>
              <mc:Fallback>
                <p:oleObj name="Equation" r:id="rId2" imgW="2120900" imgH="482600" progId="Equation.DSMT4">
                  <p:embed/>
                  <p:pic>
                    <p:nvPicPr>
                      <p:cNvPr id="0" name="图片 6261"/>
                      <p:cNvPicPr>
                        <a:picLocks noChangeAspect="1" noChangeArrowheads="1"/>
                      </p:cNvPicPr>
                      <p:nvPr/>
                    </p:nvPicPr>
                    <p:blipFill>
                      <a:blip r:embed="rId3"/>
                      <a:srcRect/>
                      <a:stretch>
                        <a:fillRect/>
                      </a:stretch>
                    </p:blipFill>
                    <p:spPr bwMode="auto">
                      <a:xfrm>
                        <a:off x="2415540" y="5301615"/>
                        <a:ext cx="4313555" cy="982345"/>
                      </a:xfrm>
                      <a:prstGeom prst="rect">
                        <a:avLst/>
                      </a:prstGeom>
                      <a:noFill/>
                      <a:ln w="15875">
                        <a:solidFill>
                          <a:srgbClr val="FF0000"/>
                        </a:solidFill>
                        <a:miter lim="800000"/>
                        <a:headEnd/>
                        <a:tailEnd/>
                      </a:ln>
                    </p:spPr>
                  </p:pic>
                </p:oleObj>
              </mc:Fallback>
            </mc:AlternateContent>
          </a:graphicData>
        </a:graphic>
      </p:graphicFrame>
      <p:sp>
        <p:nvSpPr>
          <p:cNvPr id="12" name="矩形 11"/>
          <p:cNvSpPr/>
          <p:nvPr/>
        </p:nvSpPr>
        <p:spPr>
          <a:xfrm>
            <a:off x="7452320" y="6456452"/>
            <a:ext cx="1639744" cy="369332"/>
          </a:xfrm>
          <a:prstGeom prst="rect">
            <a:avLst/>
          </a:prstGeom>
        </p:spPr>
        <p:txBody>
          <a:bodyPr wrap="none">
            <a:spAutoFit/>
          </a:bodyPr>
          <a:lstStyle/>
          <a:p>
            <a:r>
              <a:rPr lang="en-US" altLang="zh-CN" dirty="0"/>
              <a:t>Rosenblat,1958</a:t>
            </a:r>
            <a:endParaRPr lang="zh-CN"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人工神经元</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latin typeface="黑体" panose="02010609060101010101" pitchFamily="49" charset="-122"/>
                <a:ea typeface="黑体" panose="02010609060101010101" pitchFamily="49" charset="-122"/>
              </a:rPr>
              <a:t>逻辑回归（</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Logistic Regression</a:t>
            </a:r>
            <a:r>
              <a:rPr lang="zh-CN" altLang="en-US" sz="2800" b="1" dirty="0">
                <a:latin typeface="黑体" panose="02010609060101010101" pitchFamily="49" charset="-122"/>
                <a:ea typeface="黑体" panose="02010609060101010101" pitchFamily="49" charset="-122"/>
              </a:rPr>
              <a:t>）</a:t>
            </a:r>
            <a:endParaRPr lang="en-US" altLang="zh-CN" sz="2800" b="1" dirty="0">
              <a:latin typeface="黑体" panose="02010609060101010101" pitchFamily="49" charset="-122"/>
              <a:ea typeface="黑体" panose="02010609060101010101" pitchFamily="49" charset="-122"/>
            </a:endParaRPr>
          </a:p>
        </p:txBody>
      </p:sp>
      <p:graphicFrame>
        <p:nvGraphicFramePr>
          <p:cNvPr id="8" name="Object 2"/>
          <p:cNvGraphicFramePr>
            <a:graphicFrameLocks noChangeAspect="1"/>
          </p:cNvGraphicFramePr>
          <p:nvPr/>
        </p:nvGraphicFramePr>
        <p:xfrm>
          <a:off x="1714481" y="2924944"/>
          <a:ext cx="4357717" cy="613850"/>
        </p:xfrm>
        <a:graphic>
          <a:graphicData uri="http://schemas.openxmlformats.org/presentationml/2006/ole">
            <mc:AlternateContent xmlns:mc="http://schemas.openxmlformats.org/markup-compatibility/2006">
              <mc:Choice xmlns:v="urn:schemas-microsoft-com:vml" Requires="v">
                <p:oleObj spid="_x0000_s34338" name="Equation" r:id="rId1" imgW="1803400" imgH="254000" progId="Equation.DSMT4">
                  <p:embed/>
                </p:oleObj>
              </mc:Choice>
              <mc:Fallback>
                <p:oleObj name="Equation" r:id="rId1" imgW="1803400" imgH="254000" progId="Equation.DSMT4">
                  <p:embed/>
                  <p:pic>
                    <p:nvPicPr>
                      <p:cNvPr id="0" name="图片 343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481" y="2924944"/>
                        <a:ext cx="4357717" cy="613850"/>
                      </a:xfrm>
                      <a:prstGeom prst="rect">
                        <a:avLst/>
                      </a:prstGeom>
                      <a:noFill/>
                    </p:spPr>
                  </p:pic>
                </p:oleObj>
              </mc:Fallback>
            </mc:AlternateContent>
          </a:graphicData>
        </a:graphic>
      </p:graphicFrame>
      <p:grpSp>
        <p:nvGrpSpPr>
          <p:cNvPr id="9" name="组合 8"/>
          <p:cNvGrpSpPr/>
          <p:nvPr/>
        </p:nvGrpSpPr>
        <p:grpSpPr>
          <a:xfrm>
            <a:off x="2000232" y="4084260"/>
            <a:ext cx="4929222" cy="2357455"/>
            <a:chOff x="2000232" y="4000503"/>
            <a:chExt cx="4929222" cy="2357455"/>
          </a:xfrm>
        </p:grpSpPr>
        <p:grpSp>
          <p:nvGrpSpPr>
            <p:cNvPr id="10" name="组合 9"/>
            <p:cNvGrpSpPr/>
            <p:nvPr/>
          </p:nvGrpSpPr>
          <p:grpSpPr>
            <a:xfrm>
              <a:off x="2000232" y="4000503"/>
              <a:ext cx="428628" cy="428629"/>
              <a:chOff x="2357422" y="3929065"/>
              <a:chExt cx="428628" cy="428629"/>
            </a:xfrm>
          </p:grpSpPr>
          <p:graphicFrame>
            <p:nvGraphicFramePr>
              <p:cNvPr id="42" name="Object 4"/>
              <p:cNvGraphicFramePr>
                <a:graphicFrameLocks noChangeAspect="1"/>
              </p:cNvGraphicFramePr>
              <p:nvPr/>
            </p:nvGraphicFramePr>
            <p:xfrm>
              <a:off x="2428860" y="3929065"/>
              <a:ext cx="285753" cy="428629"/>
            </p:xfrm>
            <a:graphic>
              <a:graphicData uri="http://schemas.openxmlformats.org/presentationml/2006/ole">
                <mc:AlternateContent xmlns:mc="http://schemas.openxmlformats.org/markup-compatibility/2006">
                  <mc:Choice xmlns:v="urn:schemas-microsoft-com:vml" Requires="v">
                    <p:oleObj spid="_x0000_s34339" name="Equation" r:id="rId3" imgW="152400" imgH="228600" progId="Equation.DSMT4">
                      <p:embed/>
                    </p:oleObj>
                  </mc:Choice>
                  <mc:Fallback>
                    <p:oleObj name="Equation" r:id="rId3" imgW="152400" imgH="228600" progId="Equation.DSMT4">
                      <p:embed/>
                      <p:pic>
                        <p:nvPicPr>
                          <p:cNvPr id="0" name="图片 343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8860" y="3929065"/>
                            <a:ext cx="285753" cy="428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 name="椭圆 42"/>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000232" y="4643438"/>
              <a:ext cx="428628" cy="428636"/>
              <a:chOff x="2357422" y="3929058"/>
              <a:chExt cx="428628" cy="428636"/>
            </a:xfrm>
          </p:grpSpPr>
          <p:graphicFrame>
            <p:nvGraphicFramePr>
              <p:cNvPr id="40" name="Object 4"/>
              <p:cNvGraphicFramePr>
                <a:graphicFrameLocks noChangeAspect="1"/>
              </p:cNvGraphicFramePr>
              <p:nvPr/>
            </p:nvGraphicFramePr>
            <p:xfrm>
              <a:off x="2417764" y="3929058"/>
              <a:ext cx="309562" cy="428625"/>
            </p:xfrm>
            <a:graphic>
              <a:graphicData uri="http://schemas.openxmlformats.org/presentationml/2006/ole">
                <mc:AlternateContent xmlns:mc="http://schemas.openxmlformats.org/markup-compatibility/2006">
                  <mc:Choice xmlns:v="urn:schemas-microsoft-com:vml" Requires="v">
                    <p:oleObj spid="_x0000_s34340" name="Equation" r:id="rId5" imgW="165100" imgH="228600" progId="Equation.DSMT4">
                      <p:embed/>
                    </p:oleObj>
                  </mc:Choice>
                  <mc:Fallback>
                    <p:oleObj name="Equation" r:id="rId5" imgW="165100" imgH="228600" progId="Equation.DSMT4">
                      <p:embed/>
                      <p:pic>
                        <p:nvPicPr>
                          <p:cNvPr id="0" name="图片 343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7764" y="3929058"/>
                            <a:ext cx="309562"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 name="椭圆 40"/>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00232" y="5286375"/>
              <a:ext cx="428628" cy="428641"/>
              <a:chOff x="2357422" y="3929053"/>
              <a:chExt cx="428628" cy="428641"/>
            </a:xfrm>
          </p:grpSpPr>
          <p:graphicFrame>
            <p:nvGraphicFramePr>
              <p:cNvPr id="38" name="Object 4"/>
              <p:cNvGraphicFramePr>
                <a:graphicFrameLocks noChangeAspect="1"/>
              </p:cNvGraphicFramePr>
              <p:nvPr/>
            </p:nvGraphicFramePr>
            <p:xfrm>
              <a:off x="2417764" y="3929053"/>
              <a:ext cx="309562" cy="428625"/>
            </p:xfrm>
            <a:graphic>
              <a:graphicData uri="http://schemas.openxmlformats.org/presentationml/2006/ole">
                <mc:AlternateContent xmlns:mc="http://schemas.openxmlformats.org/markup-compatibility/2006">
                  <mc:Choice xmlns:v="urn:schemas-microsoft-com:vml" Requires="v">
                    <p:oleObj spid="_x0000_s34341" name="Equation" r:id="rId7" imgW="165100" imgH="228600" progId="Equation.DSMT4">
                      <p:embed/>
                    </p:oleObj>
                  </mc:Choice>
                  <mc:Fallback>
                    <p:oleObj name="Equation" r:id="rId7" imgW="165100" imgH="228600" progId="Equation.DSMT4">
                      <p:embed/>
                      <p:pic>
                        <p:nvPicPr>
                          <p:cNvPr id="0" name="图片 343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7764" y="3929053"/>
                            <a:ext cx="309562"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 name="椭圆 38"/>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2000232" y="5929330"/>
              <a:ext cx="428628" cy="428628"/>
              <a:chOff x="2357422" y="3929066"/>
              <a:chExt cx="428628" cy="428628"/>
            </a:xfrm>
          </p:grpSpPr>
          <p:graphicFrame>
            <p:nvGraphicFramePr>
              <p:cNvPr id="36" name="Object 4"/>
              <p:cNvGraphicFramePr>
                <a:graphicFrameLocks noChangeAspect="1"/>
              </p:cNvGraphicFramePr>
              <p:nvPr/>
            </p:nvGraphicFramePr>
            <p:xfrm>
              <a:off x="2487614" y="3987786"/>
              <a:ext cx="166687" cy="309563"/>
            </p:xfrm>
            <a:graphic>
              <a:graphicData uri="http://schemas.openxmlformats.org/presentationml/2006/ole">
                <mc:AlternateContent xmlns:mc="http://schemas.openxmlformats.org/markup-compatibility/2006">
                  <mc:Choice xmlns:v="urn:schemas-microsoft-com:vml" Requires="v">
                    <p:oleObj spid="_x0000_s34342" name="Equation" r:id="rId9" imgW="88900" imgH="164465" progId="Equation.DSMT4">
                      <p:embed/>
                    </p:oleObj>
                  </mc:Choice>
                  <mc:Fallback>
                    <p:oleObj name="Equation" r:id="rId9" imgW="88900" imgH="164465" progId="Equation.DSMT4">
                      <p:embed/>
                      <p:pic>
                        <p:nvPicPr>
                          <p:cNvPr id="0" name="图片 343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87614" y="3987786"/>
                            <a:ext cx="166687" cy="30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 name="椭圆 36"/>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4000496" y="4857760"/>
              <a:ext cx="571504" cy="571504"/>
              <a:chOff x="3286116" y="4857760"/>
              <a:chExt cx="571504" cy="571504"/>
            </a:xfrm>
          </p:grpSpPr>
          <p:sp>
            <p:nvSpPr>
              <p:cNvPr id="34" name="椭圆 33"/>
              <p:cNvSpPr/>
              <p:nvPr/>
            </p:nvSpPr>
            <p:spPr>
              <a:xfrm>
                <a:off x="3286116" y="4857760"/>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5" name="Object 4"/>
              <p:cNvGraphicFramePr>
                <a:graphicFrameLocks noChangeAspect="1"/>
              </p:cNvGraphicFramePr>
              <p:nvPr/>
            </p:nvGraphicFramePr>
            <p:xfrm>
              <a:off x="3440113" y="5000625"/>
              <a:ext cx="261937" cy="285750"/>
            </p:xfrm>
            <a:graphic>
              <a:graphicData uri="http://schemas.openxmlformats.org/presentationml/2006/ole">
                <mc:AlternateContent xmlns:mc="http://schemas.openxmlformats.org/markup-compatibility/2006">
                  <mc:Choice xmlns:v="urn:schemas-microsoft-com:vml" Requires="v">
                    <p:oleObj spid="_x0000_s34343" name="Equation" r:id="rId11" imgW="139700" imgH="152400" progId="Equation.DSMT4">
                      <p:embed/>
                    </p:oleObj>
                  </mc:Choice>
                  <mc:Fallback>
                    <p:oleObj name="Equation" r:id="rId11" imgW="139700" imgH="152400" progId="Equation.DSMT4">
                      <p:embed/>
                      <p:pic>
                        <p:nvPicPr>
                          <p:cNvPr id="0" name="图片 3434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40113" y="5000625"/>
                            <a:ext cx="261937"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7" name="组合 16"/>
            <p:cNvGrpSpPr/>
            <p:nvPr/>
          </p:nvGrpSpPr>
          <p:grpSpPr>
            <a:xfrm>
              <a:off x="5143504" y="4857760"/>
              <a:ext cx="571504" cy="571504"/>
              <a:chOff x="3286116" y="4857760"/>
              <a:chExt cx="571504" cy="571504"/>
            </a:xfrm>
          </p:grpSpPr>
          <p:sp>
            <p:nvSpPr>
              <p:cNvPr id="32" name="椭圆 31"/>
              <p:cNvSpPr/>
              <p:nvPr/>
            </p:nvSpPr>
            <p:spPr>
              <a:xfrm>
                <a:off x="3286116" y="4857760"/>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3" name="Object 4"/>
              <p:cNvGraphicFramePr>
                <a:graphicFrameLocks noChangeAspect="1"/>
              </p:cNvGraphicFramePr>
              <p:nvPr/>
            </p:nvGraphicFramePr>
            <p:xfrm>
              <a:off x="3428987" y="5013325"/>
              <a:ext cx="285750" cy="261938"/>
            </p:xfrm>
            <a:graphic>
              <a:graphicData uri="http://schemas.openxmlformats.org/presentationml/2006/ole">
                <mc:AlternateContent xmlns:mc="http://schemas.openxmlformats.org/markup-compatibility/2006">
                  <mc:Choice xmlns:v="urn:schemas-microsoft-com:vml" Requires="v">
                    <p:oleObj spid="_x0000_s34344" name="Equation" r:id="rId13" imgW="152400" imgH="139700" progId="Equation.DSMT4">
                      <p:embed/>
                    </p:oleObj>
                  </mc:Choice>
                  <mc:Fallback>
                    <p:oleObj name="Equation" r:id="rId13" imgW="152400" imgH="139700" progId="Equation.DSMT4">
                      <p:embed/>
                      <p:pic>
                        <p:nvPicPr>
                          <p:cNvPr id="0" name="图片 3434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28987" y="5013325"/>
                            <a:ext cx="28575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cxnSp>
          <p:nvCxnSpPr>
            <p:cNvPr id="18" name="直接箭头连接符 17"/>
            <p:cNvCxnSpPr/>
            <p:nvPr/>
          </p:nvCxnSpPr>
          <p:spPr>
            <a:xfrm>
              <a:off x="4572000" y="5143512"/>
              <a:ext cx="571504" cy="158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2428860" y="4214818"/>
              <a:ext cx="1571636" cy="92869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2428860" y="4857760"/>
              <a:ext cx="1571636" cy="28575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2428860" y="5143512"/>
              <a:ext cx="1571636" cy="35719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2428860" y="5143512"/>
              <a:ext cx="1571636" cy="100013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6500826" y="4929199"/>
              <a:ext cx="428628" cy="428628"/>
              <a:chOff x="2357422" y="3929066"/>
              <a:chExt cx="428628" cy="428628"/>
            </a:xfrm>
          </p:grpSpPr>
          <p:graphicFrame>
            <p:nvGraphicFramePr>
              <p:cNvPr id="30" name="Object 4"/>
              <p:cNvGraphicFramePr>
                <a:graphicFrameLocks noChangeAspect="1"/>
              </p:cNvGraphicFramePr>
              <p:nvPr/>
            </p:nvGraphicFramePr>
            <p:xfrm>
              <a:off x="2452664" y="4011605"/>
              <a:ext cx="238125" cy="261937"/>
            </p:xfrm>
            <a:graphic>
              <a:graphicData uri="http://schemas.openxmlformats.org/presentationml/2006/ole">
                <mc:AlternateContent xmlns:mc="http://schemas.openxmlformats.org/markup-compatibility/2006">
                  <mc:Choice xmlns:v="urn:schemas-microsoft-com:vml" Requires="v">
                    <p:oleObj spid="_x0000_s34345" name="Equation" r:id="rId15" imgW="127000" imgH="139700" progId="Equation.DSMT4">
                      <p:embed/>
                    </p:oleObj>
                  </mc:Choice>
                  <mc:Fallback>
                    <p:oleObj name="Equation" r:id="rId15" imgW="127000" imgH="139700" progId="Equation.DSMT4">
                      <p:embed/>
                      <p:pic>
                        <p:nvPicPr>
                          <p:cNvPr id="0" name="图片 3434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52664" y="4011605"/>
                            <a:ext cx="238125"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 name="椭圆 30"/>
              <p:cNvSpPr/>
              <p:nvPr/>
            </p:nvSpPr>
            <p:spPr>
              <a:xfrm>
                <a:off x="2357422" y="3929066"/>
                <a:ext cx="428628" cy="42862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4" name="直接箭头连接符 23"/>
            <p:cNvCxnSpPr/>
            <p:nvPr/>
          </p:nvCxnSpPr>
          <p:spPr>
            <a:xfrm>
              <a:off x="5715008" y="5143512"/>
              <a:ext cx="785818" cy="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5" name="Object 4"/>
            <p:cNvGraphicFramePr>
              <a:graphicFrameLocks noChangeAspect="1"/>
            </p:cNvGraphicFramePr>
            <p:nvPr/>
          </p:nvGraphicFramePr>
          <p:xfrm>
            <a:off x="2833688" y="4143375"/>
            <a:ext cx="333375" cy="428625"/>
          </p:xfrm>
          <a:graphic>
            <a:graphicData uri="http://schemas.openxmlformats.org/presentationml/2006/ole">
              <mc:AlternateContent xmlns:mc="http://schemas.openxmlformats.org/markup-compatibility/2006">
                <mc:Choice xmlns:v="urn:schemas-microsoft-com:vml" Requires="v">
                  <p:oleObj spid="_x0000_s34346" name="Equation" r:id="rId17" imgW="177800" imgH="228600" progId="Equation.DSMT4">
                    <p:embed/>
                  </p:oleObj>
                </mc:Choice>
                <mc:Fallback>
                  <p:oleObj name="Equation" r:id="rId17" imgW="177800" imgH="228600" progId="Equation.DSMT4">
                    <p:embed/>
                    <p:pic>
                      <p:nvPicPr>
                        <p:cNvPr id="0" name="图片 3434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33688" y="4143375"/>
                          <a:ext cx="33337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12"/>
            <p:cNvGraphicFramePr>
              <a:graphicFrameLocks noChangeAspect="1"/>
            </p:cNvGraphicFramePr>
            <p:nvPr/>
          </p:nvGraphicFramePr>
          <p:xfrm>
            <a:off x="2822575" y="4589463"/>
            <a:ext cx="357188" cy="428625"/>
          </p:xfrm>
          <a:graphic>
            <a:graphicData uri="http://schemas.openxmlformats.org/presentationml/2006/ole">
              <mc:AlternateContent xmlns:mc="http://schemas.openxmlformats.org/markup-compatibility/2006">
                <mc:Choice xmlns:v="urn:schemas-microsoft-com:vml" Requires="v">
                  <p:oleObj spid="_x0000_s34347" name="Equation" r:id="rId19" imgW="190500" imgH="228600" progId="Equation.DSMT4">
                    <p:embed/>
                  </p:oleObj>
                </mc:Choice>
                <mc:Fallback>
                  <p:oleObj name="Equation" r:id="rId19" imgW="190500" imgH="228600" progId="Equation.DSMT4">
                    <p:embed/>
                    <p:pic>
                      <p:nvPicPr>
                        <p:cNvPr id="0" name="图片 3434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22575" y="4589463"/>
                          <a:ext cx="357188"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 name="Object 13"/>
            <p:cNvGraphicFramePr>
              <a:graphicFrameLocks noChangeAspect="1"/>
            </p:cNvGraphicFramePr>
            <p:nvPr/>
          </p:nvGraphicFramePr>
          <p:xfrm>
            <a:off x="2822575" y="5000625"/>
            <a:ext cx="357188" cy="428625"/>
          </p:xfrm>
          <a:graphic>
            <a:graphicData uri="http://schemas.openxmlformats.org/presentationml/2006/ole">
              <mc:AlternateContent xmlns:mc="http://schemas.openxmlformats.org/markup-compatibility/2006">
                <mc:Choice xmlns:v="urn:schemas-microsoft-com:vml" Requires="v">
                  <p:oleObj spid="_x0000_s34348" name="Equation" r:id="rId21" imgW="190500" imgH="228600" progId="Equation.DSMT4">
                    <p:embed/>
                  </p:oleObj>
                </mc:Choice>
                <mc:Fallback>
                  <p:oleObj name="Equation" r:id="rId21" imgW="190500" imgH="228600" progId="Equation.DSMT4">
                    <p:embed/>
                    <p:pic>
                      <p:nvPicPr>
                        <p:cNvPr id="0" name="图片 3434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22575" y="5000625"/>
                          <a:ext cx="357188"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 name="Object 14"/>
            <p:cNvGraphicFramePr>
              <a:graphicFrameLocks noChangeAspect="1"/>
            </p:cNvGraphicFramePr>
            <p:nvPr/>
          </p:nvGraphicFramePr>
          <p:xfrm>
            <a:off x="2881318" y="5476875"/>
            <a:ext cx="238125" cy="333375"/>
          </p:xfrm>
          <a:graphic>
            <a:graphicData uri="http://schemas.openxmlformats.org/presentationml/2006/ole">
              <mc:AlternateContent xmlns:mc="http://schemas.openxmlformats.org/markup-compatibility/2006">
                <mc:Choice xmlns:v="urn:schemas-microsoft-com:vml" Requires="v">
                  <p:oleObj spid="_x0000_s34349" name="Equation" r:id="rId23" imgW="127000" imgH="177165" progId="Equation.DSMT4">
                    <p:embed/>
                  </p:oleObj>
                </mc:Choice>
                <mc:Fallback>
                  <p:oleObj name="Equation" r:id="rId23" imgW="127000" imgH="177165" progId="Equation.DSMT4">
                    <p:embed/>
                    <p:pic>
                      <p:nvPicPr>
                        <p:cNvPr id="0" name="图片 3434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881318" y="5476875"/>
                          <a:ext cx="2381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 name="Object 4"/>
            <p:cNvGraphicFramePr>
              <a:graphicFrameLocks noChangeAspect="1"/>
            </p:cNvGraphicFramePr>
            <p:nvPr/>
          </p:nvGraphicFramePr>
          <p:xfrm>
            <a:off x="4714875" y="4868863"/>
            <a:ext cx="238125" cy="238125"/>
          </p:xfrm>
          <a:graphic>
            <a:graphicData uri="http://schemas.openxmlformats.org/presentationml/2006/ole">
              <mc:AlternateContent xmlns:mc="http://schemas.openxmlformats.org/markup-compatibility/2006">
                <mc:Choice xmlns:v="urn:schemas-microsoft-com:vml" Requires="v">
                  <p:oleObj spid="_x0000_s34350" name="Equation" r:id="rId25" imgW="127000" imgH="127000" progId="Equation.DSMT4">
                    <p:embed/>
                  </p:oleObj>
                </mc:Choice>
                <mc:Fallback>
                  <p:oleObj name="Equation" r:id="rId25" imgW="127000" imgH="127000" progId="Equation.DSMT4">
                    <p:embed/>
                    <p:pic>
                      <p:nvPicPr>
                        <p:cNvPr id="0" name="图片 3434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714875" y="4868863"/>
                          <a:ext cx="238125"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4" name="圆角矩形 43"/>
          <p:cNvSpPr/>
          <p:nvPr/>
        </p:nvSpPr>
        <p:spPr>
          <a:xfrm>
            <a:off x="3786182" y="4655765"/>
            <a:ext cx="2071702" cy="1071570"/>
          </a:xfrm>
          <a:prstGeom prst="round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44"/>
          <p:cNvSpPr txBox="1"/>
          <p:nvPr/>
        </p:nvSpPr>
        <p:spPr>
          <a:xfrm>
            <a:off x="3869839" y="5775619"/>
            <a:ext cx="1988045" cy="523220"/>
          </a:xfrm>
          <a:prstGeom prst="rect">
            <a:avLst/>
          </a:prstGeom>
          <a:noFill/>
        </p:spPr>
        <p:txBody>
          <a:bodyPr wrap="none" rtlCol="0">
            <a:spAutoFit/>
          </a:bodyPr>
          <a:lstStyle/>
          <a:p>
            <a:r>
              <a:rPr lang="zh-CN" altLang="en-US" sz="2800" b="1" dirty="0" smtClean="0">
                <a:solidFill>
                  <a:srgbClr val="0000FF"/>
                </a:solidFill>
                <a:effectLst>
                  <a:outerShdw blurRad="38100" dist="38100" dir="2700000" algn="tl">
                    <a:srgbClr val="000000">
                      <a:alpha val="43137"/>
                    </a:srgbClr>
                  </a:outerShdw>
                </a:effectLst>
              </a:rPr>
              <a:t>人工神经元</a:t>
            </a:r>
            <a:endParaRPr lang="zh-CN" altLang="en-US" sz="2800" b="1" dirty="0">
              <a:solidFill>
                <a:srgbClr val="0000FF"/>
              </a:solidFill>
              <a:effectLst>
                <a:outerShdw blurRad="38100" dist="38100" dir="2700000" algn="tl">
                  <a:srgbClr val="000000">
                    <a:alpha val="43137"/>
                  </a:srgbClr>
                </a:outerShdw>
              </a:effectLst>
            </a:endParaRPr>
          </a:p>
        </p:txBody>
      </p:sp>
      <p:grpSp>
        <p:nvGrpSpPr>
          <p:cNvPr id="46" name="组合 45"/>
          <p:cNvGrpSpPr/>
          <p:nvPr/>
        </p:nvGrpSpPr>
        <p:grpSpPr>
          <a:xfrm>
            <a:off x="1357290" y="3798509"/>
            <a:ext cx="1214446" cy="2786082"/>
            <a:chOff x="1357290" y="3714752"/>
            <a:chExt cx="1214446" cy="2786082"/>
          </a:xfrm>
        </p:grpSpPr>
        <p:sp>
          <p:nvSpPr>
            <p:cNvPr id="47" name="圆角矩形 46"/>
            <p:cNvSpPr/>
            <p:nvPr/>
          </p:nvSpPr>
          <p:spPr>
            <a:xfrm>
              <a:off x="1857356" y="3714752"/>
              <a:ext cx="714380" cy="278608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47"/>
            <p:cNvSpPr txBox="1"/>
            <p:nvPr/>
          </p:nvSpPr>
          <p:spPr>
            <a:xfrm>
              <a:off x="1357290" y="4143380"/>
              <a:ext cx="461665" cy="1963038"/>
            </a:xfrm>
            <a:prstGeom prst="rect">
              <a:avLst/>
            </a:prstGeom>
            <a:noFill/>
          </p:spPr>
          <p:txBody>
            <a:bodyPr vert="eaVert" wrap="none" rtlCol="0">
              <a:spAutoFit/>
            </a:bodyPr>
            <a:lstStyle/>
            <a:p>
              <a:r>
                <a:rPr lang="zh-CN" altLang="en-US" dirty="0" smtClean="0"/>
                <a:t>输入激励</a:t>
              </a:r>
              <a:r>
                <a:rPr lang="en-US" altLang="zh-CN" dirty="0" smtClean="0"/>
                <a:t>(Stimulus)</a:t>
              </a:r>
              <a:endParaRPr lang="zh-CN" altLang="en-US" dirty="0"/>
            </a:p>
          </p:txBody>
        </p:sp>
      </p:grpSp>
      <p:sp>
        <p:nvSpPr>
          <p:cNvPr id="49" name="TextBox 48"/>
          <p:cNvSpPr txBox="1"/>
          <p:nvPr/>
        </p:nvSpPr>
        <p:spPr>
          <a:xfrm>
            <a:off x="6072198" y="5513021"/>
            <a:ext cx="2018254" cy="369332"/>
          </a:xfrm>
          <a:prstGeom prst="rect">
            <a:avLst/>
          </a:prstGeom>
          <a:noFill/>
          <a:ln w="28575">
            <a:solidFill>
              <a:schemeClr val="tx1"/>
            </a:solidFill>
          </a:ln>
        </p:spPr>
        <p:txBody>
          <a:bodyPr wrap="square" rtlCol="0">
            <a:spAutoFit/>
          </a:bodyPr>
          <a:lstStyle/>
          <a:p>
            <a:r>
              <a:rPr lang="zh-CN" altLang="en-US" dirty="0" smtClean="0"/>
              <a:t>激活值</a:t>
            </a:r>
            <a:r>
              <a:rPr lang="en-US" altLang="zh-CN" dirty="0" smtClean="0"/>
              <a:t>(Activation)</a:t>
            </a:r>
            <a:endParaRPr lang="zh-CN" altLang="en-US" dirty="0"/>
          </a:p>
        </p:txBody>
      </p:sp>
      <p:grpSp>
        <p:nvGrpSpPr>
          <p:cNvPr id="50" name="组合 49"/>
          <p:cNvGrpSpPr/>
          <p:nvPr/>
        </p:nvGrpSpPr>
        <p:grpSpPr>
          <a:xfrm>
            <a:off x="5631313" y="3798509"/>
            <a:ext cx="3110015" cy="1154695"/>
            <a:chOff x="5631313" y="3714752"/>
            <a:chExt cx="2941215" cy="1154695"/>
          </a:xfrm>
        </p:grpSpPr>
        <p:sp>
          <p:nvSpPr>
            <p:cNvPr id="51" name="椭圆 50"/>
            <p:cNvSpPr/>
            <p:nvPr/>
          </p:nvSpPr>
          <p:spPr>
            <a:xfrm>
              <a:off x="6715140" y="3714752"/>
              <a:ext cx="1857388" cy="10715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激活</a:t>
              </a:r>
              <a:r>
                <a:rPr lang="zh-CN" altLang="en-US" b="1" dirty="0" smtClean="0"/>
                <a:t>函数</a:t>
              </a:r>
              <a:endParaRPr lang="en-US" altLang="zh-CN" b="1" dirty="0" smtClean="0"/>
            </a:p>
            <a:p>
              <a:pPr algn="ctr"/>
              <a:r>
                <a:rPr lang="en-US" altLang="zh-CN" dirty="0" smtClean="0"/>
                <a:t>(Activation Function)</a:t>
              </a:r>
              <a:endParaRPr lang="zh-CN" altLang="en-US" dirty="0"/>
            </a:p>
          </p:txBody>
        </p:sp>
        <p:cxnSp>
          <p:nvCxnSpPr>
            <p:cNvPr id="52" name="直接箭头连接符 51"/>
            <p:cNvCxnSpPr>
              <a:stCxn id="32" idx="7"/>
              <a:endCxn id="51" idx="2"/>
            </p:cNvCxnSpPr>
            <p:nvPr/>
          </p:nvCxnSpPr>
          <p:spPr>
            <a:xfrm flipV="1">
              <a:off x="5631313" y="4250537"/>
              <a:ext cx="1083827" cy="61891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aphicFrame>
        <p:nvGraphicFramePr>
          <p:cNvPr id="53" name="Object 16"/>
          <p:cNvGraphicFramePr>
            <a:graphicFrameLocks noChangeAspect="1"/>
          </p:cNvGraphicFramePr>
          <p:nvPr/>
        </p:nvGraphicFramePr>
        <p:xfrm>
          <a:off x="1142976" y="1844824"/>
          <a:ext cx="6800850" cy="1030287"/>
        </p:xfrm>
        <a:graphic>
          <a:graphicData uri="http://schemas.openxmlformats.org/presentationml/2006/ole">
            <mc:AlternateContent xmlns:mc="http://schemas.openxmlformats.org/markup-compatibility/2006">
              <mc:Choice xmlns:v="urn:schemas-microsoft-com:vml" Requires="v">
                <p:oleObj spid="_x0000_s34351" name="Equation" r:id="rId27" imgW="3263900" imgH="495300" progId="Equation.DSMT4">
                  <p:embed/>
                </p:oleObj>
              </mc:Choice>
              <mc:Fallback>
                <p:oleObj name="Equation" r:id="rId27" imgW="3263900" imgH="495300" progId="Equation.DSMT4">
                  <p:embed/>
                  <p:pic>
                    <p:nvPicPr>
                      <p:cNvPr id="0" name="图片 3435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142976" y="1844824"/>
                        <a:ext cx="6800850" cy="1030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down)">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grpId="0" nodeType="click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p:cTn id="18" dur="500" fill="hold"/>
                                        <p:tgtEl>
                                          <p:spTgt spid="45"/>
                                        </p:tgtEl>
                                        <p:attrNameLst>
                                          <p:attrName>ppt_w</p:attrName>
                                        </p:attrNameLst>
                                      </p:cBhvr>
                                      <p:tavLst>
                                        <p:tav tm="0">
                                          <p:val>
                                            <p:fltVal val="0"/>
                                          </p:val>
                                        </p:tav>
                                        <p:tav tm="100000">
                                          <p:val>
                                            <p:strVal val="#ppt_w"/>
                                          </p:val>
                                        </p:tav>
                                      </p:tavLst>
                                    </p:anim>
                                    <p:anim calcmode="lin" valueType="num">
                                      <p:cBhvr>
                                        <p:cTn id="19" dur="500" fill="hold"/>
                                        <p:tgtEl>
                                          <p:spTgt spid="45"/>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wipe(down)">
                                      <p:cBhvr>
                                        <p:cTn id="29" dur="500"/>
                                        <p:tgtEl>
                                          <p:spTgt spid="4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blinds(horizontal)">
                                      <p:cBhvr>
                                        <p:cTn id="3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P spid="4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rPr>
              <a:t>本节目录</a:t>
            </a:r>
            <a:endParaRPr lang="zh-CN" altLang="en-US"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solidFill>
                  <a:schemeClr val="bg1">
                    <a:lumMod val="85000"/>
                  </a:schemeClr>
                </a:solidFill>
                <a:latin typeface="黑体" panose="02010609060101010101" pitchFamily="49" charset="-122"/>
                <a:ea typeface="黑体" panose="02010609060101010101" pitchFamily="49" charset="-122"/>
              </a:rPr>
              <a:t>概述</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r>
              <a:rPr lang="zh-CN" altLang="en-US" sz="2800" b="1" dirty="0" smtClean="0">
                <a:solidFill>
                  <a:schemeClr val="bg1">
                    <a:lumMod val="85000"/>
                  </a:schemeClr>
                </a:solidFill>
                <a:latin typeface="黑体" panose="02010609060101010101" pitchFamily="49" charset="-122"/>
                <a:ea typeface="黑体" panose="02010609060101010101" pitchFamily="49" charset="-122"/>
              </a:rPr>
              <a:t>人工神经元</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r>
              <a:rPr lang="zh-CN" altLang="en-US" sz="2800" b="1" dirty="0">
                <a:latin typeface="黑体" panose="02010609060101010101" pitchFamily="49" charset="-122"/>
                <a:ea typeface="黑体" panose="02010609060101010101" pitchFamily="49" charset="-122"/>
              </a:rPr>
              <a:t>神经网络</a:t>
            </a:r>
            <a:endParaRPr lang="en-US" altLang="zh-CN" sz="2800" b="1" dirty="0" smtClean="0">
              <a:latin typeface="黑体" panose="02010609060101010101" pitchFamily="49" charset="-122"/>
              <a:ea typeface="黑体" panose="02010609060101010101" pitchFamily="49" charset="-122"/>
            </a:endParaRPr>
          </a:p>
          <a:p>
            <a:r>
              <a:rPr lang="zh-CN" altLang="en-US" sz="2800" b="1" dirty="0" smtClean="0">
                <a:solidFill>
                  <a:schemeClr val="bg1">
                    <a:lumMod val="85000"/>
                  </a:schemeClr>
                </a:solidFill>
                <a:latin typeface="黑体" panose="02010609060101010101" pitchFamily="49" charset="-122"/>
                <a:ea typeface="黑体" panose="02010609060101010101" pitchFamily="49" charset="-122"/>
              </a:rPr>
              <a:t>反向传播算法</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r>
              <a:rPr lang="zh-CN" altLang="en-US" sz="2800" b="1" dirty="0">
                <a:solidFill>
                  <a:schemeClr val="bg1">
                    <a:lumMod val="85000"/>
                  </a:schemeClr>
                </a:solidFill>
                <a:latin typeface="黑体" panose="02010609060101010101" pitchFamily="49" charset="-122"/>
                <a:ea typeface="黑体" panose="02010609060101010101" pitchFamily="49" charset="-122"/>
              </a:rPr>
              <a:t>问题分析</a:t>
            </a:r>
            <a:endParaRPr lang="zh-CN" altLang="en-US" sz="2800" b="1" dirty="0">
              <a:solidFill>
                <a:schemeClr val="bg1">
                  <a:lumMod val="85000"/>
                </a:schemeClr>
              </a:solidFill>
              <a:latin typeface="黑体" panose="02010609060101010101" pitchFamily="49" charset="-122"/>
              <a:ea typeface="黑体" panose="02010609060101010101" pitchFamily="49" charset="-122"/>
            </a:endParaRPr>
          </a:p>
          <a:p>
            <a:r>
              <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rPr>
              <a:t>卷积神经网络</a:t>
            </a:r>
            <a:endParaRPr lang="en-US" altLang="zh-CN" sz="2800" b="1" dirty="0">
              <a:solidFill>
                <a:schemeClr val="bg1">
                  <a:lumMod val="85000"/>
                </a:schemeClr>
              </a:solidFill>
              <a:latin typeface="黑体" panose="02010609060101010101" pitchFamily="49" charset="-122"/>
              <a:ea typeface="黑体" panose="02010609060101010101" pitchFamily="49" charset="-122"/>
            </a:endParaRPr>
          </a:p>
          <a:p>
            <a:endParaRPr lang="en-US" altLang="zh-CN" sz="2800" b="1" dirty="0" smtClean="0">
              <a:latin typeface="黑体" panose="02010609060101010101" pitchFamily="49" charset="-122"/>
              <a:ea typeface="黑体" panose="02010609060101010101" pitchFamily="49" charset="-122"/>
            </a:endParaRPr>
          </a:p>
          <a:p>
            <a:pPr marL="0" indent="0">
              <a:buNone/>
            </a:pPr>
            <a:endParaRPr lang="zh-CN" altLang="en-US" sz="2800"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内容</a:t>
            </a:r>
            <a:r>
              <a:rPr lang="zh-CN" altLang="en-US" b="1" dirty="0" smtClean="0">
                <a:latin typeface="黑体" panose="02010609060101010101" pitchFamily="49" charset="-122"/>
                <a:ea typeface="黑体" panose="02010609060101010101" pitchFamily="49" charset="-122"/>
              </a:rPr>
              <a:t>安排</a:t>
            </a:r>
            <a:endParaRPr lang="zh-CN" altLang="en-US"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latin typeface="黑体" panose="02010609060101010101" pitchFamily="49" charset="-122"/>
                <a:ea typeface="黑体" panose="02010609060101010101" pitchFamily="49" charset="-122"/>
              </a:rPr>
              <a:t>机器如何学习</a:t>
            </a:r>
            <a:endParaRPr lang="en-US" altLang="zh-CN" sz="2800" b="1" dirty="0">
              <a:latin typeface="黑体" panose="02010609060101010101" pitchFamily="49" charset="-122"/>
              <a:ea typeface="黑体" panose="02010609060101010101" pitchFamily="49" charset="-122"/>
            </a:endParaRPr>
          </a:p>
          <a:p>
            <a:pPr lvl="1"/>
            <a:r>
              <a:rPr lang="zh-CN" altLang="en-US" sz="2400" dirty="0">
                <a:latin typeface="黑体" panose="02010609060101010101" pitchFamily="49" charset="-122"/>
                <a:ea typeface="黑体" panose="02010609060101010101" pitchFamily="49" charset="-122"/>
              </a:rPr>
              <a:t>有</a:t>
            </a:r>
            <a:r>
              <a:rPr lang="zh-CN" altLang="en-US" sz="2400" dirty="0" smtClean="0">
                <a:latin typeface="黑体" panose="02010609060101010101" pitchFamily="49" charset="-122"/>
                <a:ea typeface="黑体" panose="02010609060101010101" pitchFamily="49" charset="-122"/>
              </a:rPr>
              <a:t>监督学习</a:t>
            </a:r>
            <a:endParaRPr lang="en-US" altLang="zh-CN" sz="2400" dirty="0" smtClean="0">
              <a:latin typeface="黑体" panose="02010609060101010101" pitchFamily="49" charset="-122"/>
              <a:ea typeface="黑体" panose="02010609060101010101" pitchFamily="49" charset="-122"/>
            </a:endParaRPr>
          </a:p>
          <a:p>
            <a:pPr lvl="2"/>
            <a:r>
              <a:rPr lang="zh-CN" altLang="en-US" sz="2000" dirty="0" smtClean="0">
                <a:solidFill>
                  <a:schemeClr val="tx1"/>
                </a:solidFill>
                <a:latin typeface="黑体" panose="02010609060101010101" pitchFamily="49" charset="-122"/>
                <a:ea typeface="黑体" panose="02010609060101010101" pitchFamily="49" charset="-122"/>
              </a:rPr>
              <a:t>线性模型</a:t>
            </a:r>
            <a:endParaRPr lang="en-US" altLang="zh-CN" sz="2000" dirty="0" smtClean="0">
              <a:solidFill>
                <a:schemeClr val="tx1"/>
              </a:solidFill>
              <a:latin typeface="黑体" panose="02010609060101010101" pitchFamily="49" charset="-122"/>
              <a:ea typeface="黑体" panose="02010609060101010101" pitchFamily="49" charset="-122"/>
            </a:endParaRPr>
          </a:p>
          <a:p>
            <a:pPr lvl="2" algn="l">
              <a:buClrTx/>
              <a:buSzTx/>
            </a:pPr>
            <a:r>
              <a:rPr lang="zh-CN" altLang="en-US" sz="2000" dirty="0" smtClean="0">
                <a:latin typeface="黑体" panose="02010609060101010101" pitchFamily="49" charset="-122"/>
                <a:ea typeface="黑体" panose="02010609060101010101" pitchFamily="49" charset="-122"/>
                <a:sym typeface="+mn-ea"/>
              </a:rPr>
              <a:t>决策树</a:t>
            </a:r>
            <a:endParaRPr lang="zh-CN" altLang="en-US" sz="2000" dirty="0" smtClean="0">
              <a:latin typeface="黑体" panose="02010609060101010101" pitchFamily="49" charset="-122"/>
              <a:ea typeface="黑体" panose="02010609060101010101" pitchFamily="49" charset="-122"/>
              <a:sym typeface="+mn-ea"/>
            </a:endParaRPr>
          </a:p>
          <a:p>
            <a:pPr lvl="2" algn="l">
              <a:buClrTx/>
              <a:buSzTx/>
            </a:pPr>
            <a:r>
              <a:rPr lang="zh-CN" altLang="en-US" sz="2000" dirty="0" smtClean="0">
                <a:solidFill>
                  <a:srgbClr val="C00000"/>
                </a:solidFill>
                <a:latin typeface="黑体" panose="02010609060101010101" pitchFamily="49" charset="-122"/>
                <a:ea typeface="黑体" panose="02010609060101010101" pitchFamily="49" charset="-122"/>
                <a:sym typeface="+mn-ea"/>
              </a:rPr>
              <a:t>神经网络与深度学习</a:t>
            </a:r>
            <a:endParaRPr lang="zh-CN" altLang="en-US" sz="2000" dirty="0" smtClean="0">
              <a:solidFill>
                <a:srgbClr val="C00000"/>
              </a:solidFill>
              <a:latin typeface="黑体" panose="02010609060101010101" pitchFamily="49" charset="-122"/>
              <a:ea typeface="黑体" panose="02010609060101010101" pitchFamily="49" charset="-122"/>
              <a:sym typeface="+mn-ea"/>
            </a:endParaRPr>
          </a:p>
          <a:p>
            <a:pPr lvl="2"/>
            <a:r>
              <a:rPr lang="zh-CN" altLang="en-US" sz="2000" dirty="0" smtClean="0">
                <a:latin typeface="黑体" panose="02010609060101010101" pitchFamily="49" charset="-122"/>
                <a:ea typeface="黑体" panose="02010609060101010101" pitchFamily="49" charset="-122"/>
              </a:rPr>
              <a:t>支持向量机</a:t>
            </a:r>
            <a:endParaRPr lang="en-US" altLang="zh-CN" sz="2000" dirty="0" smtClean="0">
              <a:latin typeface="黑体" panose="02010609060101010101" pitchFamily="49" charset="-122"/>
              <a:ea typeface="黑体" panose="02010609060101010101" pitchFamily="49" charset="-122"/>
            </a:endParaRPr>
          </a:p>
          <a:p>
            <a:pPr lvl="2"/>
            <a:r>
              <a:rPr lang="zh-CN" altLang="en-US" sz="2000" dirty="0" smtClean="0">
                <a:latin typeface="黑体" panose="02010609060101010101" pitchFamily="49" charset="-122"/>
                <a:ea typeface="黑体" panose="02010609060101010101" pitchFamily="49" charset="-122"/>
              </a:rPr>
              <a:t>贝叶斯分类器</a:t>
            </a:r>
            <a:endParaRPr lang="en-US" altLang="zh-CN" sz="2000" dirty="0" smtClean="0">
              <a:latin typeface="黑体" panose="02010609060101010101" pitchFamily="49" charset="-122"/>
              <a:ea typeface="黑体" panose="02010609060101010101" pitchFamily="49" charset="-122"/>
            </a:endParaRPr>
          </a:p>
          <a:p>
            <a:pPr lvl="2"/>
            <a:r>
              <a:rPr lang="zh-CN" altLang="en-US" sz="2000" dirty="0">
                <a:latin typeface="黑体" panose="02010609060101010101" pitchFamily="49" charset="-122"/>
                <a:ea typeface="黑体" panose="02010609060101010101" pitchFamily="49" charset="-122"/>
              </a:rPr>
              <a:t>集成</a:t>
            </a:r>
            <a:r>
              <a:rPr lang="zh-CN" altLang="en-US" sz="2000" dirty="0" smtClean="0">
                <a:latin typeface="黑体" panose="02010609060101010101" pitchFamily="49" charset="-122"/>
                <a:ea typeface="黑体" panose="02010609060101010101" pitchFamily="49" charset="-122"/>
              </a:rPr>
              <a:t>学习</a:t>
            </a:r>
            <a:endParaRPr lang="en-US" altLang="zh-CN" sz="2000" dirty="0" smtClean="0">
              <a:latin typeface="黑体" panose="02010609060101010101" pitchFamily="49" charset="-122"/>
              <a:ea typeface="黑体" panose="02010609060101010101" pitchFamily="49" charset="-122"/>
            </a:endParaRPr>
          </a:p>
          <a:p>
            <a:pPr lvl="1"/>
            <a:r>
              <a:rPr lang="zh-CN" altLang="en-US" sz="2400" dirty="0" smtClean="0">
                <a:latin typeface="黑体" panose="02010609060101010101" pitchFamily="49" charset="-122"/>
                <a:ea typeface="黑体" panose="02010609060101010101" pitchFamily="49" charset="-122"/>
              </a:rPr>
              <a:t>无监督学习</a:t>
            </a:r>
            <a:endParaRPr lang="en-US" altLang="zh-CN" sz="2400" dirty="0" smtClean="0">
              <a:latin typeface="黑体" panose="02010609060101010101" pitchFamily="49" charset="-122"/>
              <a:ea typeface="黑体" panose="02010609060101010101" pitchFamily="49" charset="-122"/>
            </a:endParaRPr>
          </a:p>
          <a:p>
            <a:pPr lvl="2"/>
            <a:r>
              <a:rPr lang="zh-CN" altLang="en-US" sz="2000" dirty="0" smtClean="0">
                <a:latin typeface="黑体" panose="02010609060101010101" pitchFamily="49" charset="-122"/>
                <a:ea typeface="黑体" panose="02010609060101010101" pitchFamily="49" charset="-122"/>
              </a:rPr>
              <a:t>聚类</a:t>
            </a:r>
            <a:endParaRPr lang="en-US" altLang="zh-CN" sz="2000" dirty="0" smtClean="0">
              <a:latin typeface="黑体" panose="02010609060101010101" pitchFamily="49" charset="-122"/>
              <a:ea typeface="黑体" panose="02010609060101010101" pitchFamily="49" charset="-122"/>
            </a:endParaRPr>
          </a:p>
          <a:p>
            <a:pPr lvl="2"/>
            <a:r>
              <a:rPr lang="zh-CN" altLang="en-US" sz="2000" dirty="0">
                <a:latin typeface="黑体" panose="02010609060101010101" pitchFamily="49" charset="-122"/>
                <a:ea typeface="黑体" panose="02010609060101010101" pitchFamily="49" charset="-122"/>
              </a:rPr>
              <a:t>降维</a:t>
            </a:r>
            <a:endParaRPr lang="zh-CN" altLang="en-US" sz="2000" dirty="0">
              <a:latin typeface="黑体" panose="02010609060101010101" pitchFamily="49" charset="-122"/>
              <a:ea typeface="黑体" panose="02010609060101010101" pitchFamily="49" charset="-122"/>
            </a:endParaRPr>
          </a:p>
          <a:p>
            <a:pPr lvl="1" algn="l">
              <a:buClrTx/>
              <a:buSzTx/>
            </a:pPr>
            <a:r>
              <a:rPr lang="zh-CN" altLang="en-US" sz="2400" dirty="0" smtClean="0">
                <a:latin typeface="黑体" panose="02010609060101010101" pitchFamily="49" charset="-122"/>
                <a:ea typeface="黑体" panose="02010609060101010101" pitchFamily="49" charset="-122"/>
              </a:rPr>
              <a:t>强化学习</a:t>
            </a:r>
            <a:endParaRPr lang="zh-CN" altLang="en-US" sz="2400" dirty="0" smtClean="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神经网络</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感知机学习能力</a:t>
            </a:r>
            <a:endParaRPr lang="en-US" altLang="zh-CN" sz="2800" b="1" dirty="0" smtClean="0">
              <a:latin typeface="黑体" panose="02010609060101010101" pitchFamily="49" charset="-122"/>
              <a:ea typeface="黑体" panose="02010609060101010101" pitchFamily="49" charset="-122"/>
            </a:endParaRPr>
          </a:p>
          <a:p>
            <a:pPr lvl="1"/>
            <a:r>
              <a:rPr lang="zh-CN" altLang="en-US" sz="2400" dirty="0" smtClean="0">
                <a:sym typeface="+mn-ea"/>
              </a:rPr>
              <a:t>感知机</a:t>
            </a:r>
            <a:r>
              <a:rPr lang="zh-CN" altLang="en-US" sz="2400" dirty="0">
                <a:sym typeface="+mn-ea"/>
              </a:rPr>
              <a:t>由两层神经元组</a:t>
            </a:r>
            <a:r>
              <a:rPr lang="zh-CN" altLang="en-US" sz="2400" dirty="0" smtClean="0">
                <a:sym typeface="+mn-ea"/>
              </a:rPr>
              <a:t>成</a:t>
            </a:r>
            <a:r>
              <a:rPr lang="en-US" altLang="zh-CN" sz="2400" dirty="0" smtClean="0">
                <a:sym typeface="+mn-ea"/>
              </a:rPr>
              <a:t>, </a:t>
            </a:r>
            <a:r>
              <a:rPr lang="zh-CN" altLang="en-US" sz="2400" dirty="0" smtClean="0">
                <a:sym typeface="+mn-ea"/>
              </a:rPr>
              <a:t>输入层</a:t>
            </a:r>
            <a:r>
              <a:rPr lang="zh-CN" altLang="en-US" sz="2400" dirty="0">
                <a:sym typeface="+mn-ea"/>
              </a:rPr>
              <a:t>接受外界输入信号传递给</a:t>
            </a:r>
            <a:r>
              <a:rPr lang="zh-CN" altLang="en-US" sz="2400" dirty="0" smtClean="0">
                <a:sym typeface="+mn-ea"/>
              </a:rPr>
              <a:t>输出层</a:t>
            </a:r>
            <a:r>
              <a:rPr lang="en-US" altLang="zh-CN" sz="2400" dirty="0" smtClean="0">
                <a:sym typeface="+mn-ea"/>
              </a:rPr>
              <a:t>, </a:t>
            </a:r>
            <a:r>
              <a:rPr lang="zh-CN" altLang="en-US" sz="2400" dirty="0" smtClean="0">
                <a:sym typeface="+mn-ea"/>
              </a:rPr>
              <a:t>输出层</a:t>
            </a:r>
            <a:r>
              <a:rPr lang="zh-CN" altLang="en-US" sz="2400" dirty="0">
                <a:sym typeface="+mn-ea"/>
              </a:rPr>
              <a:t>是</a:t>
            </a:r>
            <a:r>
              <a:rPr lang="en-US" altLang="zh-CN" sz="2400" dirty="0">
                <a:sym typeface="+mn-ea"/>
              </a:rPr>
              <a:t>M-P</a:t>
            </a:r>
            <a:r>
              <a:rPr lang="zh-CN" altLang="en-US" sz="2400" dirty="0">
                <a:sym typeface="+mn-ea"/>
              </a:rPr>
              <a:t>神经元（阈值逻辑单元</a:t>
            </a:r>
            <a:r>
              <a:rPr lang="zh-CN" altLang="en-US" sz="2400" dirty="0" smtClean="0">
                <a:sym typeface="+mn-ea"/>
              </a:rPr>
              <a:t>）</a:t>
            </a:r>
            <a:endParaRPr lang="zh-CN" altLang="en-US" sz="2400" dirty="0" smtClean="0">
              <a:sym typeface="+mn-ea"/>
            </a:endParaRPr>
          </a:p>
          <a:p>
            <a:pPr lvl="1"/>
            <a:r>
              <a:rPr lang="zh-CN" altLang="en-US" sz="2400" dirty="0" smtClean="0">
                <a:sym typeface="+mn-ea"/>
              </a:rPr>
              <a:t>感知机能够容易地实现逻辑与、或、非运算（</a:t>
            </a:r>
            <a:r>
              <a:rPr lang="en-US" altLang="zh-CN" sz="2400" i="1" dirty="0" smtClean="0">
                <a:latin typeface="Times New Roman" panose="02020603050405020304" pitchFamily="18" charset="0"/>
                <a:cs typeface="Times New Roman" panose="02020603050405020304" pitchFamily="18" charset="0"/>
                <a:sym typeface="+mn-ea"/>
              </a:rPr>
              <a:t>f</a:t>
            </a:r>
            <a:r>
              <a:rPr lang="zh-CN" altLang="en-US" sz="2400" dirty="0" smtClean="0">
                <a:sym typeface="+mn-ea"/>
              </a:rPr>
              <a:t>取</a:t>
            </a:r>
            <a:r>
              <a:rPr lang="zh-CN" altLang="en-US" sz="2400" dirty="0" smtClean="0">
                <a:sym typeface="+mn-ea"/>
              </a:rPr>
              <a:t>阈值函数）</a:t>
            </a:r>
            <a:endParaRPr lang="zh-CN" altLang="en-US" sz="2400" dirty="0" smtClean="0">
              <a:sym typeface="+mn-ea"/>
            </a:endParaRPr>
          </a:p>
          <a:p>
            <a:pPr lvl="1"/>
            <a:endParaRPr lang="en-US" altLang="zh-CN" sz="2400" b="1" dirty="0" smtClean="0">
              <a:solidFill>
                <a:srgbClr val="0000FF"/>
              </a:solidFill>
              <a:latin typeface="黑体" panose="02010609060101010101" pitchFamily="49" charset="-122"/>
              <a:ea typeface="黑体" panose="02010609060101010101" pitchFamily="49" charset="-122"/>
            </a:endParaRPr>
          </a:p>
        </p:txBody>
      </p:sp>
      <p:pic>
        <p:nvPicPr>
          <p:cNvPr id="4" name="图片 3"/>
          <p:cNvPicPr>
            <a:picLocks noChangeAspect="1"/>
          </p:cNvPicPr>
          <p:nvPr>
            <p:custDataLst>
              <p:tags r:id="rId1"/>
            </p:custDataLst>
          </p:nvPr>
        </p:nvPicPr>
        <p:blipFill>
          <a:blip r:embed="rId2"/>
          <a:stretch>
            <a:fillRect/>
          </a:stretch>
        </p:blipFill>
        <p:spPr>
          <a:xfrm>
            <a:off x="2484120" y="3501390"/>
            <a:ext cx="2978150" cy="221869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神经网络</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感知机学习能力</a:t>
            </a:r>
            <a:endParaRPr lang="en-US" altLang="zh-CN" sz="2800" b="1" dirty="0" smtClean="0">
              <a:latin typeface="黑体" panose="02010609060101010101" pitchFamily="49" charset="-122"/>
              <a:ea typeface="黑体" panose="02010609060101010101" pitchFamily="49" charset="-122"/>
            </a:endParaRPr>
          </a:p>
          <a:p>
            <a:pPr lvl="1"/>
            <a:r>
              <a:rPr lang="zh-CN" altLang="en-US" sz="2400" dirty="0">
                <a:sym typeface="+mn-ea"/>
              </a:rPr>
              <a:t>若两类模式</a:t>
            </a:r>
            <a:r>
              <a:rPr lang="zh-CN" altLang="en-US" sz="2400" dirty="0">
                <a:solidFill>
                  <a:srgbClr val="C00000"/>
                </a:solidFill>
                <a:sym typeface="+mn-ea"/>
              </a:rPr>
              <a:t>线性可</a:t>
            </a:r>
            <a:r>
              <a:rPr lang="zh-CN" altLang="en-US" sz="2400" dirty="0" smtClean="0">
                <a:solidFill>
                  <a:srgbClr val="C00000"/>
                </a:solidFill>
                <a:sym typeface="+mn-ea"/>
              </a:rPr>
              <a:t>分</a:t>
            </a:r>
            <a:r>
              <a:rPr lang="en-US" altLang="zh-CN" sz="2400" dirty="0" smtClean="0">
                <a:sym typeface="+mn-ea"/>
              </a:rPr>
              <a:t>, </a:t>
            </a:r>
            <a:r>
              <a:rPr lang="zh-CN" altLang="en-US" sz="2400" dirty="0" smtClean="0">
                <a:sym typeface="+mn-ea"/>
              </a:rPr>
              <a:t>则</a:t>
            </a:r>
            <a:r>
              <a:rPr lang="zh-CN" altLang="en-US" sz="2400" dirty="0">
                <a:sym typeface="+mn-ea"/>
              </a:rPr>
              <a:t>感知机的学习过程一定会</a:t>
            </a:r>
            <a:r>
              <a:rPr lang="zh-CN" altLang="en-US" sz="2400" dirty="0">
                <a:solidFill>
                  <a:srgbClr val="C00000"/>
                </a:solidFill>
                <a:sym typeface="+mn-ea"/>
              </a:rPr>
              <a:t>收敛</a:t>
            </a:r>
            <a:r>
              <a:rPr lang="zh-CN" altLang="en-US" sz="2400" dirty="0">
                <a:sym typeface="+mn-ea"/>
              </a:rPr>
              <a:t>；否感知机的学习过程将会发生</a:t>
            </a:r>
            <a:r>
              <a:rPr lang="zh-CN" altLang="en-US" sz="2400" dirty="0" smtClean="0">
                <a:sym typeface="+mn-ea"/>
              </a:rPr>
              <a:t>震荡</a:t>
            </a:r>
            <a:endParaRPr lang="en-US" altLang="zh-CN" sz="2400" dirty="0" smtClean="0"/>
          </a:p>
          <a:p>
            <a:pPr marL="0" indent="0" fontAlgn="base">
              <a:spcBef>
                <a:spcPct val="0"/>
              </a:spcBef>
              <a:spcAft>
                <a:spcPct val="0"/>
              </a:spcAft>
              <a:buSzPct val="100000"/>
              <a:buNone/>
            </a:pPr>
            <a:r>
              <a:rPr lang="en-US" altLang="zh-CN" sz="2400" dirty="0" smtClean="0">
                <a:solidFill>
                  <a:srgbClr val="FF0000"/>
                </a:solidFill>
                <a:latin typeface="+mj-lt"/>
                <a:sym typeface="+mn-ea"/>
              </a:rPr>
              <a:t>                                                                                </a:t>
            </a:r>
            <a:r>
              <a:rPr lang="en-US" altLang="zh-CN" sz="1800" dirty="0" smtClean="0">
                <a:solidFill>
                  <a:srgbClr val="FF0000"/>
                </a:solidFill>
                <a:latin typeface="+mj-lt"/>
                <a:sym typeface="+mn-ea"/>
              </a:rPr>
              <a:t> </a:t>
            </a:r>
            <a:r>
              <a:rPr lang="en-US" altLang="zh-CN" sz="1800" dirty="0">
                <a:solidFill>
                  <a:srgbClr val="C00000"/>
                </a:solidFill>
                <a:sym typeface="+mn-ea"/>
              </a:rPr>
              <a:t>[Minsky and </a:t>
            </a:r>
            <a:r>
              <a:rPr lang="en-US" altLang="zh-CN" sz="1800" dirty="0" err="1">
                <a:solidFill>
                  <a:srgbClr val="C00000"/>
                </a:solidFill>
                <a:sym typeface="+mn-ea"/>
              </a:rPr>
              <a:t>Papert</a:t>
            </a:r>
            <a:r>
              <a:rPr lang="en-US" altLang="zh-CN" sz="1800" dirty="0">
                <a:solidFill>
                  <a:srgbClr val="C00000"/>
                </a:solidFill>
                <a:sym typeface="+mn-ea"/>
              </a:rPr>
              <a:t>, 1969]</a:t>
            </a:r>
            <a:endParaRPr lang="zh-CN" altLang="en-US" sz="2400" dirty="0" smtClean="0">
              <a:sym typeface="+mn-ea"/>
            </a:endParaRPr>
          </a:p>
          <a:p>
            <a:pPr lvl="1"/>
            <a:r>
              <a:rPr lang="zh-CN" altLang="en-US" sz="2400" dirty="0">
                <a:sym typeface="+mn-ea"/>
              </a:rPr>
              <a:t>单层感知机的学习能力非常</a:t>
            </a:r>
            <a:r>
              <a:rPr lang="zh-CN" altLang="en-US" sz="2400" dirty="0" smtClean="0">
                <a:sym typeface="+mn-ea"/>
              </a:rPr>
              <a:t>有限</a:t>
            </a:r>
            <a:r>
              <a:rPr lang="en-US" altLang="zh-CN" sz="2400" dirty="0" smtClean="0">
                <a:sym typeface="+mn-ea"/>
              </a:rPr>
              <a:t>, </a:t>
            </a:r>
            <a:r>
              <a:rPr lang="zh-CN" altLang="en-US" sz="2400" dirty="0" smtClean="0">
                <a:sym typeface="+mn-ea"/>
              </a:rPr>
              <a:t>只能</a:t>
            </a:r>
            <a:r>
              <a:rPr lang="zh-CN" altLang="en-US" sz="2400" dirty="0">
                <a:sym typeface="+mn-ea"/>
              </a:rPr>
              <a:t>解决线性可分</a:t>
            </a:r>
            <a:r>
              <a:rPr lang="zh-CN" altLang="en-US" sz="2400" dirty="0" smtClean="0">
                <a:sym typeface="+mn-ea"/>
              </a:rPr>
              <a:t>问题</a:t>
            </a:r>
            <a:endParaRPr lang="zh-CN" altLang="en-US" sz="2400" dirty="0" smtClean="0">
              <a:sym typeface="+mn-ea"/>
            </a:endParaRPr>
          </a:p>
          <a:p>
            <a:pPr lvl="2"/>
            <a:r>
              <a:rPr lang="zh-CN" altLang="en-US" sz="2055" dirty="0" smtClean="0">
                <a:sym typeface="+mn-ea"/>
              </a:rPr>
              <a:t>事实上</a:t>
            </a:r>
            <a:r>
              <a:rPr lang="en-US" altLang="zh-CN" sz="2055" dirty="0" smtClean="0">
                <a:sym typeface="+mn-ea"/>
              </a:rPr>
              <a:t>, </a:t>
            </a:r>
            <a:r>
              <a:rPr lang="zh-CN" altLang="en-US" sz="2055" dirty="0" smtClean="0">
                <a:sym typeface="+mn-ea"/>
              </a:rPr>
              <a:t>与</a:t>
            </a:r>
            <a:r>
              <a:rPr lang="zh-CN" altLang="en-US" sz="2055" dirty="0">
                <a:sym typeface="+mn-ea"/>
              </a:rPr>
              <a:t>、或、非问题是线性可分</a:t>
            </a:r>
            <a:r>
              <a:rPr lang="zh-CN" altLang="en-US" sz="2055" dirty="0" smtClean="0">
                <a:sym typeface="+mn-ea"/>
              </a:rPr>
              <a:t>的</a:t>
            </a:r>
            <a:r>
              <a:rPr lang="en-US" altLang="zh-CN" sz="2055" dirty="0" smtClean="0">
                <a:sym typeface="+mn-ea"/>
              </a:rPr>
              <a:t>, </a:t>
            </a:r>
            <a:r>
              <a:rPr lang="zh-CN" altLang="en-US" sz="2055" dirty="0" smtClean="0">
                <a:sym typeface="+mn-ea"/>
              </a:rPr>
              <a:t>因此</a:t>
            </a:r>
            <a:r>
              <a:rPr lang="zh-CN" altLang="en-US" sz="2055" dirty="0">
                <a:sym typeface="+mn-ea"/>
              </a:rPr>
              <a:t>感知机学习过程能够求得适当的权值</a:t>
            </a:r>
            <a:r>
              <a:rPr lang="zh-CN" altLang="en-US" sz="2055" dirty="0" smtClean="0">
                <a:sym typeface="+mn-ea"/>
              </a:rPr>
              <a:t>向量</a:t>
            </a:r>
            <a:r>
              <a:rPr lang="en-US" altLang="zh-CN" sz="2055" dirty="0" smtClean="0">
                <a:sym typeface="+mn-ea"/>
              </a:rPr>
              <a:t>. </a:t>
            </a:r>
            <a:r>
              <a:rPr lang="zh-CN" altLang="en-US" sz="2055" dirty="0" smtClean="0">
                <a:sym typeface="+mn-ea"/>
              </a:rPr>
              <a:t>而</a:t>
            </a:r>
            <a:r>
              <a:rPr lang="zh-CN" altLang="en-US" sz="2055" dirty="0">
                <a:sym typeface="+mn-ea"/>
              </a:rPr>
              <a:t>异或</a:t>
            </a:r>
            <a:r>
              <a:rPr lang="zh-CN" altLang="en-US" sz="2055" dirty="0" smtClean="0">
                <a:sym typeface="+mn-ea"/>
              </a:rPr>
              <a:t>问题不是</a:t>
            </a:r>
            <a:r>
              <a:rPr lang="zh-CN" altLang="en-US" sz="2055" dirty="0">
                <a:sym typeface="+mn-ea"/>
              </a:rPr>
              <a:t>线性可分</a:t>
            </a:r>
            <a:r>
              <a:rPr lang="zh-CN" altLang="en-US" sz="2055" dirty="0" smtClean="0">
                <a:sym typeface="+mn-ea"/>
              </a:rPr>
              <a:t>的</a:t>
            </a:r>
            <a:r>
              <a:rPr lang="en-US" altLang="zh-CN" sz="2055" dirty="0" smtClean="0">
                <a:sym typeface="+mn-ea"/>
              </a:rPr>
              <a:t>, </a:t>
            </a:r>
            <a:r>
              <a:rPr lang="zh-CN" altLang="en-US" sz="2055" dirty="0" smtClean="0">
                <a:sym typeface="+mn-ea"/>
              </a:rPr>
              <a:t>感知机</a:t>
            </a:r>
            <a:r>
              <a:rPr lang="zh-CN" altLang="en-US" sz="2055" dirty="0">
                <a:sym typeface="+mn-ea"/>
              </a:rPr>
              <a:t>学习不能求得合适</a:t>
            </a:r>
            <a:r>
              <a:rPr lang="zh-CN" altLang="en-US" sz="2055" dirty="0" smtClean="0">
                <a:sym typeface="+mn-ea"/>
              </a:rPr>
              <a:t>解</a:t>
            </a:r>
            <a:endParaRPr lang="zh-CN" altLang="en-US" sz="2055" dirty="0" smtClean="0">
              <a:sym typeface="+mn-ea"/>
            </a:endParaRPr>
          </a:p>
          <a:p>
            <a:pPr lvl="2"/>
            <a:r>
              <a:rPr lang="zh-CN" altLang="en-US" sz="2055" dirty="0" smtClean="0">
                <a:sym typeface="+mn-ea"/>
              </a:rPr>
              <a:t>对于非线性可分问题</a:t>
            </a:r>
            <a:r>
              <a:rPr lang="en-US" altLang="zh-CN" sz="2055" dirty="0" smtClean="0">
                <a:sym typeface="+mn-ea"/>
              </a:rPr>
              <a:t>, </a:t>
            </a:r>
            <a:r>
              <a:rPr lang="zh-CN" altLang="en-US" sz="2055" dirty="0" smtClean="0">
                <a:sym typeface="+mn-ea"/>
              </a:rPr>
              <a:t>如何求解？</a:t>
            </a:r>
            <a:endParaRPr lang="zh-CN" altLang="en-US" sz="2055" dirty="0" smtClean="0">
              <a:sym typeface="+mn-ea"/>
            </a:endParaRPr>
          </a:p>
          <a:p>
            <a:pPr lvl="1"/>
            <a:endParaRPr lang="en-US" altLang="zh-CN" sz="2400" b="1" dirty="0" smtClean="0">
              <a:solidFill>
                <a:srgbClr val="0000FF"/>
              </a:solidFill>
              <a:latin typeface="黑体" panose="02010609060101010101" pitchFamily="49" charset="-122"/>
              <a:ea typeface="黑体" panose="02010609060101010101" pitchFamily="49" charset="-122"/>
            </a:endParaRPr>
          </a:p>
        </p:txBody>
      </p:sp>
      <p:sp>
        <p:nvSpPr>
          <p:cNvPr id="5" name="文本框 4"/>
          <p:cNvSpPr txBox="1"/>
          <p:nvPr/>
        </p:nvSpPr>
        <p:spPr>
          <a:xfrm>
            <a:off x="3746500" y="5301615"/>
            <a:ext cx="1651000" cy="553085"/>
          </a:xfrm>
          <a:prstGeom prst="rect">
            <a:avLst/>
          </a:prstGeom>
          <a:noFill/>
        </p:spPr>
        <p:txBody>
          <a:bodyPr wrap="square" rtlCol="0" anchor="t">
            <a:spAutoFit/>
          </a:bodyPr>
          <a:p>
            <a:pPr marL="0" indent="0" algn="ctr">
              <a:lnSpc>
                <a:spcPct val="150000"/>
              </a:lnSpc>
              <a:buNone/>
            </a:pPr>
            <a:r>
              <a:rPr lang="zh-CN" altLang="en-US" sz="2000" b="1" dirty="0" smtClean="0">
                <a:solidFill>
                  <a:srgbClr val="C00000"/>
                </a:solidFill>
                <a:sym typeface="+mn-ea"/>
              </a:rPr>
              <a:t>多层感知机</a:t>
            </a:r>
            <a:endParaRPr lang="zh-CN" altLang="en-US" sz="2000" b="1" dirty="0" smtClean="0">
              <a:solidFill>
                <a:srgbClr val="C00000"/>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神经网络</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latin typeface="黑体" panose="02010609060101010101" pitchFamily="49" charset="-122"/>
                <a:ea typeface="黑体" panose="02010609060101010101" pitchFamily="49" charset="-122"/>
              </a:rPr>
              <a:t>两</a:t>
            </a:r>
            <a:r>
              <a:rPr lang="zh-CN" altLang="en-US" sz="2800" b="1" dirty="0" smtClean="0">
                <a:latin typeface="黑体" panose="02010609060101010101" pitchFamily="49" charset="-122"/>
                <a:ea typeface="黑体" panose="02010609060101010101" pitchFamily="49" charset="-122"/>
              </a:rPr>
              <a:t>层感知机</a:t>
            </a:r>
            <a:endParaRPr lang="en-US" altLang="zh-CN" sz="2800" b="1" dirty="0" smtClean="0">
              <a:latin typeface="黑体" panose="02010609060101010101" pitchFamily="49" charset="-122"/>
              <a:ea typeface="黑体" panose="02010609060101010101" pitchFamily="49" charset="-122"/>
            </a:endParaRPr>
          </a:p>
          <a:p>
            <a:pPr lvl="1"/>
            <a:r>
              <a:rPr lang="zh-CN" altLang="en-US" sz="2400" dirty="0">
                <a:sym typeface="+mn-ea"/>
              </a:rPr>
              <a:t>解决异或问题的两层</a:t>
            </a:r>
            <a:r>
              <a:rPr lang="zh-CN" altLang="en-US" sz="2400" dirty="0" smtClean="0">
                <a:sym typeface="+mn-ea"/>
              </a:rPr>
              <a:t>感知机</a:t>
            </a:r>
            <a:endParaRPr lang="en-US" altLang="zh-CN" sz="2400" dirty="0" smtClean="0">
              <a:solidFill>
                <a:srgbClr val="000000"/>
              </a:solidFill>
              <a:latin typeface="Cambria Math" panose="02040503050406030204" pitchFamily="18" charset="0"/>
              <a:cs typeface="Times New Roman" panose="02020603050405020304" pitchFamily="18" charset="0"/>
            </a:endParaRPr>
          </a:p>
          <a:p>
            <a:pPr lvl="1"/>
            <a:endParaRPr lang="en-US" altLang="zh-CN" sz="2400" b="1" dirty="0" smtClean="0">
              <a:solidFill>
                <a:srgbClr val="0000FF"/>
              </a:solidFill>
              <a:latin typeface="黑体" panose="02010609060101010101" pitchFamily="49" charset="-122"/>
              <a:ea typeface="黑体" panose="02010609060101010101" pitchFamily="49" charset="-122"/>
            </a:endParaRPr>
          </a:p>
        </p:txBody>
      </p:sp>
      <p:pic>
        <p:nvPicPr>
          <p:cNvPr id="4" name="图片 3"/>
          <p:cNvPicPr>
            <a:picLocks noChangeAspect="1"/>
          </p:cNvPicPr>
          <p:nvPr>
            <p:custDataLst>
              <p:tags r:id="rId1"/>
            </p:custDataLst>
          </p:nvPr>
        </p:nvPicPr>
        <p:blipFill>
          <a:blip r:embed="rId2"/>
          <a:stretch>
            <a:fillRect/>
          </a:stretch>
        </p:blipFill>
        <p:spPr>
          <a:xfrm>
            <a:off x="1692275" y="2204720"/>
            <a:ext cx="5226685" cy="212534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神经网络</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latin typeface="黑体" panose="02010609060101010101" pitchFamily="49" charset="-122"/>
                <a:ea typeface="黑体" panose="02010609060101010101" pitchFamily="49" charset="-122"/>
              </a:rPr>
              <a:t>多</a:t>
            </a:r>
            <a:r>
              <a:rPr lang="zh-CN" altLang="en-US" sz="2800" b="1" dirty="0" smtClean="0">
                <a:latin typeface="黑体" panose="02010609060101010101" pitchFamily="49" charset="-122"/>
                <a:ea typeface="黑体" panose="02010609060101010101" pitchFamily="49" charset="-122"/>
              </a:rPr>
              <a:t>层感知机</a:t>
            </a:r>
            <a:endParaRPr lang="en-US" altLang="zh-CN" sz="2800" b="1" dirty="0" smtClean="0">
              <a:latin typeface="黑体" panose="02010609060101010101" pitchFamily="49" charset="-122"/>
              <a:ea typeface="黑体" panose="02010609060101010101" pitchFamily="49" charset="-122"/>
            </a:endParaRPr>
          </a:p>
          <a:p>
            <a:pPr lvl="1"/>
            <a:r>
              <a:rPr lang="zh-CN" altLang="en-US" sz="2400" dirty="0">
                <a:solidFill>
                  <a:srgbClr val="000000"/>
                </a:solidFill>
                <a:latin typeface="Cambria Math" panose="02040503050406030204" pitchFamily="18" charset="0"/>
                <a:cs typeface="Times New Roman" panose="02020603050405020304" pitchFamily="18" charset="0"/>
              </a:rPr>
              <a:t>通常</a:t>
            </a:r>
            <a:r>
              <a:rPr lang="zh-CN" altLang="en-US" sz="2400" dirty="0" smtClean="0">
                <a:solidFill>
                  <a:srgbClr val="000000"/>
                </a:solidFill>
                <a:latin typeface="Cambria Math" panose="02040503050406030204" pitchFamily="18" charset="0"/>
                <a:cs typeface="Times New Roman" panose="02020603050405020304" pitchFamily="18" charset="0"/>
              </a:rPr>
              <a:t>将没有</a:t>
            </a:r>
            <a:r>
              <a:rPr lang="zh-CN" altLang="en-US" sz="2400" dirty="0">
                <a:solidFill>
                  <a:srgbClr val="000000"/>
                </a:solidFill>
                <a:latin typeface="Cambria Math" panose="02040503050406030204" pitchFamily="18" charset="0"/>
                <a:cs typeface="Times New Roman" panose="02020603050405020304" pitchFamily="18" charset="0"/>
              </a:rPr>
              <a:t>环路或回路的人工神经网络称为</a:t>
            </a:r>
            <a:r>
              <a:rPr lang="zh-CN" altLang="en-US" sz="2400" dirty="0">
                <a:solidFill>
                  <a:srgbClr val="0000FF"/>
                </a:solidFill>
                <a:latin typeface="Cambria Math" panose="02040503050406030204" pitchFamily="18" charset="0"/>
                <a:cs typeface="Times New Roman" panose="02020603050405020304" pitchFamily="18" charset="0"/>
              </a:rPr>
              <a:t>前馈网络模型</a:t>
            </a:r>
            <a:r>
              <a:rPr lang="zh-CN" altLang="en-US" sz="2400" dirty="0">
                <a:solidFill>
                  <a:srgbClr val="000000"/>
                </a:solidFill>
                <a:latin typeface="Cambria Math" panose="02040503050406030204" pitchFamily="18" charset="0"/>
                <a:cs typeface="Times New Roman" panose="02020603050405020304" pitchFamily="18" charset="0"/>
              </a:rPr>
              <a:t>。感知机是一种最简单的前馈</a:t>
            </a:r>
            <a:r>
              <a:rPr lang="zh-CN" altLang="en-US" sz="2400" dirty="0" smtClean="0">
                <a:solidFill>
                  <a:srgbClr val="000000"/>
                </a:solidFill>
                <a:latin typeface="Cambria Math" panose="02040503050406030204" pitchFamily="18" charset="0"/>
                <a:cs typeface="Times New Roman" panose="02020603050405020304" pitchFamily="18" charset="0"/>
              </a:rPr>
              <a:t>网络模型</a:t>
            </a:r>
            <a:endParaRPr lang="en-US" altLang="zh-CN" sz="2400" dirty="0" smtClean="0">
              <a:solidFill>
                <a:srgbClr val="000000"/>
              </a:solidFill>
              <a:latin typeface="Cambria Math" panose="02040503050406030204" pitchFamily="18" charset="0"/>
              <a:cs typeface="Times New Roman" panose="02020603050405020304" pitchFamily="18" charset="0"/>
            </a:endParaRPr>
          </a:p>
          <a:p>
            <a:pPr lvl="1"/>
            <a:r>
              <a:rPr lang="zh-CN" altLang="en-US" sz="2400" dirty="0">
                <a:solidFill>
                  <a:srgbClr val="000000"/>
                </a:solidFill>
                <a:latin typeface="Cambria Math" panose="02040503050406030204" pitchFamily="18" charset="0"/>
                <a:cs typeface="Times New Roman" panose="02020603050405020304" pitchFamily="18" charset="0"/>
              </a:rPr>
              <a:t>在感知机模型的基础之上添加隐含层，通常将此类模型称为</a:t>
            </a:r>
            <a:r>
              <a:rPr lang="zh-CN" altLang="en-US" sz="2400" dirty="0">
                <a:solidFill>
                  <a:srgbClr val="0000FF"/>
                </a:solidFill>
                <a:latin typeface="Cambria Math" panose="02040503050406030204" pitchFamily="18" charset="0"/>
                <a:cs typeface="Times New Roman" panose="02020603050405020304" pitchFamily="18" charset="0"/>
              </a:rPr>
              <a:t>多层感知机模型（</a:t>
            </a:r>
            <a:r>
              <a:rPr lang="en-US" altLang="zh-CN" sz="2400" dirty="0">
                <a:solidFill>
                  <a:srgbClr val="0000FF"/>
                </a:solidFill>
                <a:latin typeface="Cambria Math" panose="02040503050406030204" pitchFamily="18" charset="0"/>
                <a:cs typeface="Times New Roman" panose="02020603050405020304" pitchFamily="18" charset="0"/>
              </a:rPr>
              <a:t>MLP</a:t>
            </a:r>
            <a:r>
              <a:rPr lang="zh-CN" altLang="en-US" sz="2400" dirty="0">
                <a:solidFill>
                  <a:srgbClr val="0000FF"/>
                </a:solidFill>
                <a:latin typeface="Cambria Math" panose="02040503050406030204" pitchFamily="18" charset="0"/>
                <a:cs typeface="Times New Roman" panose="02020603050405020304" pitchFamily="18" charset="0"/>
              </a:rPr>
              <a:t>）</a:t>
            </a:r>
            <a:endParaRPr lang="en-US" altLang="zh-CN" sz="2400" b="1" dirty="0" smtClean="0">
              <a:solidFill>
                <a:srgbClr val="0000FF"/>
              </a:solidFill>
              <a:latin typeface="黑体" panose="02010609060101010101" pitchFamily="49" charset="-122"/>
              <a:ea typeface="黑体" panose="02010609060101010101" pitchFamily="49" charset="-122"/>
            </a:endParaRPr>
          </a:p>
        </p:txBody>
      </p:sp>
      <p:pic>
        <p:nvPicPr>
          <p:cNvPr id="8" name="Picture 3"/>
          <p:cNvPicPr>
            <a:picLocks noChangeAspect="1"/>
          </p:cNvPicPr>
          <p:nvPr/>
        </p:nvPicPr>
        <p:blipFill>
          <a:blip r:embed="rId1"/>
          <a:stretch>
            <a:fillRect/>
          </a:stretch>
        </p:blipFill>
        <p:spPr>
          <a:xfrm>
            <a:off x="2411760" y="3429000"/>
            <a:ext cx="4320480" cy="285336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神经网络</a:t>
            </a:r>
            <a:endParaRPr lang="en-US" altLang="zh-CN" b="1"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单隐层感知机</a:t>
                </a:r>
                <a:endParaRPr lang="en-US" altLang="zh-CN" sz="2800" b="1" dirty="0" smtClean="0">
                  <a:latin typeface="黑体" panose="02010609060101010101" pitchFamily="49" charset="-122"/>
                  <a:ea typeface="黑体" panose="02010609060101010101" pitchFamily="49" charset="-122"/>
                </a:endParaRPr>
              </a:p>
              <a:p>
                <a:pPr lvl="1"/>
                <a14:m>
                  <m:oMath xmlns:m="http://schemas.openxmlformats.org/officeDocument/2006/math">
                    <m:r>
                      <m:rPr>
                        <m:sty m:val="p"/>
                      </m:rPr>
                      <a:rPr lang="en-US" altLang="zh-CN" sz="2400">
                        <a:solidFill>
                          <a:srgbClr val="000000"/>
                        </a:solidFill>
                        <a:latin typeface="Cambria Math" panose="02040503050406030204" pitchFamily="18" charset="0"/>
                        <a:cs typeface="Times New Roman" panose="02020603050405020304" pitchFamily="18" charset="0"/>
                      </a:rPr>
                      <m:t>MLP</m:t>
                    </m:r>
                  </m:oMath>
                </a14:m>
                <a:r>
                  <a:rPr lang="zh-CN" altLang="en-US" sz="2400" dirty="0">
                    <a:solidFill>
                      <a:srgbClr val="000000"/>
                    </a:solidFill>
                    <a:latin typeface="Cambria Math" panose="02040503050406030204" pitchFamily="18" charset="0"/>
                    <a:cs typeface="Times New Roman" panose="02020603050405020304" pitchFamily="18" charset="0"/>
                  </a:rPr>
                  <a:t>模型中信息处理神经元的激活函数通常为</a:t>
                </a:r>
                <a14:m>
                  <m:oMath xmlns:m="http://schemas.openxmlformats.org/officeDocument/2006/math">
                    <m:r>
                      <m:rPr>
                        <m:sty m:val="p"/>
                      </m:rPr>
                      <a:rPr lang="en-US" altLang="zh-CN" sz="2400">
                        <a:solidFill>
                          <a:srgbClr val="000000"/>
                        </a:solidFill>
                        <a:latin typeface="Cambria Math" panose="02040503050406030204" pitchFamily="18" charset="0"/>
                        <a:cs typeface="Times New Roman" panose="02020603050405020304" pitchFamily="18" charset="0"/>
                      </a:rPr>
                      <m:t>Sigmoid</m:t>
                    </m:r>
                  </m:oMath>
                </a14:m>
                <a:r>
                  <a:rPr lang="zh-CN" altLang="en-US" sz="2400" dirty="0">
                    <a:solidFill>
                      <a:srgbClr val="000000"/>
                    </a:solidFill>
                    <a:latin typeface="Cambria Math" panose="02040503050406030204" pitchFamily="18" charset="0"/>
                    <a:cs typeface="Times New Roman" panose="02020603050405020304" pitchFamily="18" charset="0"/>
                  </a:rPr>
                  <a:t>函数。故</a:t>
                </a:r>
                <a14:m>
                  <m:oMath xmlns:m="http://schemas.openxmlformats.org/officeDocument/2006/math">
                    <m:r>
                      <m:rPr>
                        <m:sty m:val="p"/>
                      </m:rPr>
                      <a:rPr lang="en-US" altLang="zh-CN" sz="2400" smtClean="0">
                        <a:solidFill>
                          <a:srgbClr val="0000FF"/>
                        </a:solidFill>
                        <a:latin typeface="Cambria Math" panose="02040503050406030204" pitchFamily="18" charset="0"/>
                        <a:cs typeface="Times New Roman" panose="02020603050405020304" pitchFamily="18" charset="0"/>
                      </a:rPr>
                      <m:t>MLP</m:t>
                    </m:r>
                  </m:oMath>
                </a14:m>
                <a:r>
                  <a:rPr lang="zh-CN" altLang="en-US" sz="2400" dirty="0">
                    <a:solidFill>
                      <a:srgbClr val="0000FF"/>
                    </a:solidFill>
                    <a:latin typeface="Cambria Math" panose="02040503050406030204" pitchFamily="18" charset="0"/>
                    <a:cs typeface="Times New Roman" panose="02020603050405020304" pitchFamily="18" charset="0"/>
                  </a:rPr>
                  <a:t>模型的隐含层可将数据通过非线性映射表示在另一个空间当中</a:t>
                </a:r>
                <a:r>
                  <a:rPr lang="zh-CN" altLang="en-US" sz="2400" dirty="0">
                    <a:solidFill>
                      <a:srgbClr val="000000"/>
                    </a:solidFill>
                    <a:latin typeface="Cambria Math" panose="02040503050406030204" pitchFamily="18" charset="0"/>
                    <a:cs typeface="Times New Roman" panose="02020603050405020304" pitchFamily="18" charset="0"/>
                  </a:rPr>
                  <a:t>，并将模型输出限制在区间</a:t>
                </a:r>
                <a14:m>
                  <m:oMath xmlns:m="http://schemas.openxmlformats.org/officeDocument/2006/math">
                    <m:r>
                      <a:rPr lang="en-US" altLang="zh-CN" sz="2400">
                        <a:solidFill>
                          <a:srgbClr val="000000"/>
                        </a:solidFill>
                        <a:latin typeface="Cambria Math" panose="02040503050406030204" pitchFamily="18" charset="0"/>
                        <a:cs typeface="Times New Roman" panose="02020603050405020304" pitchFamily="18" charset="0"/>
                      </a:rPr>
                      <m:t>(</m:t>
                    </m:r>
                    <m:r>
                      <a:rPr lang="en-US" altLang="zh-CN" sz="2400">
                        <a:solidFill>
                          <a:srgbClr val="000000"/>
                        </a:solidFill>
                        <a:latin typeface="Cambria Math" panose="02040503050406030204" pitchFamily="18" charset="0"/>
                        <a:cs typeface="Times New Roman" panose="02020603050405020304" pitchFamily="18" charset="0"/>
                      </a:rPr>
                      <m:t>0</m:t>
                    </m:r>
                    <m:r>
                      <a:rPr lang="en-US" altLang="zh-CN" sz="2400">
                        <a:solidFill>
                          <a:srgbClr val="000000"/>
                        </a:solidFill>
                        <a:latin typeface="Cambria Math" panose="02040503050406030204" pitchFamily="18" charset="0"/>
                        <a:cs typeface="Times New Roman" panose="02020603050405020304" pitchFamily="18" charset="0"/>
                      </a:rPr>
                      <m:t>,</m:t>
                    </m:r>
                    <m:r>
                      <a:rPr lang="en-US" altLang="zh-CN" sz="2400">
                        <a:solidFill>
                          <a:srgbClr val="000000"/>
                        </a:solidFill>
                        <a:latin typeface="Cambria Math" panose="02040503050406030204" pitchFamily="18" charset="0"/>
                        <a:cs typeface="Times New Roman" panose="02020603050405020304" pitchFamily="18" charset="0"/>
                      </a:rPr>
                      <m:t>1</m:t>
                    </m:r>
                    <m:r>
                      <a:rPr lang="en-US" altLang="zh-CN" sz="2400">
                        <a:solidFill>
                          <a:srgbClr val="000000"/>
                        </a:solidFill>
                        <a:latin typeface="Cambria Math" panose="02040503050406030204" pitchFamily="18" charset="0"/>
                        <a:cs typeface="Times New Roman" panose="02020603050405020304" pitchFamily="18" charset="0"/>
                      </a:rPr>
                      <m:t>)</m:t>
                    </m:r>
                  </m:oMath>
                </a14:m>
                <a:r>
                  <a:rPr lang="zh-CN" altLang="en-US" sz="2400" dirty="0" smtClean="0">
                    <a:solidFill>
                      <a:srgbClr val="000000"/>
                    </a:solidFill>
                    <a:latin typeface="Cambria Math" panose="02040503050406030204" pitchFamily="18" charset="0"/>
                    <a:cs typeface="Times New Roman" panose="02020603050405020304" pitchFamily="18" charset="0"/>
                  </a:rPr>
                  <a:t>当中</a:t>
                </a:r>
                <a:endParaRPr lang="en-US" altLang="zh-CN" sz="2400" dirty="0" smtClean="0">
                  <a:solidFill>
                    <a:srgbClr val="000000"/>
                  </a:solidFill>
                  <a:latin typeface="Cambria Math" panose="02040503050406030204" pitchFamily="18" charset="0"/>
                  <a:cs typeface="Times New Roman" panose="02020603050405020304" pitchFamily="18" charset="0"/>
                </a:endParaRPr>
              </a:p>
              <a:p>
                <a:pPr lvl="1"/>
                <a14:m>
                  <m:oMath xmlns:m="http://schemas.openxmlformats.org/officeDocument/2006/math">
                    <m:r>
                      <m:rPr>
                        <m:sty m:val="p"/>
                      </m:rPr>
                      <a:rPr lang="en-US" altLang="zh-CN" sz="2400">
                        <a:solidFill>
                          <a:srgbClr val="000000"/>
                        </a:solidFill>
                        <a:latin typeface="Cambria Math" panose="02040503050406030204" pitchFamily="18" charset="0"/>
                        <a:cs typeface="Times New Roman" panose="02020603050405020304" pitchFamily="18" charset="0"/>
                      </a:rPr>
                      <m:t>MLP</m:t>
                    </m:r>
                  </m:oMath>
                </a14:m>
                <a:r>
                  <a:rPr lang="zh-CN" altLang="en-US" sz="2400" dirty="0">
                    <a:solidFill>
                      <a:srgbClr val="000000"/>
                    </a:solidFill>
                    <a:latin typeface="Cambria Math" panose="02040503050406030204" pitchFamily="18" charset="0"/>
                    <a:cs typeface="Times New Roman" panose="02020603050405020304" pitchFamily="18" charset="0"/>
                  </a:rPr>
                  <a:t>模型中隐含层的层</a:t>
                </a:r>
                <a:r>
                  <a:rPr lang="zh-CN" altLang="en-US" sz="2400" dirty="0" smtClean="0">
                    <a:solidFill>
                      <a:srgbClr val="000000"/>
                    </a:solidFill>
                    <a:latin typeface="Cambria Math" panose="02040503050406030204" pitchFamily="18" charset="0"/>
                    <a:cs typeface="Times New Roman" panose="02020603050405020304" pitchFamily="18" charset="0"/>
                  </a:rPr>
                  <a:t>数为</a:t>
                </a:r>
                <a:r>
                  <a:rPr lang="zh-CN" altLang="en-US" sz="2400" dirty="0">
                    <a:solidFill>
                      <a:srgbClr val="000000"/>
                    </a:solidFill>
                    <a:latin typeface="Cambria Math" panose="02040503050406030204" pitchFamily="18" charset="0"/>
                    <a:cs typeface="Times New Roman" panose="02020603050405020304" pitchFamily="18" charset="0"/>
                  </a:rPr>
                  <a:t>一</a:t>
                </a:r>
                <a:r>
                  <a:rPr lang="zh-CN" altLang="en-US" sz="2400" dirty="0" smtClean="0">
                    <a:solidFill>
                      <a:srgbClr val="000000"/>
                    </a:solidFill>
                    <a:latin typeface="Cambria Math" panose="02040503050406030204" pitchFamily="18" charset="0"/>
                    <a:cs typeface="Times New Roman" panose="02020603050405020304" pitchFamily="18" charset="0"/>
                  </a:rPr>
                  <a:t>层的神经网络称为单隐层神经网络</a:t>
                </a:r>
                <a:endParaRPr lang="en-US" altLang="zh-CN" sz="2400" b="1" dirty="0" smtClean="0">
                  <a:solidFill>
                    <a:srgbClr val="0000FF"/>
                  </a:solidFill>
                  <a:latin typeface="黑体" panose="02010609060101010101" pitchFamily="49" charset="-122"/>
                  <a:ea typeface="黑体" panose="02010609060101010101" pitchFamily="49" charset="-122"/>
                </a:endParaRPr>
              </a:p>
            </p:txBody>
          </p:sp>
        </mc:Choice>
        <mc:Fallback>
          <p:sp>
            <p:nvSpPr>
              <p:cNvPr id="3" name="副标题 2"/>
              <p:cNvSpPr>
                <a:spLocks noRot="1" noChangeAspect="1" noMove="1" noResize="1" noEditPoints="1" noAdjustHandles="1" noChangeArrowheads="1" noChangeShapeType="1" noTextEdit="1"/>
              </p:cNvSpPr>
              <p:nvPr>
                <p:ph type="subTitle" idx="4294967295"/>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3917598"/>
            <a:ext cx="5040560" cy="2940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4788024" y="6381328"/>
          <a:ext cx="2016224" cy="409309"/>
        </p:xfrm>
        <a:graphic>
          <a:graphicData uri="http://schemas.openxmlformats.org/presentationml/2006/ole">
            <mc:AlternateContent xmlns:mc="http://schemas.openxmlformats.org/markup-compatibility/2006">
              <mc:Choice xmlns:v="urn:schemas-microsoft-com:vml" Requires="v">
                <p:oleObj spid="_x0000_s8297" name="Equation" r:id="rId3" imgW="1497965" imgH="304800" progId="Equation.DSMT4">
                  <p:embed/>
                </p:oleObj>
              </mc:Choice>
              <mc:Fallback>
                <p:oleObj name="Equation" r:id="rId3" imgW="1497965" imgH="304800" progId="Equation.DSMT4">
                  <p:embed/>
                  <p:pic>
                    <p:nvPicPr>
                      <p:cNvPr id="0"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6381328"/>
                        <a:ext cx="2016224" cy="409309"/>
                      </a:xfrm>
                      <a:prstGeom prst="rect">
                        <a:avLst/>
                      </a:prstGeom>
                      <a:noFill/>
                      <a:ln>
                        <a:noFill/>
                      </a:ln>
                    </p:spPr>
                  </p:pic>
                </p:oleObj>
              </mc:Fallback>
            </mc:AlternateContent>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神经网络</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单隐层感知机</a:t>
            </a:r>
            <a:endParaRPr lang="en-US" altLang="zh-CN" sz="2800" b="1" dirty="0" smtClean="0">
              <a:latin typeface="黑体" panose="02010609060101010101" pitchFamily="49" charset="-122"/>
              <a:ea typeface="黑体" panose="02010609060101010101" pitchFamily="49" charset="-122"/>
            </a:endParaRPr>
          </a:p>
        </p:txBody>
      </p:sp>
      <p:grpSp>
        <p:nvGrpSpPr>
          <p:cNvPr id="8" name="组合 3"/>
          <p:cNvGrpSpPr/>
          <p:nvPr/>
        </p:nvGrpSpPr>
        <p:grpSpPr>
          <a:xfrm>
            <a:off x="1177746" y="1948182"/>
            <a:ext cx="571504" cy="571504"/>
            <a:chOff x="2357422" y="3929065"/>
            <a:chExt cx="428628" cy="428629"/>
          </a:xfrm>
        </p:grpSpPr>
        <p:graphicFrame>
          <p:nvGraphicFramePr>
            <p:cNvPr id="9" name="Object 4"/>
            <p:cNvGraphicFramePr>
              <a:graphicFrameLocks noChangeAspect="1"/>
            </p:cNvGraphicFramePr>
            <p:nvPr/>
          </p:nvGraphicFramePr>
          <p:xfrm>
            <a:off x="2428860" y="3929065"/>
            <a:ext cx="285753" cy="428629"/>
          </p:xfrm>
          <a:graphic>
            <a:graphicData uri="http://schemas.openxmlformats.org/presentationml/2006/ole">
              <mc:AlternateContent xmlns:mc="http://schemas.openxmlformats.org/markup-compatibility/2006">
                <mc:Choice xmlns:v="urn:schemas-microsoft-com:vml" Requires="v">
                  <p:oleObj spid="_x0000_s41050" name="Equation" r:id="rId1" imgW="152400" imgH="228600" progId="Equation.DSMT4">
                    <p:embed/>
                  </p:oleObj>
                </mc:Choice>
                <mc:Fallback>
                  <p:oleObj name="Equation" r:id="rId1" imgW="152400" imgH="228600" progId="Equation.DSMT4">
                    <p:embed/>
                    <p:pic>
                      <p:nvPicPr>
                        <p:cNvPr id="0" name="图片 410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60" y="3929065"/>
                          <a:ext cx="285753" cy="428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椭圆 9"/>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6"/>
          <p:cNvGrpSpPr/>
          <p:nvPr/>
        </p:nvGrpSpPr>
        <p:grpSpPr>
          <a:xfrm>
            <a:off x="1177746" y="3019745"/>
            <a:ext cx="571504" cy="571512"/>
            <a:chOff x="2357422" y="3929058"/>
            <a:chExt cx="428628" cy="428636"/>
          </a:xfrm>
        </p:grpSpPr>
        <p:graphicFrame>
          <p:nvGraphicFramePr>
            <p:cNvPr id="12" name="Object 4"/>
            <p:cNvGraphicFramePr>
              <a:graphicFrameLocks noChangeAspect="1"/>
            </p:cNvGraphicFramePr>
            <p:nvPr/>
          </p:nvGraphicFramePr>
          <p:xfrm>
            <a:off x="2417764" y="3929058"/>
            <a:ext cx="309562" cy="428625"/>
          </p:xfrm>
          <a:graphic>
            <a:graphicData uri="http://schemas.openxmlformats.org/presentationml/2006/ole">
              <mc:AlternateContent xmlns:mc="http://schemas.openxmlformats.org/markup-compatibility/2006">
                <mc:Choice xmlns:v="urn:schemas-microsoft-com:vml" Requires="v">
                  <p:oleObj spid="_x0000_s41051" name="Equation" r:id="rId3" imgW="165100" imgH="228600" progId="Equation.DSMT4">
                    <p:embed/>
                  </p:oleObj>
                </mc:Choice>
                <mc:Fallback>
                  <p:oleObj name="Equation" r:id="rId3" imgW="165100" imgH="228600" progId="Equation.DSMT4">
                    <p:embed/>
                    <p:pic>
                      <p:nvPicPr>
                        <p:cNvPr id="0" name="图片 410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7764" y="3929058"/>
                          <a:ext cx="309562"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椭圆 12"/>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9"/>
          <p:cNvGrpSpPr/>
          <p:nvPr/>
        </p:nvGrpSpPr>
        <p:grpSpPr>
          <a:xfrm>
            <a:off x="1177746" y="4091309"/>
            <a:ext cx="571504" cy="571520"/>
            <a:chOff x="2357422" y="3929053"/>
            <a:chExt cx="428628" cy="428641"/>
          </a:xfrm>
        </p:grpSpPr>
        <p:graphicFrame>
          <p:nvGraphicFramePr>
            <p:cNvPr id="15" name="Object 4"/>
            <p:cNvGraphicFramePr>
              <a:graphicFrameLocks noChangeAspect="1"/>
            </p:cNvGraphicFramePr>
            <p:nvPr/>
          </p:nvGraphicFramePr>
          <p:xfrm>
            <a:off x="2417764" y="3929053"/>
            <a:ext cx="309562" cy="428625"/>
          </p:xfrm>
          <a:graphic>
            <a:graphicData uri="http://schemas.openxmlformats.org/presentationml/2006/ole">
              <mc:AlternateContent xmlns:mc="http://schemas.openxmlformats.org/markup-compatibility/2006">
                <mc:Choice xmlns:v="urn:schemas-microsoft-com:vml" Requires="v">
                  <p:oleObj spid="_x0000_s41052" name="Equation" r:id="rId5" imgW="165100" imgH="228600" progId="Equation.DSMT4">
                    <p:embed/>
                  </p:oleObj>
                </mc:Choice>
                <mc:Fallback>
                  <p:oleObj name="Equation" r:id="rId5" imgW="165100" imgH="228600" progId="Equation.DSMT4">
                    <p:embed/>
                    <p:pic>
                      <p:nvPicPr>
                        <p:cNvPr id="0" name="图片 410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7764" y="3929053"/>
                          <a:ext cx="309562"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椭圆 15"/>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2"/>
          <p:cNvGrpSpPr/>
          <p:nvPr/>
        </p:nvGrpSpPr>
        <p:grpSpPr>
          <a:xfrm>
            <a:off x="1177746" y="5162894"/>
            <a:ext cx="571504" cy="571502"/>
            <a:chOff x="2357422" y="3929066"/>
            <a:chExt cx="428628" cy="428628"/>
          </a:xfrm>
        </p:grpSpPr>
        <p:graphicFrame>
          <p:nvGraphicFramePr>
            <p:cNvPr id="18" name="Object 4"/>
            <p:cNvGraphicFramePr>
              <a:graphicFrameLocks noChangeAspect="1"/>
            </p:cNvGraphicFramePr>
            <p:nvPr/>
          </p:nvGraphicFramePr>
          <p:xfrm>
            <a:off x="2487614" y="3987786"/>
            <a:ext cx="166687" cy="309563"/>
          </p:xfrm>
          <a:graphic>
            <a:graphicData uri="http://schemas.openxmlformats.org/presentationml/2006/ole">
              <mc:AlternateContent xmlns:mc="http://schemas.openxmlformats.org/markup-compatibility/2006">
                <mc:Choice xmlns:v="urn:schemas-microsoft-com:vml" Requires="v">
                  <p:oleObj spid="_x0000_s41053" name="Equation" r:id="rId7" imgW="88900" imgH="164465" progId="Equation.DSMT4">
                    <p:embed/>
                  </p:oleObj>
                </mc:Choice>
                <mc:Fallback>
                  <p:oleObj name="Equation" r:id="rId7" imgW="88900" imgH="164465" progId="Equation.DSMT4">
                    <p:embed/>
                    <p:pic>
                      <p:nvPicPr>
                        <p:cNvPr id="0" name="图片 4105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7614" y="3987786"/>
                          <a:ext cx="166687" cy="30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椭圆 18"/>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椭圆 19"/>
          <p:cNvSpPr/>
          <p:nvPr/>
        </p:nvSpPr>
        <p:spPr>
          <a:xfrm>
            <a:off x="3963828" y="1948182"/>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p:cNvCxnSpPr>
            <a:stCxn id="20" idx="6"/>
            <a:endCxn id="31" idx="2"/>
          </p:cNvCxnSpPr>
          <p:nvPr/>
        </p:nvCxnSpPr>
        <p:spPr>
          <a:xfrm>
            <a:off x="4535332" y="2233934"/>
            <a:ext cx="2095521" cy="1571636"/>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20" idx="2"/>
          </p:cNvCxnSpPr>
          <p:nvPr/>
        </p:nvCxnSpPr>
        <p:spPr>
          <a:xfrm flipV="1">
            <a:off x="1749250" y="2233934"/>
            <a:ext cx="2214578"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20" idx="2"/>
          </p:cNvCxnSpPr>
          <p:nvPr/>
        </p:nvCxnSpPr>
        <p:spPr>
          <a:xfrm flipV="1">
            <a:off x="1749250" y="2233934"/>
            <a:ext cx="2214578" cy="107157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20" idx="2"/>
          </p:cNvCxnSpPr>
          <p:nvPr/>
        </p:nvCxnSpPr>
        <p:spPr>
          <a:xfrm flipV="1">
            <a:off x="1749250" y="2233934"/>
            <a:ext cx="2214578" cy="214314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endCxn id="20" idx="2"/>
          </p:cNvCxnSpPr>
          <p:nvPr/>
        </p:nvCxnSpPr>
        <p:spPr>
          <a:xfrm flipV="1">
            <a:off x="1749250" y="2233934"/>
            <a:ext cx="2214578" cy="321471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aphicFrame>
        <p:nvGraphicFramePr>
          <p:cNvPr id="26" name="Object 4"/>
          <p:cNvGraphicFramePr>
            <a:graphicFrameLocks noChangeAspect="1"/>
          </p:cNvGraphicFramePr>
          <p:nvPr/>
        </p:nvGraphicFramePr>
        <p:xfrm>
          <a:off x="2227107" y="1781507"/>
          <a:ext cx="476250" cy="476250"/>
        </p:xfrm>
        <a:graphic>
          <a:graphicData uri="http://schemas.openxmlformats.org/presentationml/2006/ole">
            <mc:AlternateContent xmlns:mc="http://schemas.openxmlformats.org/markup-compatibility/2006">
              <mc:Choice xmlns:v="urn:schemas-microsoft-com:vml" Requires="v">
                <p:oleObj spid="_x0000_s41054" name="Equation" r:id="rId9" imgW="254000" imgH="254000" progId="Equation.DSMT4">
                  <p:embed/>
                </p:oleObj>
              </mc:Choice>
              <mc:Fallback>
                <p:oleObj name="Equation" r:id="rId9" imgW="254000" imgH="254000" progId="Equation.DSMT4">
                  <p:embed/>
                  <p:pic>
                    <p:nvPicPr>
                      <p:cNvPr id="0" name="图片 4105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27107" y="1781507"/>
                        <a:ext cx="4762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 name="Object 12"/>
          <p:cNvGraphicFramePr>
            <a:graphicFrameLocks noChangeAspect="1"/>
          </p:cNvGraphicFramePr>
          <p:nvPr/>
        </p:nvGraphicFramePr>
        <p:xfrm>
          <a:off x="2368394" y="2210132"/>
          <a:ext cx="476250" cy="476250"/>
        </p:xfrm>
        <a:graphic>
          <a:graphicData uri="http://schemas.openxmlformats.org/presentationml/2006/ole">
            <mc:AlternateContent xmlns:mc="http://schemas.openxmlformats.org/markup-compatibility/2006">
              <mc:Choice xmlns:v="urn:schemas-microsoft-com:vml" Requires="v">
                <p:oleObj spid="_x0000_s41055" name="Equation" r:id="rId11" imgW="254000" imgH="254000" progId="Equation.DSMT4">
                  <p:embed/>
                </p:oleObj>
              </mc:Choice>
              <mc:Fallback>
                <p:oleObj name="Equation" r:id="rId11" imgW="254000" imgH="254000" progId="Equation.DSMT4">
                  <p:embed/>
                  <p:pic>
                    <p:nvPicPr>
                      <p:cNvPr id="0" name="图片 4105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68394" y="2210132"/>
                        <a:ext cx="4762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 name="Object 13"/>
          <p:cNvGraphicFramePr>
            <a:graphicFrameLocks noChangeAspect="1"/>
          </p:cNvGraphicFramePr>
          <p:nvPr/>
        </p:nvGraphicFramePr>
        <p:xfrm>
          <a:off x="1820688" y="3329320"/>
          <a:ext cx="476250" cy="476250"/>
        </p:xfrm>
        <a:graphic>
          <a:graphicData uri="http://schemas.openxmlformats.org/presentationml/2006/ole">
            <mc:AlternateContent xmlns:mc="http://schemas.openxmlformats.org/markup-compatibility/2006">
              <mc:Choice xmlns:v="urn:schemas-microsoft-com:vml" Requires="v">
                <p:oleObj spid="_x0000_s41056" name="Equation" r:id="rId13" imgW="254000" imgH="254000" progId="Equation.DSMT4">
                  <p:embed/>
                </p:oleObj>
              </mc:Choice>
              <mc:Fallback>
                <p:oleObj name="Equation" r:id="rId13" imgW="254000" imgH="254000" progId="Equation.DSMT4">
                  <p:embed/>
                  <p:pic>
                    <p:nvPicPr>
                      <p:cNvPr id="0" name="图片 4105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20688" y="3329320"/>
                        <a:ext cx="4762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 name="Object 14"/>
          <p:cNvGraphicFramePr>
            <a:graphicFrameLocks noChangeAspect="1"/>
          </p:cNvGraphicFramePr>
          <p:nvPr/>
        </p:nvGraphicFramePr>
        <p:xfrm>
          <a:off x="1844504" y="4329445"/>
          <a:ext cx="476250" cy="476250"/>
        </p:xfrm>
        <a:graphic>
          <a:graphicData uri="http://schemas.openxmlformats.org/presentationml/2006/ole">
            <mc:AlternateContent xmlns:mc="http://schemas.openxmlformats.org/markup-compatibility/2006">
              <mc:Choice xmlns:v="urn:schemas-microsoft-com:vml" Requires="v">
                <p:oleObj spid="_x0000_s41057" name="Equation" r:id="rId15" imgW="254000" imgH="254000" progId="Equation.DSMT4">
                  <p:embed/>
                </p:oleObj>
              </mc:Choice>
              <mc:Fallback>
                <p:oleObj name="Equation" r:id="rId15" imgW="254000" imgH="254000" progId="Equation.DSMT4">
                  <p:embed/>
                  <p:pic>
                    <p:nvPicPr>
                      <p:cNvPr id="0" name="图片 4105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44504" y="4329445"/>
                        <a:ext cx="4762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4"/>
          <p:cNvGraphicFramePr>
            <a:graphicFrameLocks noChangeAspect="1"/>
          </p:cNvGraphicFramePr>
          <p:nvPr/>
        </p:nvGraphicFramePr>
        <p:xfrm>
          <a:off x="4654399" y="1971998"/>
          <a:ext cx="452437" cy="476250"/>
        </p:xfrm>
        <a:graphic>
          <a:graphicData uri="http://schemas.openxmlformats.org/presentationml/2006/ole">
            <mc:AlternateContent xmlns:mc="http://schemas.openxmlformats.org/markup-compatibility/2006">
              <mc:Choice xmlns:v="urn:schemas-microsoft-com:vml" Requires="v">
                <p:oleObj spid="_x0000_s41058" name="Equation" r:id="rId17" imgW="241300" imgH="254000" progId="Equation.DSMT4">
                  <p:embed/>
                </p:oleObj>
              </mc:Choice>
              <mc:Fallback>
                <p:oleObj name="Equation" r:id="rId17" imgW="241300" imgH="254000" progId="Equation.DSMT4">
                  <p:embed/>
                  <p:pic>
                    <p:nvPicPr>
                      <p:cNvPr id="0" name="图片 4105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54399" y="1971998"/>
                        <a:ext cx="45243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 name="椭圆 30"/>
          <p:cNvSpPr/>
          <p:nvPr/>
        </p:nvSpPr>
        <p:spPr>
          <a:xfrm>
            <a:off x="6630853" y="3519818"/>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p:cNvCxnSpPr>
            <a:stCxn id="31" idx="6"/>
          </p:cNvCxnSpPr>
          <p:nvPr/>
        </p:nvCxnSpPr>
        <p:spPr>
          <a:xfrm>
            <a:off x="7202357" y="3805570"/>
            <a:ext cx="1214446" cy="158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3" name="Object 13"/>
          <p:cNvGraphicFramePr>
            <a:graphicFrameLocks noChangeAspect="1"/>
          </p:cNvGraphicFramePr>
          <p:nvPr/>
        </p:nvGraphicFramePr>
        <p:xfrm>
          <a:off x="7453165" y="3234066"/>
          <a:ext cx="452437" cy="476250"/>
        </p:xfrm>
        <a:graphic>
          <a:graphicData uri="http://schemas.openxmlformats.org/presentationml/2006/ole">
            <mc:AlternateContent xmlns:mc="http://schemas.openxmlformats.org/markup-compatibility/2006">
              <mc:Choice xmlns:v="urn:schemas-microsoft-com:vml" Requires="v">
                <p:oleObj spid="_x0000_s41059" name="Equation" r:id="rId19" imgW="241300" imgH="254000" progId="Equation.DSMT4">
                  <p:embed/>
                </p:oleObj>
              </mc:Choice>
              <mc:Fallback>
                <p:oleObj name="Equation" r:id="rId19" imgW="241300" imgH="254000" progId="Equation.DSMT4">
                  <p:embed/>
                  <p:pic>
                    <p:nvPicPr>
                      <p:cNvPr id="0" name="图片 4105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53165" y="3234066"/>
                        <a:ext cx="45243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 name="椭圆 33"/>
          <p:cNvSpPr/>
          <p:nvPr/>
        </p:nvSpPr>
        <p:spPr>
          <a:xfrm>
            <a:off x="3963828" y="3019752"/>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3963828" y="4091322"/>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箭头连接符 35"/>
          <p:cNvCxnSpPr>
            <a:endCxn id="34" idx="2"/>
          </p:cNvCxnSpPr>
          <p:nvPr/>
        </p:nvCxnSpPr>
        <p:spPr>
          <a:xfrm flipV="1">
            <a:off x="1749250" y="3305504"/>
            <a:ext cx="2214578" cy="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34" idx="2"/>
          </p:cNvCxnSpPr>
          <p:nvPr/>
        </p:nvCxnSpPr>
        <p:spPr>
          <a:xfrm>
            <a:off x="1749250" y="2233935"/>
            <a:ext cx="2214578" cy="107156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endCxn id="35" idx="2"/>
          </p:cNvCxnSpPr>
          <p:nvPr/>
        </p:nvCxnSpPr>
        <p:spPr>
          <a:xfrm>
            <a:off x="1749250" y="2233935"/>
            <a:ext cx="2214578" cy="214313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9" name="组合 55"/>
          <p:cNvGrpSpPr/>
          <p:nvPr/>
        </p:nvGrpSpPr>
        <p:grpSpPr>
          <a:xfrm>
            <a:off x="3963828" y="5162892"/>
            <a:ext cx="571504" cy="571504"/>
            <a:chOff x="3428992" y="4214818"/>
            <a:chExt cx="571504" cy="571504"/>
          </a:xfrm>
        </p:grpSpPr>
        <p:sp>
          <p:nvSpPr>
            <p:cNvPr id="40" name="椭圆 39"/>
            <p:cNvSpPr/>
            <p:nvPr/>
          </p:nvSpPr>
          <p:spPr>
            <a:xfrm>
              <a:off x="3428992" y="4214818"/>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1" name="Object 4"/>
            <p:cNvGraphicFramePr>
              <a:graphicFrameLocks noChangeAspect="1"/>
            </p:cNvGraphicFramePr>
            <p:nvPr/>
          </p:nvGraphicFramePr>
          <p:xfrm>
            <a:off x="3607036" y="4286256"/>
            <a:ext cx="222249" cy="412749"/>
          </p:xfrm>
          <a:graphic>
            <a:graphicData uri="http://schemas.openxmlformats.org/presentationml/2006/ole">
              <mc:AlternateContent xmlns:mc="http://schemas.openxmlformats.org/markup-compatibility/2006">
                <mc:Choice xmlns:v="urn:schemas-microsoft-com:vml" Requires="v">
                  <p:oleObj spid="_x0000_s41060" name="Equation" r:id="rId21" imgW="88900" imgH="164465" progId="Equation.DSMT4">
                    <p:embed/>
                  </p:oleObj>
                </mc:Choice>
                <mc:Fallback>
                  <p:oleObj name="Equation" r:id="rId21" imgW="88900" imgH="164465" progId="Equation.DSMT4">
                    <p:embed/>
                    <p:pic>
                      <p:nvPicPr>
                        <p:cNvPr id="0" name="图片 4105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7036" y="4286256"/>
                          <a:ext cx="222249" cy="41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cxnSp>
        <p:nvCxnSpPr>
          <p:cNvPr id="42" name="直接箭头连接符 41"/>
          <p:cNvCxnSpPr>
            <a:endCxn id="35" idx="2"/>
          </p:cNvCxnSpPr>
          <p:nvPr/>
        </p:nvCxnSpPr>
        <p:spPr>
          <a:xfrm>
            <a:off x="1749250" y="3305507"/>
            <a:ext cx="2214578" cy="107156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endCxn id="34" idx="2"/>
          </p:cNvCxnSpPr>
          <p:nvPr/>
        </p:nvCxnSpPr>
        <p:spPr>
          <a:xfrm flipV="1">
            <a:off x="1749250" y="3305504"/>
            <a:ext cx="2214578" cy="107157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endCxn id="35" idx="2"/>
          </p:cNvCxnSpPr>
          <p:nvPr/>
        </p:nvCxnSpPr>
        <p:spPr>
          <a:xfrm flipV="1">
            <a:off x="1749250" y="4377074"/>
            <a:ext cx="2214578" cy="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endCxn id="34" idx="2"/>
          </p:cNvCxnSpPr>
          <p:nvPr/>
        </p:nvCxnSpPr>
        <p:spPr>
          <a:xfrm flipV="1">
            <a:off x="1749250" y="3305504"/>
            <a:ext cx="2214578" cy="214314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endCxn id="35" idx="2"/>
          </p:cNvCxnSpPr>
          <p:nvPr/>
        </p:nvCxnSpPr>
        <p:spPr>
          <a:xfrm flipV="1">
            <a:off x="1749250" y="4377074"/>
            <a:ext cx="2214578" cy="107157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34" idx="6"/>
            <a:endCxn id="31" idx="2"/>
          </p:cNvCxnSpPr>
          <p:nvPr/>
        </p:nvCxnSpPr>
        <p:spPr>
          <a:xfrm>
            <a:off x="4535332" y="3305504"/>
            <a:ext cx="2095521" cy="500066"/>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35" idx="6"/>
            <a:endCxn id="31" idx="2"/>
          </p:cNvCxnSpPr>
          <p:nvPr/>
        </p:nvCxnSpPr>
        <p:spPr>
          <a:xfrm flipV="1">
            <a:off x="4535332" y="3805570"/>
            <a:ext cx="2095521" cy="571504"/>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0" idx="6"/>
            <a:endCxn id="31" idx="2"/>
          </p:cNvCxnSpPr>
          <p:nvPr/>
        </p:nvCxnSpPr>
        <p:spPr>
          <a:xfrm flipV="1">
            <a:off x="4535332" y="3805570"/>
            <a:ext cx="2095521" cy="1643074"/>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963432" y="5826486"/>
            <a:ext cx="953403" cy="369332"/>
          </a:xfrm>
          <a:prstGeom prst="rect">
            <a:avLst/>
          </a:prstGeom>
          <a:noFill/>
        </p:spPr>
        <p:txBody>
          <a:bodyPr wrap="none" rtlCol="0">
            <a:spAutoFit/>
          </a:bodyPr>
          <a:lstStyle/>
          <a:p>
            <a:r>
              <a:rPr lang="en-US" altLang="zh-CN" dirty="0" smtClean="0"/>
              <a:t>Layer L1</a:t>
            </a:r>
            <a:endParaRPr lang="zh-CN" altLang="en-US" dirty="0"/>
          </a:p>
        </p:txBody>
      </p:sp>
      <p:sp>
        <p:nvSpPr>
          <p:cNvPr id="51" name="TextBox 50"/>
          <p:cNvSpPr txBox="1"/>
          <p:nvPr/>
        </p:nvSpPr>
        <p:spPr>
          <a:xfrm>
            <a:off x="3820952" y="5826486"/>
            <a:ext cx="953403" cy="369332"/>
          </a:xfrm>
          <a:prstGeom prst="rect">
            <a:avLst/>
          </a:prstGeom>
          <a:noFill/>
        </p:spPr>
        <p:txBody>
          <a:bodyPr wrap="none" rtlCol="0">
            <a:spAutoFit/>
          </a:bodyPr>
          <a:lstStyle/>
          <a:p>
            <a:r>
              <a:rPr lang="en-US" altLang="zh-CN" dirty="0" smtClean="0"/>
              <a:t>Layer L2</a:t>
            </a:r>
            <a:endParaRPr lang="zh-CN" altLang="en-US" dirty="0"/>
          </a:p>
        </p:txBody>
      </p:sp>
      <p:sp>
        <p:nvSpPr>
          <p:cNvPr id="52" name="TextBox 51"/>
          <p:cNvSpPr txBox="1"/>
          <p:nvPr/>
        </p:nvSpPr>
        <p:spPr>
          <a:xfrm>
            <a:off x="6487977" y="5826486"/>
            <a:ext cx="953403" cy="369332"/>
          </a:xfrm>
          <a:prstGeom prst="rect">
            <a:avLst/>
          </a:prstGeom>
          <a:noFill/>
        </p:spPr>
        <p:txBody>
          <a:bodyPr wrap="none" rtlCol="0">
            <a:spAutoFit/>
          </a:bodyPr>
          <a:lstStyle/>
          <a:p>
            <a:r>
              <a:rPr lang="en-US" altLang="zh-CN" dirty="0" smtClean="0"/>
              <a:t>Layer L3</a:t>
            </a:r>
            <a:endParaRPr lang="zh-CN" altLang="en-US" dirty="0"/>
          </a:p>
        </p:txBody>
      </p:sp>
      <p:graphicFrame>
        <p:nvGraphicFramePr>
          <p:cNvPr id="53" name="Object 15"/>
          <p:cNvGraphicFramePr>
            <a:graphicFrameLocks noChangeAspect="1"/>
          </p:cNvGraphicFramePr>
          <p:nvPr/>
        </p:nvGraphicFramePr>
        <p:xfrm>
          <a:off x="2403319" y="5067632"/>
          <a:ext cx="404813" cy="476250"/>
        </p:xfrm>
        <a:graphic>
          <a:graphicData uri="http://schemas.openxmlformats.org/presentationml/2006/ole">
            <mc:AlternateContent xmlns:mc="http://schemas.openxmlformats.org/markup-compatibility/2006">
              <mc:Choice xmlns:v="urn:schemas-microsoft-com:vml" Requires="v">
                <p:oleObj spid="_x0000_s41061" name="Equation" r:id="rId22" imgW="215900" imgH="254000" progId="Equation.DSMT4">
                  <p:embed/>
                </p:oleObj>
              </mc:Choice>
              <mc:Fallback>
                <p:oleObj name="Equation" r:id="rId22" imgW="215900" imgH="254000" progId="Equation.DSMT4">
                  <p:embed/>
                  <p:pic>
                    <p:nvPicPr>
                      <p:cNvPr id="0" name="图片 4106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403319" y="5067632"/>
                        <a:ext cx="40481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 name="Object 16"/>
          <p:cNvGraphicFramePr>
            <a:graphicFrameLocks noChangeAspect="1"/>
          </p:cNvGraphicFramePr>
          <p:nvPr/>
        </p:nvGraphicFramePr>
        <p:xfrm>
          <a:off x="1939769" y="2495882"/>
          <a:ext cx="476250" cy="476250"/>
        </p:xfrm>
        <a:graphic>
          <a:graphicData uri="http://schemas.openxmlformats.org/presentationml/2006/ole">
            <mc:AlternateContent xmlns:mc="http://schemas.openxmlformats.org/markup-compatibility/2006">
              <mc:Choice xmlns:v="urn:schemas-microsoft-com:vml" Requires="v">
                <p:oleObj spid="_x0000_s41062" name="Equation" r:id="rId24" imgW="254000" imgH="254000" progId="Equation.DSMT4">
                  <p:embed/>
                </p:oleObj>
              </mc:Choice>
              <mc:Fallback>
                <p:oleObj name="Equation" r:id="rId24" imgW="254000" imgH="254000" progId="Equation.DSMT4">
                  <p:embed/>
                  <p:pic>
                    <p:nvPicPr>
                      <p:cNvPr id="0" name="图片 4106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39769" y="2495882"/>
                        <a:ext cx="4762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 name="Object 17"/>
          <p:cNvGraphicFramePr>
            <a:graphicFrameLocks noChangeAspect="1"/>
          </p:cNvGraphicFramePr>
          <p:nvPr/>
        </p:nvGraphicFramePr>
        <p:xfrm>
          <a:off x="2463630" y="4519950"/>
          <a:ext cx="404813" cy="476250"/>
        </p:xfrm>
        <a:graphic>
          <a:graphicData uri="http://schemas.openxmlformats.org/presentationml/2006/ole">
            <mc:AlternateContent xmlns:mc="http://schemas.openxmlformats.org/markup-compatibility/2006">
              <mc:Choice xmlns:v="urn:schemas-microsoft-com:vml" Requires="v">
                <p:oleObj spid="_x0000_s41063" name="Equation" r:id="rId26" imgW="215900" imgH="254000" progId="Equation.DSMT4">
                  <p:embed/>
                </p:oleObj>
              </mc:Choice>
              <mc:Fallback>
                <p:oleObj name="Equation" r:id="rId26" imgW="215900" imgH="254000" progId="Equation.DSMT4">
                  <p:embed/>
                  <p:pic>
                    <p:nvPicPr>
                      <p:cNvPr id="0" name="图片 4106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463630" y="4519950"/>
                        <a:ext cx="40481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 name="Object 18"/>
          <p:cNvGraphicFramePr>
            <a:graphicFrameLocks noChangeAspect="1"/>
          </p:cNvGraphicFramePr>
          <p:nvPr/>
        </p:nvGraphicFramePr>
        <p:xfrm>
          <a:off x="4644869" y="2900692"/>
          <a:ext cx="452437" cy="476250"/>
        </p:xfrm>
        <a:graphic>
          <a:graphicData uri="http://schemas.openxmlformats.org/presentationml/2006/ole">
            <mc:AlternateContent xmlns:mc="http://schemas.openxmlformats.org/markup-compatibility/2006">
              <mc:Choice xmlns:v="urn:schemas-microsoft-com:vml" Requires="v">
                <p:oleObj spid="_x0000_s41064" name="Equation" r:id="rId28" imgW="241300" imgH="254000" progId="Equation.DSMT4">
                  <p:embed/>
                </p:oleObj>
              </mc:Choice>
              <mc:Fallback>
                <p:oleObj name="Equation" r:id="rId28" imgW="241300" imgH="254000" progId="Equation.DSMT4">
                  <p:embed/>
                  <p:pic>
                    <p:nvPicPr>
                      <p:cNvPr id="0" name="图片 41063"/>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644869" y="2900692"/>
                        <a:ext cx="45243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7" name="Object 19"/>
          <p:cNvGraphicFramePr>
            <a:graphicFrameLocks noChangeAspect="1"/>
          </p:cNvGraphicFramePr>
          <p:nvPr/>
        </p:nvGraphicFramePr>
        <p:xfrm>
          <a:off x="4644869" y="3829386"/>
          <a:ext cx="452437" cy="476250"/>
        </p:xfrm>
        <a:graphic>
          <a:graphicData uri="http://schemas.openxmlformats.org/presentationml/2006/ole">
            <mc:AlternateContent xmlns:mc="http://schemas.openxmlformats.org/markup-compatibility/2006">
              <mc:Choice xmlns:v="urn:schemas-microsoft-com:vml" Requires="v">
                <p:oleObj spid="_x0000_s41065" name="Equation" r:id="rId30" imgW="241300" imgH="254000" progId="Equation.DSMT4">
                  <p:embed/>
                </p:oleObj>
              </mc:Choice>
              <mc:Fallback>
                <p:oleObj name="Equation" r:id="rId30" imgW="241300" imgH="254000" progId="Equation.DSMT4">
                  <p:embed/>
                  <p:pic>
                    <p:nvPicPr>
                      <p:cNvPr id="0" name="图片 41064"/>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644869" y="3829386"/>
                        <a:ext cx="45243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 name="Object 20"/>
          <p:cNvGraphicFramePr>
            <a:graphicFrameLocks noChangeAspect="1"/>
          </p:cNvGraphicFramePr>
          <p:nvPr/>
        </p:nvGraphicFramePr>
        <p:xfrm>
          <a:off x="5202082" y="2472070"/>
          <a:ext cx="500062" cy="476250"/>
        </p:xfrm>
        <a:graphic>
          <a:graphicData uri="http://schemas.openxmlformats.org/presentationml/2006/ole">
            <mc:AlternateContent xmlns:mc="http://schemas.openxmlformats.org/markup-compatibility/2006">
              <mc:Choice xmlns:v="urn:schemas-microsoft-com:vml" Requires="v">
                <p:oleObj spid="_x0000_s41066" name="Equation" r:id="rId32" imgW="266700" imgH="254000" progId="Equation.DSMT4">
                  <p:embed/>
                </p:oleObj>
              </mc:Choice>
              <mc:Fallback>
                <p:oleObj name="Equation" r:id="rId32" imgW="266700" imgH="254000" progId="Equation.DSMT4">
                  <p:embed/>
                  <p:pic>
                    <p:nvPicPr>
                      <p:cNvPr id="0" name="图片 41065"/>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202082" y="2472070"/>
                        <a:ext cx="500062"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 name="Object 21"/>
          <p:cNvGraphicFramePr>
            <a:graphicFrameLocks noChangeAspect="1"/>
          </p:cNvGraphicFramePr>
          <p:nvPr/>
        </p:nvGraphicFramePr>
        <p:xfrm>
          <a:off x="5178274" y="3091190"/>
          <a:ext cx="500062" cy="476250"/>
        </p:xfrm>
        <a:graphic>
          <a:graphicData uri="http://schemas.openxmlformats.org/presentationml/2006/ole">
            <mc:AlternateContent xmlns:mc="http://schemas.openxmlformats.org/markup-compatibility/2006">
              <mc:Choice xmlns:v="urn:schemas-microsoft-com:vml" Requires="v">
                <p:oleObj spid="_x0000_s41067" name="Equation" r:id="rId34" imgW="266700" imgH="254000" progId="Equation.DSMT4">
                  <p:embed/>
                </p:oleObj>
              </mc:Choice>
              <mc:Fallback>
                <p:oleObj name="Equation" r:id="rId34" imgW="266700" imgH="254000" progId="Equation.DSMT4">
                  <p:embed/>
                  <p:pic>
                    <p:nvPicPr>
                      <p:cNvPr id="0" name="图片 41066"/>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178274" y="3091190"/>
                        <a:ext cx="500062"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 name="Object 22"/>
          <p:cNvGraphicFramePr>
            <a:graphicFrameLocks noChangeAspect="1"/>
          </p:cNvGraphicFramePr>
          <p:nvPr/>
        </p:nvGraphicFramePr>
        <p:xfrm>
          <a:off x="5249712" y="3662694"/>
          <a:ext cx="500063" cy="476250"/>
        </p:xfrm>
        <a:graphic>
          <a:graphicData uri="http://schemas.openxmlformats.org/presentationml/2006/ole">
            <mc:AlternateContent xmlns:mc="http://schemas.openxmlformats.org/markup-compatibility/2006">
              <mc:Choice xmlns:v="urn:schemas-microsoft-com:vml" Requires="v">
                <p:oleObj spid="_x0000_s41068" name="Equation" r:id="rId36" imgW="266700" imgH="254000" progId="Equation.DSMT4">
                  <p:embed/>
                </p:oleObj>
              </mc:Choice>
              <mc:Fallback>
                <p:oleObj name="Equation" r:id="rId36" imgW="266700" imgH="254000" progId="Equation.DSMT4">
                  <p:embed/>
                  <p:pic>
                    <p:nvPicPr>
                      <p:cNvPr id="0" name="图片 41067"/>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249712" y="3662694"/>
                        <a:ext cx="5000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 name="Object 23"/>
          <p:cNvGraphicFramePr>
            <a:graphicFrameLocks noChangeAspect="1"/>
          </p:cNvGraphicFramePr>
          <p:nvPr/>
        </p:nvGraphicFramePr>
        <p:xfrm>
          <a:off x="5368769" y="4543766"/>
          <a:ext cx="452438" cy="476250"/>
        </p:xfrm>
        <a:graphic>
          <a:graphicData uri="http://schemas.openxmlformats.org/presentationml/2006/ole">
            <mc:AlternateContent xmlns:mc="http://schemas.openxmlformats.org/markup-compatibility/2006">
              <mc:Choice xmlns:v="urn:schemas-microsoft-com:vml" Requires="v">
                <p:oleObj spid="_x0000_s41069" name="Equation" r:id="rId38" imgW="241300" imgH="254000" progId="Equation.DSMT4">
                  <p:embed/>
                </p:oleObj>
              </mc:Choice>
              <mc:Fallback>
                <p:oleObj name="Equation" r:id="rId38" imgW="241300" imgH="254000" progId="Equation.DSMT4">
                  <p:embed/>
                  <p:pic>
                    <p:nvPicPr>
                      <p:cNvPr id="0" name="图片 4106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368769" y="4543766"/>
                        <a:ext cx="45243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 name="圆角矩形 61"/>
          <p:cNvSpPr/>
          <p:nvPr/>
        </p:nvSpPr>
        <p:spPr>
          <a:xfrm>
            <a:off x="1034870" y="1733868"/>
            <a:ext cx="857256" cy="4143404"/>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a:off x="3820952" y="1733868"/>
            <a:ext cx="857256" cy="4143404"/>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圆角矩形 63"/>
          <p:cNvSpPr/>
          <p:nvPr/>
        </p:nvSpPr>
        <p:spPr>
          <a:xfrm>
            <a:off x="6487977" y="1733868"/>
            <a:ext cx="857256" cy="4143404"/>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5" name="Object 24"/>
          <p:cNvGraphicFramePr>
            <a:graphicFrameLocks noChangeAspect="1"/>
          </p:cNvGraphicFramePr>
          <p:nvPr/>
        </p:nvGraphicFramePr>
        <p:xfrm>
          <a:off x="2166783" y="6410114"/>
          <a:ext cx="5343525" cy="514350"/>
        </p:xfrm>
        <a:graphic>
          <a:graphicData uri="http://schemas.openxmlformats.org/presentationml/2006/ole">
            <mc:AlternateContent xmlns:mc="http://schemas.openxmlformats.org/markup-compatibility/2006">
              <mc:Choice xmlns:v="urn:schemas-microsoft-com:vml" Requires="v">
                <p:oleObj spid="_x0000_s41070" name="Equation" r:id="rId40" imgW="3162300" imgH="304800" progId="Equation.DSMT4">
                  <p:embed/>
                </p:oleObj>
              </mc:Choice>
              <mc:Fallback>
                <p:oleObj name="Equation" r:id="rId40" imgW="3162300" imgH="304800" progId="Equation.DSMT4">
                  <p:embed/>
                  <p:pic>
                    <p:nvPicPr>
                      <p:cNvPr id="0" name="图片 41069"/>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166783" y="6410114"/>
                        <a:ext cx="5343525"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 name="Object 25"/>
          <p:cNvGraphicFramePr>
            <a:graphicFrameLocks noChangeAspect="1"/>
          </p:cNvGraphicFramePr>
          <p:nvPr/>
        </p:nvGraphicFramePr>
        <p:xfrm>
          <a:off x="7988175" y="3305504"/>
          <a:ext cx="976313" cy="476250"/>
        </p:xfrm>
        <a:graphic>
          <a:graphicData uri="http://schemas.openxmlformats.org/presentationml/2006/ole">
            <mc:AlternateContent xmlns:mc="http://schemas.openxmlformats.org/markup-compatibility/2006">
              <mc:Choice xmlns:v="urn:schemas-microsoft-com:vml" Requires="v">
                <p:oleObj spid="_x0000_s41071" name="Equation" r:id="rId42" imgW="520700" imgH="254000" progId="Equation.DSMT4">
                  <p:embed/>
                </p:oleObj>
              </mc:Choice>
              <mc:Fallback>
                <p:oleObj name="Equation" r:id="rId42" imgW="520700" imgH="254000" progId="Equation.DSMT4">
                  <p:embed/>
                  <p:pic>
                    <p:nvPicPr>
                      <p:cNvPr id="0" name="图片 41070"/>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7988175" y="3305504"/>
                        <a:ext cx="97631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7" name="TextBox 66"/>
          <p:cNvSpPr txBox="1"/>
          <p:nvPr/>
        </p:nvSpPr>
        <p:spPr>
          <a:xfrm>
            <a:off x="963432" y="6195818"/>
            <a:ext cx="877163" cy="369332"/>
          </a:xfrm>
          <a:prstGeom prst="rect">
            <a:avLst/>
          </a:prstGeom>
          <a:noFill/>
        </p:spPr>
        <p:txBody>
          <a:bodyPr wrap="none" rtlCol="0">
            <a:spAutoFit/>
          </a:bodyPr>
          <a:lstStyle/>
          <a:p>
            <a:r>
              <a:rPr lang="zh-CN" altLang="en-US" dirty="0" smtClean="0"/>
              <a:t>输入层</a:t>
            </a:r>
            <a:endParaRPr lang="zh-CN" altLang="en-US" dirty="0"/>
          </a:p>
        </p:txBody>
      </p:sp>
      <p:sp>
        <p:nvSpPr>
          <p:cNvPr id="68" name="TextBox 67"/>
          <p:cNvSpPr txBox="1"/>
          <p:nvPr/>
        </p:nvSpPr>
        <p:spPr>
          <a:xfrm>
            <a:off x="3892390" y="6124380"/>
            <a:ext cx="646331" cy="369332"/>
          </a:xfrm>
          <a:prstGeom prst="rect">
            <a:avLst/>
          </a:prstGeom>
          <a:noFill/>
        </p:spPr>
        <p:txBody>
          <a:bodyPr wrap="none" rtlCol="0">
            <a:spAutoFit/>
          </a:bodyPr>
          <a:lstStyle/>
          <a:p>
            <a:r>
              <a:rPr lang="zh-CN" altLang="en-US" dirty="0" smtClean="0"/>
              <a:t>隐层</a:t>
            </a:r>
            <a:endParaRPr lang="zh-CN" altLang="en-US" dirty="0"/>
          </a:p>
        </p:txBody>
      </p:sp>
      <p:sp>
        <p:nvSpPr>
          <p:cNvPr id="69" name="TextBox 68"/>
          <p:cNvSpPr txBox="1"/>
          <p:nvPr/>
        </p:nvSpPr>
        <p:spPr>
          <a:xfrm>
            <a:off x="6515689" y="6124380"/>
            <a:ext cx="877163" cy="369332"/>
          </a:xfrm>
          <a:prstGeom prst="rect">
            <a:avLst/>
          </a:prstGeom>
          <a:noFill/>
        </p:spPr>
        <p:txBody>
          <a:bodyPr wrap="none" rtlCol="0">
            <a:spAutoFit/>
          </a:bodyPr>
          <a:lstStyle/>
          <a:p>
            <a:r>
              <a:rPr lang="zh-CN" altLang="en-US" dirty="0" smtClean="0"/>
              <a:t>输出层</a:t>
            </a:r>
            <a:endParaRPr lang="zh-CN"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神经网络</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单隐层感知机</a:t>
            </a:r>
            <a:endParaRPr lang="en-US" altLang="zh-CN" sz="2800" b="1" dirty="0" smtClean="0">
              <a:latin typeface="黑体" panose="02010609060101010101" pitchFamily="49" charset="-122"/>
              <a:ea typeface="黑体" panose="02010609060101010101" pitchFamily="49" charset="-122"/>
            </a:endParaRPr>
          </a:p>
        </p:txBody>
      </p:sp>
      <p:grpSp>
        <p:nvGrpSpPr>
          <p:cNvPr id="6" name="组合 5"/>
          <p:cNvGrpSpPr/>
          <p:nvPr/>
        </p:nvGrpSpPr>
        <p:grpSpPr>
          <a:xfrm>
            <a:off x="1023708" y="1880164"/>
            <a:ext cx="571504" cy="571504"/>
            <a:chOff x="2357422" y="3929065"/>
            <a:chExt cx="428628" cy="428629"/>
          </a:xfrm>
        </p:grpSpPr>
        <p:graphicFrame>
          <p:nvGraphicFramePr>
            <p:cNvPr id="7" name="Object 4"/>
            <p:cNvGraphicFramePr>
              <a:graphicFrameLocks noChangeAspect="1"/>
            </p:cNvGraphicFramePr>
            <p:nvPr/>
          </p:nvGraphicFramePr>
          <p:xfrm>
            <a:off x="2428860" y="3929065"/>
            <a:ext cx="285753" cy="428629"/>
          </p:xfrm>
          <a:graphic>
            <a:graphicData uri="http://schemas.openxmlformats.org/presentationml/2006/ole">
              <mc:AlternateContent xmlns:mc="http://schemas.openxmlformats.org/markup-compatibility/2006">
                <mc:Choice xmlns:v="urn:schemas-microsoft-com:vml" Requires="v">
                  <p:oleObj spid="_x0000_s11222" name="Equation" r:id="rId1" imgW="152400" imgH="228600" progId="Equation.DSMT4">
                    <p:embed/>
                  </p:oleObj>
                </mc:Choice>
                <mc:Fallback>
                  <p:oleObj name="Equation" r:id="rId1" imgW="152400" imgH="228600" progId="Equation.DSMT4">
                    <p:embed/>
                    <p:pic>
                      <p:nvPicPr>
                        <p:cNvPr id="0" name="图片 112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60" y="3929065"/>
                          <a:ext cx="285753" cy="428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椭圆 7"/>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023708" y="2951727"/>
            <a:ext cx="571504" cy="571512"/>
            <a:chOff x="2357422" y="3929058"/>
            <a:chExt cx="428628" cy="428636"/>
          </a:xfrm>
        </p:grpSpPr>
        <p:graphicFrame>
          <p:nvGraphicFramePr>
            <p:cNvPr id="10" name="Object 4"/>
            <p:cNvGraphicFramePr>
              <a:graphicFrameLocks noChangeAspect="1"/>
            </p:cNvGraphicFramePr>
            <p:nvPr/>
          </p:nvGraphicFramePr>
          <p:xfrm>
            <a:off x="2417764" y="3929058"/>
            <a:ext cx="309562" cy="428625"/>
          </p:xfrm>
          <a:graphic>
            <a:graphicData uri="http://schemas.openxmlformats.org/presentationml/2006/ole">
              <mc:AlternateContent xmlns:mc="http://schemas.openxmlformats.org/markup-compatibility/2006">
                <mc:Choice xmlns:v="urn:schemas-microsoft-com:vml" Requires="v">
                  <p:oleObj spid="_x0000_s11223" name="Equation" r:id="rId3" imgW="165100" imgH="228600" progId="Equation.DSMT4">
                    <p:embed/>
                  </p:oleObj>
                </mc:Choice>
                <mc:Fallback>
                  <p:oleObj name="Equation" r:id="rId3" imgW="165100" imgH="228600" progId="Equation.DSMT4">
                    <p:embed/>
                    <p:pic>
                      <p:nvPicPr>
                        <p:cNvPr id="0" name="图片 112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7764" y="3929058"/>
                          <a:ext cx="309562"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椭圆 10"/>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023708" y="4023291"/>
            <a:ext cx="571504" cy="571520"/>
            <a:chOff x="2357422" y="3929053"/>
            <a:chExt cx="428628" cy="428641"/>
          </a:xfrm>
        </p:grpSpPr>
        <p:graphicFrame>
          <p:nvGraphicFramePr>
            <p:cNvPr id="13" name="Object 4"/>
            <p:cNvGraphicFramePr>
              <a:graphicFrameLocks noChangeAspect="1"/>
            </p:cNvGraphicFramePr>
            <p:nvPr/>
          </p:nvGraphicFramePr>
          <p:xfrm>
            <a:off x="2417764" y="3929053"/>
            <a:ext cx="309562" cy="428625"/>
          </p:xfrm>
          <a:graphic>
            <a:graphicData uri="http://schemas.openxmlformats.org/presentationml/2006/ole">
              <mc:AlternateContent xmlns:mc="http://schemas.openxmlformats.org/markup-compatibility/2006">
                <mc:Choice xmlns:v="urn:schemas-microsoft-com:vml" Requires="v">
                  <p:oleObj spid="_x0000_s11224" name="Equation" r:id="rId5" imgW="165100" imgH="228600" progId="Equation.DSMT4">
                    <p:embed/>
                  </p:oleObj>
                </mc:Choice>
                <mc:Fallback>
                  <p:oleObj name="Equation" r:id="rId5" imgW="165100" imgH="228600" progId="Equation.DSMT4">
                    <p:embed/>
                    <p:pic>
                      <p:nvPicPr>
                        <p:cNvPr id="0" name="图片 112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7764" y="3929053"/>
                          <a:ext cx="309562"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椭圆 13"/>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1023708" y="5094876"/>
            <a:ext cx="571504" cy="571502"/>
            <a:chOff x="2357422" y="3929066"/>
            <a:chExt cx="428628" cy="428628"/>
          </a:xfrm>
        </p:grpSpPr>
        <p:graphicFrame>
          <p:nvGraphicFramePr>
            <p:cNvPr id="16" name="Object 4"/>
            <p:cNvGraphicFramePr>
              <a:graphicFrameLocks noChangeAspect="1"/>
            </p:cNvGraphicFramePr>
            <p:nvPr/>
          </p:nvGraphicFramePr>
          <p:xfrm>
            <a:off x="2487614" y="3987786"/>
            <a:ext cx="166687" cy="309563"/>
          </p:xfrm>
          <a:graphic>
            <a:graphicData uri="http://schemas.openxmlformats.org/presentationml/2006/ole">
              <mc:AlternateContent xmlns:mc="http://schemas.openxmlformats.org/markup-compatibility/2006">
                <mc:Choice xmlns:v="urn:schemas-microsoft-com:vml" Requires="v">
                  <p:oleObj spid="_x0000_s11225" name="Equation" r:id="rId7" imgW="88900" imgH="164465" progId="Equation.DSMT4">
                    <p:embed/>
                  </p:oleObj>
                </mc:Choice>
                <mc:Fallback>
                  <p:oleObj name="Equation" r:id="rId7" imgW="88900" imgH="164465" progId="Equation.DSMT4">
                    <p:embed/>
                    <p:pic>
                      <p:nvPicPr>
                        <p:cNvPr id="0" name="图片 112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7614" y="3987786"/>
                          <a:ext cx="166687" cy="30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椭圆 16"/>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椭圆 17"/>
          <p:cNvSpPr/>
          <p:nvPr/>
        </p:nvSpPr>
        <p:spPr>
          <a:xfrm>
            <a:off x="3809790" y="1880164"/>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a:stCxn id="18" idx="6"/>
            <a:endCxn id="24" idx="2"/>
          </p:cNvCxnSpPr>
          <p:nvPr/>
        </p:nvCxnSpPr>
        <p:spPr>
          <a:xfrm>
            <a:off x="4381294" y="2165916"/>
            <a:ext cx="2095521" cy="214314"/>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endCxn id="18" idx="2"/>
          </p:cNvCxnSpPr>
          <p:nvPr/>
        </p:nvCxnSpPr>
        <p:spPr>
          <a:xfrm flipV="1">
            <a:off x="1595212" y="2165916"/>
            <a:ext cx="2214578"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18" idx="2"/>
          </p:cNvCxnSpPr>
          <p:nvPr/>
        </p:nvCxnSpPr>
        <p:spPr>
          <a:xfrm flipV="1">
            <a:off x="1595212" y="2165916"/>
            <a:ext cx="2214578" cy="107157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18" idx="2"/>
          </p:cNvCxnSpPr>
          <p:nvPr/>
        </p:nvCxnSpPr>
        <p:spPr>
          <a:xfrm flipV="1">
            <a:off x="1595212" y="2165916"/>
            <a:ext cx="2214578" cy="214314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18" idx="2"/>
          </p:cNvCxnSpPr>
          <p:nvPr/>
        </p:nvCxnSpPr>
        <p:spPr>
          <a:xfrm flipV="1">
            <a:off x="1595212" y="2165916"/>
            <a:ext cx="2214578" cy="321471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6476815" y="2094478"/>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p:cNvCxnSpPr>
            <a:stCxn id="24" idx="6"/>
          </p:cNvCxnSpPr>
          <p:nvPr/>
        </p:nvCxnSpPr>
        <p:spPr>
          <a:xfrm>
            <a:off x="7048319" y="2380230"/>
            <a:ext cx="1214446" cy="158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6" name="Object 13"/>
          <p:cNvGraphicFramePr>
            <a:graphicFrameLocks noChangeAspect="1"/>
          </p:cNvGraphicFramePr>
          <p:nvPr/>
        </p:nvGraphicFramePr>
        <p:xfrm>
          <a:off x="7262633" y="1880164"/>
          <a:ext cx="452437" cy="476250"/>
        </p:xfrm>
        <a:graphic>
          <a:graphicData uri="http://schemas.openxmlformats.org/presentationml/2006/ole">
            <mc:AlternateContent xmlns:mc="http://schemas.openxmlformats.org/markup-compatibility/2006">
              <mc:Choice xmlns:v="urn:schemas-microsoft-com:vml" Requires="v">
                <p:oleObj spid="_x0000_s11226" name="Equation" r:id="rId9" imgW="241300" imgH="254000" progId="Equation.DSMT4">
                  <p:embed/>
                </p:oleObj>
              </mc:Choice>
              <mc:Fallback>
                <p:oleObj name="Equation" r:id="rId9" imgW="241300" imgH="254000" progId="Equation.DSMT4">
                  <p:embed/>
                  <p:pic>
                    <p:nvPicPr>
                      <p:cNvPr id="0" name="图片 112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62633" y="1880164"/>
                        <a:ext cx="45243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 name="椭圆 26"/>
          <p:cNvSpPr/>
          <p:nvPr/>
        </p:nvSpPr>
        <p:spPr>
          <a:xfrm>
            <a:off x="3809790" y="2951734"/>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3809790" y="4023304"/>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p:cNvCxnSpPr>
            <a:endCxn id="27" idx="2"/>
          </p:cNvCxnSpPr>
          <p:nvPr/>
        </p:nvCxnSpPr>
        <p:spPr>
          <a:xfrm flipV="1">
            <a:off x="1595212" y="3237486"/>
            <a:ext cx="2214578" cy="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endCxn id="27" idx="2"/>
          </p:cNvCxnSpPr>
          <p:nvPr/>
        </p:nvCxnSpPr>
        <p:spPr>
          <a:xfrm>
            <a:off x="1595212" y="2165917"/>
            <a:ext cx="2214578" cy="107156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endCxn id="28" idx="2"/>
          </p:cNvCxnSpPr>
          <p:nvPr/>
        </p:nvCxnSpPr>
        <p:spPr>
          <a:xfrm>
            <a:off x="1595212" y="2165917"/>
            <a:ext cx="2214578" cy="214313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2" name="组合 55"/>
          <p:cNvGrpSpPr/>
          <p:nvPr/>
        </p:nvGrpSpPr>
        <p:grpSpPr>
          <a:xfrm>
            <a:off x="3809790" y="5094874"/>
            <a:ext cx="571504" cy="571504"/>
            <a:chOff x="3428992" y="4214818"/>
            <a:chExt cx="571504" cy="571504"/>
          </a:xfrm>
        </p:grpSpPr>
        <p:sp>
          <p:nvSpPr>
            <p:cNvPr id="33" name="椭圆 32"/>
            <p:cNvSpPr/>
            <p:nvPr/>
          </p:nvSpPr>
          <p:spPr>
            <a:xfrm>
              <a:off x="3428992" y="4214818"/>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4" name="Object 4"/>
            <p:cNvGraphicFramePr>
              <a:graphicFrameLocks noChangeAspect="1"/>
            </p:cNvGraphicFramePr>
            <p:nvPr/>
          </p:nvGraphicFramePr>
          <p:xfrm>
            <a:off x="3607036" y="4286256"/>
            <a:ext cx="222249" cy="412749"/>
          </p:xfrm>
          <a:graphic>
            <a:graphicData uri="http://schemas.openxmlformats.org/presentationml/2006/ole">
              <mc:AlternateContent xmlns:mc="http://schemas.openxmlformats.org/markup-compatibility/2006">
                <mc:Choice xmlns:v="urn:schemas-microsoft-com:vml" Requires="v">
                  <p:oleObj spid="_x0000_s11227" name="Equation" r:id="rId11" imgW="88900" imgH="164465" progId="Equation.DSMT4">
                    <p:embed/>
                  </p:oleObj>
                </mc:Choice>
                <mc:Fallback>
                  <p:oleObj name="Equation" r:id="rId11" imgW="88900" imgH="164465" progId="Equation.DSMT4">
                    <p:embed/>
                    <p:pic>
                      <p:nvPicPr>
                        <p:cNvPr id="0" name="图片 112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7036" y="4286256"/>
                          <a:ext cx="222249" cy="41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cxnSp>
        <p:nvCxnSpPr>
          <p:cNvPr id="35" name="直接箭头连接符 34"/>
          <p:cNvCxnSpPr>
            <a:endCxn id="28" idx="2"/>
          </p:cNvCxnSpPr>
          <p:nvPr/>
        </p:nvCxnSpPr>
        <p:spPr>
          <a:xfrm>
            <a:off x="1595212" y="3237489"/>
            <a:ext cx="2214578" cy="107156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endCxn id="27" idx="2"/>
          </p:cNvCxnSpPr>
          <p:nvPr/>
        </p:nvCxnSpPr>
        <p:spPr>
          <a:xfrm flipV="1">
            <a:off x="1595212" y="3237486"/>
            <a:ext cx="2214578" cy="107157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28" idx="2"/>
          </p:cNvCxnSpPr>
          <p:nvPr/>
        </p:nvCxnSpPr>
        <p:spPr>
          <a:xfrm flipV="1">
            <a:off x="1595212" y="4309056"/>
            <a:ext cx="2214578" cy="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endCxn id="27" idx="2"/>
          </p:cNvCxnSpPr>
          <p:nvPr/>
        </p:nvCxnSpPr>
        <p:spPr>
          <a:xfrm flipV="1">
            <a:off x="1595212" y="3237486"/>
            <a:ext cx="2214578" cy="214314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28" idx="2"/>
          </p:cNvCxnSpPr>
          <p:nvPr/>
        </p:nvCxnSpPr>
        <p:spPr>
          <a:xfrm flipV="1">
            <a:off x="1595212" y="4309056"/>
            <a:ext cx="2214578" cy="107157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27" idx="6"/>
            <a:endCxn id="24" idx="2"/>
          </p:cNvCxnSpPr>
          <p:nvPr/>
        </p:nvCxnSpPr>
        <p:spPr>
          <a:xfrm flipV="1">
            <a:off x="4381294" y="2380230"/>
            <a:ext cx="2095521" cy="857256"/>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28" idx="6"/>
            <a:endCxn id="24" idx="2"/>
          </p:cNvCxnSpPr>
          <p:nvPr/>
        </p:nvCxnSpPr>
        <p:spPr>
          <a:xfrm flipV="1">
            <a:off x="4381294" y="2380230"/>
            <a:ext cx="2095521" cy="1928826"/>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3" idx="6"/>
            <a:endCxn id="24" idx="2"/>
          </p:cNvCxnSpPr>
          <p:nvPr/>
        </p:nvCxnSpPr>
        <p:spPr>
          <a:xfrm flipV="1">
            <a:off x="4381294" y="2380230"/>
            <a:ext cx="2095521" cy="3000396"/>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09394" y="5939988"/>
            <a:ext cx="953403" cy="369332"/>
          </a:xfrm>
          <a:prstGeom prst="rect">
            <a:avLst/>
          </a:prstGeom>
          <a:noFill/>
        </p:spPr>
        <p:txBody>
          <a:bodyPr wrap="none" rtlCol="0">
            <a:spAutoFit/>
          </a:bodyPr>
          <a:lstStyle/>
          <a:p>
            <a:r>
              <a:rPr lang="en-US" altLang="zh-CN" dirty="0" smtClean="0"/>
              <a:t>Layer L1</a:t>
            </a:r>
            <a:endParaRPr lang="zh-CN" altLang="en-US" dirty="0"/>
          </a:p>
        </p:txBody>
      </p:sp>
      <p:sp>
        <p:nvSpPr>
          <p:cNvPr id="44" name="TextBox 43"/>
          <p:cNvSpPr txBox="1"/>
          <p:nvPr/>
        </p:nvSpPr>
        <p:spPr>
          <a:xfrm>
            <a:off x="3666914" y="5939988"/>
            <a:ext cx="953403" cy="369332"/>
          </a:xfrm>
          <a:prstGeom prst="rect">
            <a:avLst/>
          </a:prstGeom>
          <a:noFill/>
        </p:spPr>
        <p:txBody>
          <a:bodyPr wrap="none" rtlCol="0">
            <a:spAutoFit/>
          </a:bodyPr>
          <a:lstStyle/>
          <a:p>
            <a:r>
              <a:rPr lang="en-US" altLang="zh-CN" dirty="0" smtClean="0"/>
              <a:t>Layer L2</a:t>
            </a:r>
            <a:endParaRPr lang="zh-CN" altLang="en-US" dirty="0"/>
          </a:p>
        </p:txBody>
      </p:sp>
      <p:sp>
        <p:nvSpPr>
          <p:cNvPr id="45" name="TextBox 44"/>
          <p:cNvSpPr txBox="1"/>
          <p:nvPr/>
        </p:nvSpPr>
        <p:spPr>
          <a:xfrm>
            <a:off x="6333939" y="5939988"/>
            <a:ext cx="953403" cy="369332"/>
          </a:xfrm>
          <a:prstGeom prst="rect">
            <a:avLst/>
          </a:prstGeom>
          <a:noFill/>
        </p:spPr>
        <p:txBody>
          <a:bodyPr wrap="none" rtlCol="0">
            <a:spAutoFit/>
          </a:bodyPr>
          <a:lstStyle/>
          <a:p>
            <a:r>
              <a:rPr lang="en-US" altLang="zh-CN" dirty="0" smtClean="0"/>
              <a:t>Layer L3</a:t>
            </a:r>
            <a:endParaRPr lang="zh-CN" altLang="en-US" dirty="0"/>
          </a:p>
        </p:txBody>
      </p:sp>
      <p:graphicFrame>
        <p:nvGraphicFramePr>
          <p:cNvPr id="46" name="Object 24"/>
          <p:cNvGraphicFramePr>
            <a:graphicFrameLocks noChangeAspect="1"/>
          </p:cNvGraphicFramePr>
          <p:nvPr/>
        </p:nvGraphicFramePr>
        <p:xfrm>
          <a:off x="3216070" y="6328669"/>
          <a:ext cx="2938462" cy="579437"/>
        </p:xfrm>
        <a:graphic>
          <a:graphicData uri="http://schemas.openxmlformats.org/presentationml/2006/ole">
            <mc:AlternateContent xmlns:mc="http://schemas.openxmlformats.org/markup-compatibility/2006">
              <mc:Choice xmlns:v="urn:schemas-microsoft-com:vml" Requires="v">
                <p:oleObj spid="_x0000_s11228" name="Equation" r:id="rId12" imgW="1739900" imgH="342900" progId="Equation.DSMT4">
                  <p:embed/>
                </p:oleObj>
              </mc:Choice>
              <mc:Fallback>
                <p:oleObj name="Equation" r:id="rId12" imgW="1739900" imgH="342900" progId="Equation.DSMT4">
                  <p:embed/>
                  <p:pic>
                    <p:nvPicPr>
                      <p:cNvPr id="0" name="图片 1122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16070" y="6328669"/>
                        <a:ext cx="2938462" cy="579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 name="Object 25"/>
          <p:cNvGraphicFramePr>
            <a:graphicFrameLocks noChangeAspect="1"/>
          </p:cNvGraphicFramePr>
          <p:nvPr/>
        </p:nvGraphicFramePr>
        <p:xfrm>
          <a:off x="7834137" y="3237486"/>
          <a:ext cx="976313" cy="476250"/>
        </p:xfrm>
        <a:graphic>
          <a:graphicData uri="http://schemas.openxmlformats.org/presentationml/2006/ole">
            <mc:AlternateContent xmlns:mc="http://schemas.openxmlformats.org/markup-compatibility/2006">
              <mc:Choice xmlns:v="urn:schemas-microsoft-com:vml" Requires="v">
                <p:oleObj spid="_x0000_s11229" name="Equation" r:id="rId14" imgW="520700" imgH="254000" progId="Equation.DSMT4">
                  <p:embed/>
                </p:oleObj>
              </mc:Choice>
              <mc:Fallback>
                <p:oleObj name="Equation" r:id="rId14" imgW="520700" imgH="254000" progId="Equation.DSMT4">
                  <p:embed/>
                  <p:pic>
                    <p:nvPicPr>
                      <p:cNvPr id="0" name="图片 1122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34137" y="3237486"/>
                        <a:ext cx="97631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 name="椭圆 47"/>
          <p:cNvSpPr/>
          <p:nvPr/>
        </p:nvSpPr>
        <p:spPr>
          <a:xfrm>
            <a:off x="6476815" y="3451800"/>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p:cNvCxnSpPr>
            <a:stCxn id="48" idx="6"/>
          </p:cNvCxnSpPr>
          <p:nvPr/>
        </p:nvCxnSpPr>
        <p:spPr>
          <a:xfrm>
            <a:off x="7048319" y="3737552"/>
            <a:ext cx="1214446" cy="158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50" name="Object 13"/>
          <p:cNvGraphicFramePr>
            <a:graphicFrameLocks noChangeAspect="1"/>
          </p:cNvGraphicFramePr>
          <p:nvPr/>
        </p:nvGraphicFramePr>
        <p:xfrm>
          <a:off x="7262633" y="3237486"/>
          <a:ext cx="452437" cy="476250"/>
        </p:xfrm>
        <a:graphic>
          <a:graphicData uri="http://schemas.openxmlformats.org/presentationml/2006/ole">
            <mc:AlternateContent xmlns:mc="http://schemas.openxmlformats.org/markup-compatibility/2006">
              <mc:Choice xmlns:v="urn:schemas-microsoft-com:vml" Requires="v">
                <p:oleObj spid="_x0000_s11230" name="Equation" r:id="rId16" imgW="241300" imgH="254000" progId="Equation.DSMT4">
                  <p:embed/>
                </p:oleObj>
              </mc:Choice>
              <mc:Fallback>
                <p:oleObj name="Equation" r:id="rId16" imgW="241300" imgH="254000" progId="Equation.DSMT4">
                  <p:embed/>
                  <p:pic>
                    <p:nvPicPr>
                      <p:cNvPr id="0" name="图片 1122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262633" y="3237486"/>
                        <a:ext cx="45243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 name="椭圆 50"/>
          <p:cNvSpPr/>
          <p:nvPr/>
        </p:nvSpPr>
        <p:spPr>
          <a:xfrm>
            <a:off x="6476815" y="4880560"/>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箭头连接符 51"/>
          <p:cNvCxnSpPr>
            <a:stCxn id="51" idx="6"/>
          </p:cNvCxnSpPr>
          <p:nvPr/>
        </p:nvCxnSpPr>
        <p:spPr>
          <a:xfrm>
            <a:off x="7048319" y="5166312"/>
            <a:ext cx="1214446" cy="158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53" name="Object 13"/>
          <p:cNvGraphicFramePr>
            <a:graphicFrameLocks noChangeAspect="1"/>
          </p:cNvGraphicFramePr>
          <p:nvPr/>
        </p:nvGraphicFramePr>
        <p:xfrm>
          <a:off x="7262633" y="4666246"/>
          <a:ext cx="452437" cy="476250"/>
        </p:xfrm>
        <a:graphic>
          <a:graphicData uri="http://schemas.openxmlformats.org/presentationml/2006/ole">
            <mc:AlternateContent xmlns:mc="http://schemas.openxmlformats.org/markup-compatibility/2006">
              <mc:Choice xmlns:v="urn:schemas-microsoft-com:vml" Requires="v">
                <p:oleObj spid="_x0000_s11231" name="Equation" r:id="rId18" imgW="241300" imgH="254000" progId="Equation.DSMT4">
                  <p:embed/>
                </p:oleObj>
              </mc:Choice>
              <mc:Fallback>
                <p:oleObj name="Equation" r:id="rId18" imgW="241300" imgH="254000" progId="Equation.DSMT4">
                  <p:embed/>
                  <p:pic>
                    <p:nvPicPr>
                      <p:cNvPr id="0" name="图片 1123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262633" y="4666246"/>
                        <a:ext cx="45243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54" name="直接箭头连接符 53"/>
          <p:cNvCxnSpPr>
            <a:stCxn id="18" idx="6"/>
            <a:endCxn id="48" idx="2"/>
          </p:cNvCxnSpPr>
          <p:nvPr/>
        </p:nvCxnSpPr>
        <p:spPr>
          <a:xfrm>
            <a:off x="4381294" y="2165916"/>
            <a:ext cx="2095521" cy="1571636"/>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18" idx="6"/>
            <a:endCxn id="51" idx="2"/>
          </p:cNvCxnSpPr>
          <p:nvPr/>
        </p:nvCxnSpPr>
        <p:spPr>
          <a:xfrm>
            <a:off x="4381294" y="2165916"/>
            <a:ext cx="2095521" cy="3000396"/>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27" idx="6"/>
            <a:endCxn id="48" idx="2"/>
          </p:cNvCxnSpPr>
          <p:nvPr/>
        </p:nvCxnSpPr>
        <p:spPr>
          <a:xfrm>
            <a:off x="4381294" y="3237486"/>
            <a:ext cx="2095521" cy="500066"/>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27" idx="6"/>
            <a:endCxn id="51" idx="2"/>
          </p:cNvCxnSpPr>
          <p:nvPr/>
        </p:nvCxnSpPr>
        <p:spPr>
          <a:xfrm>
            <a:off x="4381294" y="3237486"/>
            <a:ext cx="2095521" cy="1928826"/>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28" idx="6"/>
            <a:endCxn id="48" idx="2"/>
          </p:cNvCxnSpPr>
          <p:nvPr/>
        </p:nvCxnSpPr>
        <p:spPr>
          <a:xfrm flipV="1">
            <a:off x="4381294" y="3737552"/>
            <a:ext cx="2095521" cy="571504"/>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28" idx="6"/>
            <a:endCxn id="51" idx="2"/>
          </p:cNvCxnSpPr>
          <p:nvPr/>
        </p:nvCxnSpPr>
        <p:spPr>
          <a:xfrm>
            <a:off x="4381294" y="4309056"/>
            <a:ext cx="2095521" cy="857256"/>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33" idx="6"/>
            <a:endCxn id="48" idx="2"/>
          </p:cNvCxnSpPr>
          <p:nvPr/>
        </p:nvCxnSpPr>
        <p:spPr>
          <a:xfrm flipV="1">
            <a:off x="4381294" y="3737552"/>
            <a:ext cx="2095521" cy="1643074"/>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33" idx="6"/>
            <a:endCxn id="51" idx="2"/>
          </p:cNvCxnSpPr>
          <p:nvPr/>
        </p:nvCxnSpPr>
        <p:spPr>
          <a:xfrm flipV="1">
            <a:off x="4381294" y="5166312"/>
            <a:ext cx="2095521" cy="214314"/>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神经网络</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latin typeface="黑体" panose="02010609060101010101" pitchFamily="49" charset="-122"/>
                <a:ea typeface="黑体" panose="02010609060101010101" pitchFamily="49" charset="-122"/>
              </a:rPr>
              <a:t>多层</a:t>
            </a:r>
            <a:r>
              <a:rPr lang="zh-CN" altLang="en-US" sz="2800" b="1" dirty="0" smtClean="0">
                <a:latin typeface="黑体" panose="02010609060101010101" pitchFamily="49" charset="-122"/>
                <a:ea typeface="黑体" panose="02010609060101010101" pitchFamily="49" charset="-122"/>
              </a:rPr>
              <a:t>感知机</a:t>
            </a:r>
            <a:endParaRPr lang="en-US" altLang="zh-CN" sz="2800" b="1" dirty="0" smtClean="0">
              <a:latin typeface="黑体" panose="02010609060101010101" pitchFamily="49" charset="-122"/>
              <a:ea typeface="黑体" panose="02010609060101010101" pitchFamily="49" charset="-122"/>
            </a:endParaRPr>
          </a:p>
        </p:txBody>
      </p:sp>
      <p:grpSp>
        <p:nvGrpSpPr>
          <p:cNvPr id="62" name="组合 61"/>
          <p:cNvGrpSpPr/>
          <p:nvPr/>
        </p:nvGrpSpPr>
        <p:grpSpPr>
          <a:xfrm>
            <a:off x="775787" y="1880164"/>
            <a:ext cx="571504" cy="571504"/>
            <a:chOff x="2357422" y="3929065"/>
            <a:chExt cx="428628" cy="428629"/>
          </a:xfrm>
        </p:grpSpPr>
        <p:graphicFrame>
          <p:nvGraphicFramePr>
            <p:cNvPr id="63" name="Object 4"/>
            <p:cNvGraphicFramePr>
              <a:graphicFrameLocks noChangeAspect="1"/>
            </p:cNvGraphicFramePr>
            <p:nvPr/>
          </p:nvGraphicFramePr>
          <p:xfrm>
            <a:off x="2428860" y="3929065"/>
            <a:ext cx="285753" cy="428629"/>
          </p:xfrm>
          <a:graphic>
            <a:graphicData uri="http://schemas.openxmlformats.org/presentationml/2006/ole">
              <mc:AlternateContent xmlns:mc="http://schemas.openxmlformats.org/markup-compatibility/2006">
                <mc:Choice xmlns:v="urn:schemas-microsoft-com:vml" Requires="v">
                  <p:oleObj spid="_x0000_s42018" name="Equation" r:id="rId1" imgW="152400" imgH="228600" progId="Equation.DSMT4">
                    <p:embed/>
                  </p:oleObj>
                </mc:Choice>
                <mc:Fallback>
                  <p:oleObj name="Equation" r:id="rId1" imgW="152400" imgH="228600" progId="Equation.DSMT4">
                    <p:embed/>
                    <p:pic>
                      <p:nvPicPr>
                        <p:cNvPr id="0" name="图片 420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60" y="3929065"/>
                          <a:ext cx="285753" cy="428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 name="椭圆 63"/>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775787" y="2951727"/>
            <a:ext cx="571504" cy="571512"/>
            <a:chOff x="2357422" y="3929058"/>
            <a:chExt cx="428628" cy="428636"/>
          </a:xfrm>
        </p:grpSpPr>
        <p:graphicFrame>
          <p:nvGraphicFramePr>
            <p:cNvPr id="66" name="Object 4"/>
            <p:cNvGraphicFramePr>
              <a:graphicFrameLocks noChangeAspect="1"/>
            </p:cNvGraphicFramePr>
            <p:nvPr/>
          </p:nvGraphicFramePr>
          <p:xfrm>
            <a:off x="2417764" y="3929058"/>
            <a:ext cx="309562" cy="428625"/>
          </p:xfrm>
          <a:graphic>
            <a:graphicData uri="http://schemas.openxmlformats.org/presentationml/2006/ole">
              <mc:AlternateContent xmlns:mc="http://schemas.openxmlformats.org/markup-compatibility/2006">
                <mc:Choice xmlns:v="urn:schemas-microsoft-com:vml" Requires="v">
                  <p:oleObj spid="_x0000_s42019" name="Equation" r:id="rId3" imgW="165100" imgH="228600" progId="Equation.DSMT4">
                    <p:embed/>
                  </p:oleObj>
                </mc:Choice>
                <mc:Fallback>
                  <p:oleObj name="Equation" r:id="rId3" imgW="165100" imgH="228600" progId="Equation.DSMT4">
                    <p:embed/>
                    <p:pic>
                      <p:nvPicPr>
                        <p:cNvPr id="0" name="图片 420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7764" y="3929058"/>
                          <a:ext cx="309562"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7" name="椭圆 66"/>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775787" y="4023291"/>
            <a:ext cx="571504" cy="571520"/>
            <a:chOff x="2357422" y="3929053"/>
            <a:chExt cx="428628" cy="428641"/>
          </a:xfrm>
        </p:grpSpPr>
        <p:graphicFrame>
          <p:nvGraphicFramePr>
            <p:cNvPr id="69" name="Object 4"/>
            <p:cNvGraphicFramePr>
              <a:graphicFrameLocks noChangeAspect="1"/>
            </p:cNvGraphicFramePr>
            <p:nvPr/>
          </p:nvGraphicFramePr>
          <p:xfrm>
            <a:off x="2417764" y="3929053"/>
            <a:ext cx="309562" cy="428625"/>
          </p:xfrm>
          <a:graphic>
            <a:graphicData uri="http://schemas.openxmlformats.org/presentationml/2006/ole">
              <mc:AlternateContent xmlns:mc="http://schemas.openxmlformats.org/markup-compatibility/2006">
                <mc:Choice xmlns:v="urn:schemas-microsoft-com:vml" Requires="v">
                  <p:oleObj spid="_x0000_s42020" name="Equation" r:id="rId5" imgW="165100" imgH="228600" progId="Equation.DSMT4">
                    <p:embed/>
                  </p:oleObj>
                </mc:Choice>
                <mc:Fallback>
                  <p:oleObj name="Equation" r:id="rId5" imgW="165100" imgH="228600" progId="Equation.DSMT4">
                    <p:embed/>
                    <p:pic>
                      <p:nvPicPr>
                        <p:cNvPr id="0" name="图片 420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7764" y="3929053"/>
                          <a:ext cx="309562"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 name="椭圆 69"/>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 name="组合 70"/>
          <p:cNvGrpSpPr/>
          <p:nvPr/>
        </p:nvGrpSpPr>
        <p:grpSpPr>
          <a:xfrm>
            <a:off x="775787" y="5094876"/>
            <a:ext cx="571504" cy="571502"/>
            <a:chOff x="2357422" y="3929066"/>
            <a:chExt cx="428628" cy="428628"/>
          </a:xfrm>
        </p:grpSpPr>
        <p:graphicFrame>
          <p:nvGraphicFramePr>
            <p:cNvPr id="72" name="Object 4"/>
            <p:cNvGraphicFramePr>
              <a:graphicFrameLocks noChangeAspect="1"/>
            </p:cNvGraphicFramePr>
            <p:nvPr/>
          </p:nvGraphicFramePr>
          <p:xfrm>
            <a:off x="2487614" y="3987786"/>
            <a:ext cx="166687" cy="309563"/>
          </p:xfrm>
          <a:graphic>
            <a:graphicData uri="http://schemas.openxmlformats.org/presentationml/2006/ole">
              <mc:AlternateContent xmlns:mc="http://schemas.openxmlformats.org/markup-compatibility/2006">
                <mc:Choice xmlns:v="urn:schemas-microsoft-com:vml" Requires="v">
                  <p:oleObj spid="_x0000_s42021" name="Equation" r:id="rId7" imgW="88900" imgH="164465" progId="Equation.DSMT4">
                    <p:embed/>
                  </p:oleObj>
                </mc:Choice>
                <mc:Fallback>
                  <p:oleObj name="Equation" r:id="rId7" imgW="88900" imgH="164465" progId="Equation.DSMT4">
                    <p:embed/>
                    <p:pic>
                      <p:nvPicPr>
                        <p:cNvPr id="0" name="图片 420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7614" y="3987786"/>
                          <a:ext cx="166687" cy="30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 name="椭圆 72"/>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4" name="椭圆 73"/>
          <p:cNvSpPr/>
          <p:nvPr/>
        </p:nvSpPr>
        <p:spPr>
          <a:xfrm>
            <a:off x="3061803" y="1880164"/>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直接箭头连接符 74"/>
          <p:cNvCxnSpPr>
            <a:stCxn id="74" idx="6"/>
            <a:endCxn id="80" idx="2"/>
          </p:cNvCxnSpPr>
          <p:nvPr/>
        </p:nvCxnSpPr>
        <p:spPr>
          <a:xfrm>
            <a:off x="3633307" y="2165916"/>
            <a:ext cx="1714512" cy="214314"/>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endCxn id="74" idx="2"/>
          </p:cNvCxnSpPr>
          <p:nvPr/>
        </p:nvCxnSpPr>
        <p:spPr>
          <a:xfrm flipV="1">
            <a:off x="1347291" y="2165916"/>
            <a:ext cx="1714512"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endCxn id="74" idx="2"/>
          </p:cNvCxnSpPr>
          <p:nvPr/>
        </p:nvCxnSpPr>
        <p:spPr>
          <a:xfrm flipV="1">
            <a:off x="1347291" y="2165916"/>
            <a:ext cx="1714512" cy="107157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endCxn id="74" idx="2"/>
          </p:cNvCxnSpPr>
          <p:nvPr/>
        </p:nvCxnSpPr>
        <p:spPr>
          <a:xfrm flipV="1">
            <a:off x="1347291" y="2165916"/>
            <a:ext cx="1714512" cy="214314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endCxn id="74" idx="2"/>
          </p:cNvCxnSpPr>
          <p:nvPr/>
        </p:nvCxnSpPr>
        <p:spPr>
          <a:xfrm flipV="1">
            <a:off x="1347291" y="2165916"/>
            <a:ext cx="1714512" cy="321471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5347819" y="2094478"/>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箭头连接符 80"/>
          <p:cNvCxnSpPr>
            <a:stCxn id="80" idx="6"/>
            <a:endCxn id="109" idx="2"/>
          </p:cNvCxnSpPr>
          <p:nvPr/>
        </p:nvCxnSpPr>
        <p:spPr>
          <a:xfrm>
            <a:off x="5919323" y="2380230"/>
            <a:ext cx="1381141" cy="158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82" name="椭圆 81"/>
          <p:cNvSpPr/>
          <p:nvPr/>
        </p:nvSpPr>
        <p:spPr>
          <a:xfrm>
            <a:off x="3061803" y="2951734"/>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3061803" y="4023304"/>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直接箭头连接符 83"/>
          <p:cNvCxnSpPr>
            <a:endCxn id="82" idx="2"/>
          </p:cNvCxnSpPr>
          <p:nvPr/>
        </p:nvCxnSpPr>
        <p:spPr>
          <a:xfrm flipV="1">
            <a:off x="1347291" y="3237486"/>
            <a:ext cx="1714512" cy="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endCxn id="82" idx="2"/>
          </p:cNvCxnSpPr>
          <p:nvPr/>
        </p:nvCxnSpPr>
        <p:spPr>
          <a:xfrm>
            <a:off x="1347291" y="2165917"/>
            <a:ext cx="1714512" cy="107156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endCxn id="83" idx="2"/>
          </p:cNvCxnSpPr>
          <p:nvPr/>
        </p:nvCxnSpPr>
        <p:spPr>
          <a:xfrm>
            <a:off x="1347291" y="2165917"/>
            <a:ext cx="1714512" cy="214313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87" name="组合 55"/>
          <p:cNvGrpSpPr/>
          <p:nvPr/>
        </p:nvGrpSpPr>
        <p:grpSpPr>
          <a:xfrm>
            <a:off x="3061803" y="5094874"/>
            <a:ext cx="571504" cy="571504"/>
            <a:chOff x="3428992" y="4214818"/>
            <a:chExt cx="571504" cy="571504"/>
          </a:xfrm>
        </p:grpSpPr>
        <p:sp>
          <p:nvSpPr>
            <p:cNvPr id="88" name="椭圆 87"/>
            <p:cNvSpPr/>
            <p:nvPr/>
          </p:nvSpPr>
          <p:spPr>
            <a:xfrm>
              <a:off x="3428992" y="4214818"/>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9" name="Object 4"/>
            <p:cNvGraphicFramePr>
              <a:graphicFrameLocks noChangeAspect="1"/>
            </p:cNvGraphicFramePr>
            <p:nvPr/>
          </p:nvGraphicFramePr>
          <p:xfrm>
            <a:off x="3607036" y="4286256"/>
            <a:ext cx="222249" cy="412749"/>
          </p:xfrm>
          <a:graphic>
            <a:graphicData uri="http://schemas.openxmlformats.org/presentationml/2006/ole">
              <mc:AlternateContent xmlns:mc="http://schemas.openxmlformats.org/markup-compatibility/2006">
                <mc:Choice xmlns:v="urn:schemas-microsoft-com:vml" Requires="v">
                  <p:oleObj spid="_x0000_s42022" name="Equation" r:id="rId9" imgW="88900" imgH="164465" progId="Equation.DSMT4">
                    <p:embed/>
                  </p:oleObj>
                </mc:Choice>
                <mc:Fallback>
                  <p:oleObj name="Equation" r:id="rId9" imgW="88900" imgH="164465" progId="Equation.DSMT4">
                    <p:embed/>
                    <p:pic>
                      <p:nvPicPr>
                        <p:cNvPr id="0" name="图片 420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7036" y="4286256"/>
                          <a:ext cx="222249" cy="41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cxnSp>
        <p:nvCxnSpPr>
          <p:cNvPr id="90" name="直接箭头连接符 89"/>
          <p:cNvCxnSpPr>
            <a:endCxn id="83" idx="2"/>
          </p:cNvCxnSpPr>
          <p:nvPr/>
        </p:nvCxnSpPr>
        <p:spPr>
          <a:xfrm>
            <a:off x="1347291" y="3237489"/>
            <a:ext cx="1714512" cy="107156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endCxn id="82" idx="2"/>
          </p:cNvCxnSpPr>
          <p:nvPr/>
        </p:nvCxnSpPr>
        <p:spPr>
          <a:xfrm flipV="1">
            <a:off x="1347291" y="3237486"/>
            <a:ext cx="1714512" cy="107157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a:endCxn id="83" idx="2"/>
          </p:cNvCxnSpPr>
          <p:nvPr/>
        </p:nvCxnSpPr>
        <p:spPr>
          <a:xfrm flipV="1">
            <a:off x="1347291" y="4309056"/>
            <a:ext cx="1714512" cy="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a:endCxn id="82" idx="2"/>
          </p:cNvCxnSpPr>
          <p:nvPr/>
        </p:nvCxnSpPr>
        <p:spPr>
          <a:xfrm flipV="1">
            <a:off x="1347291" y="3237486"/>
            <a:ext cx="1714512" cy="214314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endCxn id="83" idx="2"/>
          </p:cNvCxnSpPr>
          <p:nvPr/>
        </p:nvCxnSpPr>
        <p:spPr>
          <a:xfrm flipV="1">
            <a:off x="1347291" y="4309056"/>
            <a:ext cx="1714512" cy="107157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a:stCxn id="82" idx="6"/>
            <a:endCxn id="80" idx="2"/>
          </p:cNvCxnSpPr>
          <p:nvPr/>
        </p:nvCxnSpPr>
        <p:spPr>
          <a:xfrm flipV="1">
            <a:off x="3633307" y="2380230"/>
            <a:ext cx="1714512" cy="857256"/>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a:stCxn id="83" idx="6"/>
            <a:endCxn id="80" idx="2"/>
          </p:cNvCxnSpPr>
          <p:nvPr/>
        </p:nvCxnSpPr>
        <p:spPr>
          <a:xfrm flipV="1">
            <a:off x="3633307" y="2380230"/>
            <a:ext cx="1714512" cy="1928826"/>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a:endCxn id="80" idx="2"/>
          </p:cNvCxnSpPr>
          <p:nvPr/>
        </p:nvCxnSpPr>
        <p:spPr>
          <a:xfrm flipV="1">
            <a:off x="3633307" y="2380230"/>
            <a:ext cx="1714512" cy="3000396"/>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561473" y="5939988"/>
            <a:ext cx="953403" cy="369332"/>
          </a:xfrm>
          <a:prstGeom prst="rect">
            <a:avLst/>
          </a:prstGeom>
          <a:noFill/>
        </p:spPr>
        <p:txBody>
          <a:bodyPr wrap="none" rtlCol="0">
            <a:spAutoFit/>
          </a:bodyPr>
          <a:lstStyle/>
          <a:p>
            <a:r>
              <a:rPr lang="en-US" altLang="zh-CN" dirty="0" smtClean="0"/>
              <a:t>Layer L1</a:t>
            </a:r>
            <a:endParaRPr lang="zh-CN" altLang="en-US" dirty="0"/>
          </a:p>
        </p:txBody>
      </p:sp>
      <p:sp>
        <p:nvSpPr>
          <p:cNvPr id="99" name="TextBox 98"/>
          <p:cNvSpPr txBox="1"/>
          <p:nvPr/>
        </p:nvSpPr>
        <p:spPr>
          <a:xfrm>
            <a:off x="2918927" y="5939988"/>
            <a:ext cx="953403" cy="369332"/>
          </a:xfrm>
          <a:prstGeom prst="rect">
            <a:avLst/>
          </a:prstGeom>
          <a:noFill/>
        </p:spPr>
        <p:txBody>
          <a:bodyPr wrap="none" rtlCol="0">
            <a:spAutoFit/>
          </a:bodyPr>
          <a:lstStyle/>
          <a:p>
            <a:r>
              <a:rPr lang="en-US" altLang="zh-CN" dirty="0" smtClean="0"/>
              <a:t>Layer L2</a:t>
            </a:r>
            <a:endParaRPr lang="zh-CN" altLang="en-US" dirty="0"/>
          </a:p>
        </p:txBody>
      </p:sp>
      <p:sp>
        <p:nvSpPr>
          <p:cNvPr id="100" name="TextBox 99"/>
          <p:cNvSpPr txBox="1"/>
          <p:nvPr/>
        </p:nvSpPr>
        <p:spPr>
          <a:xfrm>
            <a:off x="5204943" y="5939988"/>
            <a:ext cx="953403" cy="369332"/>
          </a:xfrm>
          <a:prstGeom prst="rect">
            <a:avLst/>
          </a:prstGeom>
          <a:noFill/>
        </p:spPr>
        <p:txBody>
          <a:bodyPr wrap="none" rtlCol="0">
            <a:spAutoFit/>
          </a:bodyPr>
          <a:lstStyle/>
          <a:p>
            <a:r>
              <a:rPr lang="en-US" altLang="zh-CN" dirty="0" smtClean="0"/>
              <a:t>Layer L3</a:t>
            </a:r>
            <a:endParaRPr lang="zh-CN" altLang="en-US" dirty="0"/>
          </a:p>
        </p:txBody>
      </p:sp>
      <p:graphicFrame>
        <p:nvGraphicFramePr>
          <p:cNvPr id="101" name="Object 24"/>
          <p:cNvGraphicFramePr>
            <a:graphicFrameLocks noChangeAspect="1"/>
          </p:cNvGraphicFramePr>
          <p:nvPr/>
        </p:nvGraphicFramePr>
        <p:xfrm>
          <a:off x="3599978" y="6318730"/>
          <a:ext cx="2960688" cy="579437"/>
        </p:xfrm>
        <a:graphic>
          <a:graphicData uri="http://schemas.openxmlformats.org/presentationml/2006/ole">
            <mc:AlternateContent xmlns:mc="http://schemas.openxmlformats.org/markup-compatibility/2006">
              <mc:Choice xmlns:v="urn:schemas-microsoft-com:vml" Requires="v">
                <p:oleObj spid="_x0000_s42023" name="Equation" r:id="rId10" imgW="1752600" imgH="342900" progId="Equation.DSMT4">
                  <p:embed/>
                </p:oleObj>
              </mc:Choice>
              <mc:Fallback>
                <p:oleObj name="Equation" r:id="rId10" imgW="1752600" imgH="342900" progId="Equation.DSMT4">
                  <p:embed/>
                  <p:pic>
                    <p:nvPicPr>
                      <p:cNvPr id="0" name="图片 420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99978" y="6318730"/>
                        <a:ext cx="2960688" cy="579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 name="椭圆 101"/>
          <p:cNvSpPr/>
          <p:nvPr/>
        </p:nvSpPr>
        <p:spPr>
          <a:xfrm>
            <a:off x="5347819" y="3451800"/>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3" name="直接箭头连接符 102"/>
          <p:cNvCxnSpPr>
            <a:stCxn id="102" idx="6"/>
            <a:endCxn id="114" idx="2"/>
          </p:cNvCxnSpPr>
          <p:nvPr/>
        </p:nvCxnSpPr>
        <p:spPr>
          <a:xfrm>
            <a:off x="5919323" y="3737552"/>
            <a:ext cx="1381141" cy="158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a:stCxn id="127" idx="6"/>
            <a:endCxn id="117" idx="2"/>
          </p:cNvCxnSpPr>
          <p:nvPr/>
        </p:nvCxnSpPr>
        <p:spPr>
          <a:xfrm>
            <a:off x="5919323" y="5166312"/>
            <a:ext cx="1381141" cy="158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a:stCxn id="74" idx="6"/>
            <a:endCxn id="102" idx="2"/>
          </p:cNvCxnSpPr>
          <p:nvPr/>
        </p:nvCxnSpPr>
        <p:spPr>
          <a:xfrm>
            <a:off x="3633307" y="2165916"/>
            <a:ext cx="1714512" cy="1571636"/>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a:stCxn id="82" idx="6"/>
            <a:endCxn id="102" idx="2"/>
          </p:cNvCxnSpPr>
          <p:nvPr/>
        </p:nvCxnSpPr>
        <p:spPr>
          <a:xfrm>
            <a:off x="3633307" y="3237486"/>
            <a:ext cx="1714512" cy="500066"/>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a:stCxn id="83" idx="6"/>
            <a:endCxn id="102" idx="2"/>
          </p:cNvCxnSpPr>
          <p:nvPr/>
        </p:nvCxnSpPr>
        <p:spPr>
          <a:xfrm flipV="1">
            <a:off x="3633307" y="3737552"/>
            <a:ext cx="1714512" cy="571504"/>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endCxn id="102" idx="2"/>
          </p:cNvCxnSpPr>
          <p:nvPr/>
        </p:nvCxnSpPr>
        <p:spPr>
          <a:xfrm flipV="1">
            <a:off x="3633307" y="3737552"/>
            <a:ext cx="1714512" cy="1643074"/>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09" name="椭圆 108"/>
          <p:cNvSpPr/>
          <p:nvPr/>
        </p:nvSpPr>
        <p:spPr>
          <a:xfrm>
            <a:off x="7300464" y="2094478"/>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 name="直接箭头连接符 109"/>
          <p:cNvCxnSpPr>
            <a:stCxn id="109" idx="6"/>
          </p:cNvCxnSpPr>
          <p:nvPr/>
        </p:nvCxnSpPr>
        <p:spPr>
          <a:xfrm>
            <a:off x="7871968" y="2380230"/>
            <a:ext cx="1214446" cy="158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11" name="Object 13"/>
          <p:cNvGraphicFramePr>
            <a:graphicFrameLocks noChangeAspect="1"/>
          </p:cNvGraphicFramePr>
          <p:nvPr/>
        </p:nvGraphicFramePr>
        <p:xfrm>
          <a:off x="7919587" y="1880164"/>
          <a:ext cx="452437" cy="476250"/>
        </p:xfrm>
        <a:graphic>
          <a:graphicData uri="http://schemas.openxmlformats.org/presentationml/2006/ole">
            <mc:AlternateContent xmlns:mc="http://schemas.openxmlformats.org/markup-compatibility/2006">
              <mc:Choice xmlns:v="urn:schemas-microsoft-com:vml" Requires="v">
                <p:oleObj spid="_x0000_s42024" name="Equation" r:id="rId12" imgW="241300" imgH="254000" progId="Equation.DSMT4">
                  <p:embed/>
                </p:oleObj>
              </mc:Choice>
              <mc:Fallback>
                <p:oleObj name="Equation" r:id="rId12" imgW="241300" imgH="254000" progId="Equation.DSMT4">
                  <p:embed/>
                  <p:pic>
                    <p:nvPicPr>
                      <p:cNvPr id="0" name="图片 420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19587" y="1880164"/>
                        <a:ext cx="45243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 name="TextBox 111"/>
          <p:cNvSpPr txBox="1"/>
          <p:nvPr/>
        </p:nvSpPr>
        <p:spPr>
          <a:xfrm>
            <a:off x="7157588" y="5939988"/>
            <a:ext cx="953403" cy="369332"/>
          </a:xfrm>
          <a:prstGeom prst="rect">
            <a:avLst/>
          </a:prstGeom>
          <a:noFill/>
        </p:spPr>
        <p:txBody>
          <a:bodyPr wrap="none" rtlCol="0">
            <a:spAutoFit/>
          </a:bodyPr>
          <a:lstStyle/>
          <a:p>
            <a:r>
              <a:rPr lang="en-US" altLang="zh-CN" dirty="0" smtClean="0"/>
              <a:t>Layer L4</a:t>
            </a:r>
            <a:endParaRPr lang="zh-CN" altLang="en-US" dirty="0"/>
          </a:p>
        </p:txBody>
      </p:sp>
      <p:graphicFrame>
        <p:nvGraphicFramePr>
          <p:cNvPr id="113" name="Object 25"/>
          <p:cNvGraphicFramePr>
            <a:graphicFrameLocks noChangeAspect="1"/>
          </p:cNvGraphicFramePr>
          <p:nvPr/>
        </p:nvGraphicFramePr>
        <p:xfrm>
          <a:off x="8172400" y="3737552"/>
          <a:ext cx="976313" cy="476250"/>
        </p:xfrm>
        <a:graphic>
          <a:graphicData uri="http://schemas.openxmlformats.org/presentationml/2006/ole">
            <mc:AlternateContent xmlns:mc="http://schemas.openxmlformats.org/markup-compatibility/2006">
              <mc:Choice xmlns:v="urn:schemas-microsoft-com:vml" Requires="v">
                <p:oleObj spid="_x0000_s42025" name="Equation" r:id="rId14" imgW="520700" imgH="254000" progId="Equation.DSMT4">
                  <p:embed/>
                </p:oleObj>
              </mc:Choice>
              <mc:Fallback>
                <p:oleObj name="Equation" r:id="rId14" imgW="520700" imgH="254000" progId="Equation.DSMT4">
                  <p:embed/>
                  <p:pic>
                    <p:nvPicPr>
                      <p:cNvPr id="0" name="图片 4202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72400" y="3737552"/>
                        <a:ext cx="97631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4" name="椭圆 113"/>
          <p:cNvSpPr/>
          <p:nvPr/>
        </p:nvSpPr>
        <p:spPr>
          <a:xfrm>
            <a:off x="7300464" y="3451800"/>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箭头连接符 114"/>
          <p:cNvCxnSpPr>
            <a:stCxn id="114" idx="6"/>
          </p:cNvCxnSpPr>
          <p:nvPr/>
        </p:nvCxnSpPr>
        <p:spPr>
          <a:xfrm>
            <a:off x="7871968" y="3737552"/>
            <a:ext cx="1214446" cy="158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16" name="Object 13"/>
          <p:cNvGraphicFramePr>
            <a:graphicFrameLocks noChangeAspect="1"/>
          </p:cNvGraphicFramePr>
          <p:nvPr/>
        </p:nvGraphicFramePr>
        <p:xfrm>
          <a:off x="7919587" y="3237486"/>
          <a:ext cx="452437" cy="476250"/>
        </p:xfrm>
        <a:graphic>
          <a:graphicData uri="http://schemas.openxmlformats.org/presentationml/2006/ole">
            <mc:AlternateContent xmlns:mc="http://schemas.openxmlformats.org/markup-compatibility/2006">
              <mc:Choice xmlns:v="urn:schemas-microsoft-com:vml" Requires="v">
                <p:oleObj spid="_x0000_s42026" name="Equation" r:id="rId16" imgW="241300" imgH="254000" progId="Equation.DSMT4">
                  <p:embed/>
                </p:oleObj>
              </mc:Choice>
              <mc:Fallback>
                <p:oleObj name="Equation" r:id="rId16" imgW="241300" imgH="254000" progId="Equation.DSMT4">
                  <p:embed/>
                  <p:pic>
                    <p:nvPicPr>
                      <p:cNvPr id="0" name="图片 4202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19587" y="3237486"/>
                        <a:ext cx="45243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7" name="椭圆 116"/>
          <p:cNvSpPr/>
          <p:nvPr/>
        </p:nvSpPr>
        <p:spPr>
          <a:xfrm>
            <a:off x="7300464" y="4880560"/>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箭头连接符 117"/>
          <p:cNvCxnSpPr>
            <a:stCxn id="117" idx="6"/>
          </p:cNvCxnSpPr>
          <p:nvPr/>
        </p:nvCxnSpPr>
        <p:spPr>
          <a:xfrm>
            <a:off x="7871968" y="5166312"/>
            <a:ext cx="1214446" cy="158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19" name="Object 13"/>
          <p:cNvGraphicFramePr>
            <a:graphicFrameLocks noChangeAspect="1"/>
          </p:cNvGraphicFramePr>
          <p:nvPr/>
        </p:nvGraphicFramePr>
        <p:xfrm>
          <a:off x="7919587" y="4666246"/>
          <a:ext cx="452437" cy="476250"/>
        </p:xfrm>
        <a:graphic>
          <a:graphicData uri="http://schemas.openxmlformats.org/presentationml/2006/ole">
            <mc:AlternateContent xmlns:mc="http://schemas.openxmlformats.org/markup-compatibility/2006">
              <mc:Choice xmlns:v="urn:schemas-microsoft-com:vml" Requires="v">
                <p:oleObj spid="_x0000_s42027" name="Equation" r:id="rId18" imgW="241300" imgH="254000" progId="Equation.DSMT4">
                  <p:embed/>
                </p:oleObj>
              </mc:Choice>
              <mc:Fallback>
                <p:oleObj name="Equation" r:id="rId18" imgW="241300" imgH="254000" progId="Equation.DSMT4">
                  <p:embed/>
                  <p:pic>
                    <p:nvPicPr>
                      <p:cNvPr id="0" name="图片 4202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919587" y="4666246"/>
                        <a:ext cx="45243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20" name="直接箭头连接符 119"/>
          <p:cNvCxnSpPr>
            <a:stCxn id="80" idx="6"/>
            <a:endCxn id="114" idx="2"/>
          </p:cNvCxnSpPr>
          <p:nvPr/>
        </p:nvCxnSpPr>
        <p:spPr>
          <a:xfrm>
            <a:off x="5919323" y="2380230"/>
            <a:ext cx="1381141" cy="1357322"/>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a:stCxn id="80" idx="6"/>
            <a:endCxn id="117" idx="2"/>
          </p:cNvCxnSpPr>
          <p:nvPr/>
        </p:nvCxnSpPr>
        <p:spPr>
          <a:xfrm>
            <a:off x="5919323" y="2380230"/>
            <a:ext cx="1381141" cy="2786082"/>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a:stCxn id="102" idx="6"/>
            <a:endCxn id="109" idx="2"/>
          </p:cNvCxnSpPr>
          <p:nvPr/>
        </p:nvCxnSpPr>
        <p:spPr>
          <a:xfrm flipV="1">
            <a:off x="5919323" y="2380230"/>
            <a:ext cx="1381141" cy="1357322"/>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a:stCxn id="102" idx="6"/>
            <a:endCxn id="117" idx="2"/>
          </p:cNvCxnSpPr>
          <p:nvPr/>
        </p:nvCxnSpPr>
        <p:spPr>
          <a:xfrm>
            <a:off x="5919323" y="3737552"/>
            <a:ext cx="1381141" cy="1428760"/>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a:stCxn id="127" idx="6"/>
            <a:endCxn id="109" idx="2"/>
          </p:cNvCxnSpPr>
          <p:nvPr/>
        </p:nvCxnSpPr>
        <p:spPr>
          <a:xfrm flipV="1">
            <a:off x="5919323" y="2380230"/>
            <a:ext cx="1381141" cy="2786082"/>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a:stCxn id="127" idx="6"/>
            <a:endCxn id="114" idx="2"/>
          </p:cNvCxnSpPr>
          <p:nvPr/>
        </p:nvCxnSpPr>
        <p:spPr>
          <a:xfrm flipV="1">
            <a:off x="5919323" y="3737552"/>
            <a:ext cx="1381141" cy="1428760"/>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nvGrpSpPr>
          <p:cNvPr id="126" name="组合 55"/>
          <p:cNvGrpSpPr/>
          <p:nvPr/>
        </p:nvGrpSpPr>
        <p:grpSpPr>
          <a:xfrm>
            <a:off x="5347819" y="4880560"/>
            <a:ext cx="571504" cy="571504"/>
            <a:chOff x="3428992" y="4214818"/>
            <a:chExt cx="571504" cy="571504"/>
          </a:xfrm>
        </p:grpSpPr>
        <p:sp>
          <p:nvSpPr>
            <p:cNvPr id="127" name="椭圆 126"/>
            <p:cNvSpPr/>
            <p:nvPr/>
          </p:nvSpPr>
          <p:spPr>
            <a:xfrm>
              <a:off x="3428992" y="4214818"/>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8" name="Object 4"/>
            <p:cNvGraphicFramePr>
              <a:graphicFrameLocks noChangeAspect="1"/>
            </p:cNvGraphicFramePr>
            <p:nvPr/>
          </p:nvGraphicFramePr>
          <p:xfrm>
            <a:off x="3607036" y="4286256"/>
            <a:ext cx="222249" cy="412749"/>
          </p:xfrm>
          <a:graphic>
            <a:graphicData uri="http://schemas.openxmlformats.org/presentationml/2006/ole">
              <mc:AlternateContent xmlns:mc="http://schemas.openxmlformats.org/markup-compatibility/2006">
                <mc:Choice xmlns:v="urn:schemas-microsoft-com:vml" Requires="v">
                  <p:oleObj spid="_x0000_s42028" name="Equation" r:id="rId20" imgW="88900" imgH="164465" progId="Equation.DSMT4">
                    <p:embed/>
                  </p:oleObj>
                </mc:Choice>
                <mc:Fallback>
                  <p:oleObj name="Equation" r:id="rId20" imgW="88900" imgH="164465" progId="Equation.DSMT4">
                    <p:embed/>
                    <p:pic>
                      <p:nvPicPr>
                        <p:cNvPr id="0" name="图片 420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7036" y="4286256"/>
                          <a:ext cx="222249" cy="41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神经网络</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latin typeface="黑体" panose="02010609060101010101" pitchFamily="49" charset="-122"/>
                <a:ea typeface="黑体" panose="02010609060101010101" pitchFamily="49" charset="-122"/>
              </a:rPr>
              <a:t>多层</a:t>
            </a:r>
            <a:r>
              <a:rPr lang="zh-CN" altLang="en-US" sz="2800" b="1" dirty="0" smtClean="0">
                <a:latin typeface="黑体" panose="02010609060101010101" pitchFamily="49" charset="-122"/>
                <a:ea typeface="黑体" panose="02010609060101010101" pitchFamily="49" charset="-122"/>
              </a:rPr>
              <a:t>感知机</a:t>
            </a:r>
            <a:endParaRPr lang="en-US" altLang="zh-CN" sz="2800" b="1" dirty="0" smtClean="0">
              <a:latin typeface="黑体" panose="02010609060101010101" pitchFamily="49" charset="-122"/>
              <a:ea typeface="黑体" panose="02010609060101010101" pitchFamily="49" charset="-122"/>
            </a:endParaRPr>
          </a:p>
        </p:txBody>
      </p:sp>
      <p:graphicFrame>
        <p:nvGraphicFramePr>
          <p:cNvPr id="129" name="Object 13"/>
          <p:cNvGraphicFramePr>
            <a:graphicFrameLocks noChangeAspect="1"/>
          </p:cNvGraphicFramePr>
          <p:nvPr/>
        </p:nvGraphicFramePr>
        <p:xfrm>
          <a:off x="2524125" y="5692477"/>
          <a:ext cx="4476750" cy="904875"/>
        </p:xfrm>
        <a:graphic>
          <a:graphicData uri="http://schemas.openxmlformats.org/presentationml/2006/ole">
            <mc:AlternateContent xmlns:mc="http://schemas.openxmlformats.org/markup-compatibility/2006">
              <mc:Choice xmlns:v="urn:schemas-microsoft-com:vml" Requires="v">
                <p:oleObj spid="_x0000_s39030" name="Equation" r:id="rId1" imgW="2387600" imgH="482600" progId="Equation.DSMT4">
                  <p:embed/>
                </p:oleObj>
              </mc:Choice>
              <mc:Fallback>
                <p:oleObj name="Equation" r:id="rId1" imgW="2387600" imgH="482600" progId="Equation.DSMT4">
                  <p:embed/>
                  <p:pic>
                    <p:nvPicPr>
                      <p:cNvPr id="0" name="图片 390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25" y="5692477"/>
                        <a:ext cx="4476750"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0" name="流程图: 准备 129"/>
          <p:cNvSpPr/>
          <p:nvPr/>
        </p:nvSpPr>
        <p:spPr>
          <a:xfrm>
            <a:off x="4500562" y="5875121"/>
            <a:ext cx="476253" cy="285752"/>
          </a:xfrm>
          <a:prstGeom prst="flowChartPreparation">
            <a:avLst/>
          </a:prstGeom>
          <a:solidFill>
            <a:srgbClr val="00FF99">
              <a:alpha val="27843"/>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p:cNvGrpSpPr/>
          <p:nvPr/>
        </p:nvGrpSpPr>
        <p:grpSpPr>
          <a:xfrm>
            <a:off x="2143106" y="1970867"/>
            <a:ext cx="5342434" cy="2928958"/>
            <a:chOff x="1857350" y="1571612"/>
            <a:chExt cx="5342434" cy="2928958"/>
          </a:xfrm>
        </p:grpSpPr>
        <p:grpSp>
          <p:nvGrpSpPr>
            <p:cNvPr id="132" name="组合 17"/>
            <p:cNvGrpSpPr/>
            <p:nvPr/>
          </p:nvGrpSpPr>
          <p:grpSpPr>
            <a:xfrm>
              <a:off x="1857352" y="1571612"/>
              <a:ext cx="571524" cy="635000"/>
              <a:chOff x="2357422" y="3905264"/>
              <a:chExt cx="428643" cy="476250"/>
            </a:xfrm>
          </p:grpSpPr>
          <p:graphicFrame>
            <p:nvGraphicFramePr>
              <p:cNvPr id="161" name="Object 4"/>
              <p:cNvGraphicFramePr>
                <a:graphicFrameLocks noChangeAspect="1"/>
              </p:cNvGraphicFramePr>
              <p:nvPr/>
            </p:nvGraphicFramePr>
            <p:xfrm>
              <a:off x="2357440" y="3905264"/>
              <a:ext cx="428625" cy="476250"/>
            </p:xfrm>
            <a:graphic>
              <a:graphicData uri="http://schemas.openxmlformats.org/presentationml/2006/ole">
                <mc:AlternateContent xmlns:mc="http://schemas.openxmlformats.org/markup-compatibility/2006">
                  <mc:Choice xmlns:v="urn:schemas-microsoft-com:vml" Requires="v">
                    <p:oleObj spid="_x0000_s39031" name="Equation" r:id="rId3" imgW="228600" imgH="254000" progId="Equation.DSMT4">
                      <p:embed/>
                    </p:oleObj>
                  </mc:Choice>
                  <mc:Fallback>
                    <p:oleObj name="Equation" r:id="rId3" imgW="228600" imgH="254000" progId="Equation.DSMT4">
                      <p:embed/>
                      <p:pic>
                        <p:nvPicPr>
                          <p:cNvPr id="0" name="图片 390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7440" y="3905264"/>
                            <a:ext cx="4286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2" name="椭圆 161"/>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3" name="组合 23"/>
            <p:cNvGrpSpPr/>
            <p:nvPr/>
          </p:nvGrpSpPr>
          <p:grpSpPr>
            <a:xfrm>
              <a:off x="1857356" y="3214686"/>
              <a:ext cx="571504" cy="571504"/>
              <a:chOff x="2357422" y="3929066"/>
              <a:chExt cx="428628" cy="428628"/>
            </a:xfrm>
          </p:grpSpPr>
          <p:graphicFrame>
            <p:nvGraphicFramePr>
              <p:cNvPr id="159" name="Object 4"/>
              <p:cNvGraphicFramePr>
                <a:graphicFrameLocks noChangeAspect="1"/>
              </p:cNvGraphicFramePr>
              <p:nvPr/>
            </p:nvGraphicFramePr>
            <p:xfrm>
              <a:off x="2501502" y="3976689"/>
              <a:ext cx="142875" cy="333375"/>
            </p:xfrm>
            <a:graphic>
              <a:graphicData uri="http://schemas.openxmlformats.org/presentationml/2006/ole">
                <mc:AlternateContent xmlns:mc="http://schemas.openxmlformats.org/markup-compatibility/2006">
                  <mc:Choice xmlns:v="urn:schemas-microsoft-com:vml" Requires="v">
                    <p:oleObj spid="_x0000_s39032" name="Equation" r:id="rId5" imgW="76200" imgH="177165" progId="Equation.DSMT4">
                      <p:embed/>
                    </p:oleObj>
                  </mc:Choice>
                  <mc:Fallback>
                    <p:oleObj name="Equation" r:id="rId5" imgW="76200" imgH="177165" progId="Equation.DSMT4">
                      <p:embed/>
                      <p:pic>
                        <p:nvPicPr>
                          <p:cNvPr id="0" name="图片 390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1502" y="3976689"/>
                            <a:ext cx="1428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0" name="椭圆 159"/>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 name="组合 26"/>
            <p:cNvGrpSpPr/>
            <p:nvPr/>
          </p:nvGrpSpPr>
          <p:grpSpPr>
            <a:xfrm>
              <a:off x="1857350" y="3929066"/>
              <a:ext cx="571503" cy="571504"/>
              <a:chOff x="2357422" y="3929066"/>
              <a:chExt cx="428628" cy="428628"/>
            </a:xfrm>
          </p:grpSpPr>
          <p:graphicFrame>
            <p:nvGraphicFramePr>
              <p:cNvPr id="157" name="Object 4"/>
              <p:cNvGraphicFramePr>
                <a:graphicFrameLocks noChangeAspect="1"/>
              </p:cNvGraphicFramePr>
              <p:nvPr/>
            </p:nvGraphicFramePr>
            <p:xfrm>
              <a:off x="2487614" y="3987786"/>
              <a:ext cx="166687" cy="309563"/>
            </p:xfrm>
            <a:graphic>
              <a:graphicData uri="http://schemas.openxmlformats.org/presentationml/2006/ole">
                <mc:AlternateContent xmlns:mc="http://schemas.openxmlformats.org/markup-compatibility/2006">
                  <mc:Choice xmlns:v="urn:schemas-microsoft-com:vml" Requires="v">
                    <p:oleObj spid="_x0000_s39033" name="Equation" r:id="rId7" imgW="88900" imgH="164465" progId="Equation.DSMT4">
                      <p:embed/>
                    </p:oleObj>
                  </mc:Choice>
                  <mc:Fallback>
                    <p:oleObj name="Equation" r:id="rId7" imgW="88900" imgH="164465" progId="Equation.DSMT4">
                      <p:embed/>
                      <p:pic>
                        <p:nvPicPr>
                          <p:cNvPr id="0" name="图片 390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7614" y="3987786"/>
                            <a:ext cx="166687" cy="30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8" name="椭圆 157"/>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5" name="组合 29"/>
            <p:cNvGrpSpPr/>
            <p:nvPr/>
          </p:nvGrpSpPr>
          <p:grpSpPr>
            <a:xfrm>
              <a:off x="4000496" y="2643183"/>
              <a:ext cx="571504" cy="571504"/>
              <a:chOff x="3286116" y="4857760"/>
              <a:chExt cx="571504" cy="571504"/>
            </a:xfrm>
          </p:grpSpPr>
          <p:sp>
            <p:nvSpPr>
              <p:cNvPr id="155" name="椭圆 154"/>
              <p:cNvSpPr/>
              <p:nvPr/>
            </p:nvSpPr>
            <p:spPr>
              <a:xfrm>
                <a:off x="3286116" y="4857760"/>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56" name="Object 4"/>
              <p:cNvGraphicFramePr>
                <a:graphicFrameLocks noChangeAspect="1"/>
              </p:cNvGraphicFramePr>
              <p:nvPr/>
            </p:nvGraphicFramePr>
            <p:xfrm>
              <a:off x="3440113" y="5000625"/>
              <a:ext cx="261937" cy="285750"/>
            </p:xfrm>
            <a:graphic>
              <a:graphicData uri="http://schemas.openxmlformats.org/presentationml/2006/ole">
                <mc:AlternateContent xmlns:mc="http://schemas.openxmlformats.org/markup-compatibility/2006">
                  <mc:Choice xmlns:v="urn:schemas-microsoft-com:vml" Requires="v">
                    <p:oleObj spid="_x0000_s39034" name="Equation" r:id="rId9" imgW="139700" imgH="152400" progId="Equation.DSMT4">
                      <p:embed/>
                    </p:oleObj>
                  </mc:Choice>
                  <mc:Fallback>
                    <p:oleObj name="Equation" r:id="rId9" imgW="139700" imgH="152400" progId="Equation.DSMT4">
                      <p:embed/>
                      <p:pic>
                        <p:nvPicPr>
                          <p:cNvPr id="0" name="图片 390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40113" y="5000625"/>
                            <a:ext cx="261937"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36" name="组合 32"/>
            <p:cNvGrpSpPr/>
            <p:nvPr/>
          </p:nvGrpSpPr>
          <p:grpSpPr>
            <a:xfrm>
              <a:off x="5106988" y="2643183"/>
              <a:ext cx="642937" cy="571504"/>
              <a:chOff x="3249600" y="4857760"/>
              <a:chExt cx="642937" cy="571504"/>
            </a:xfrm>
          </p:grpSpPr>
          <p:sp>
            <p:nvSpPr>
              <p:cNvPr id="153" name="椭圆 152"/>
              <p:cNvSpPr/>
              <p:nvPr/>
            </p:nvSpPr>
            <p:spPr>
              <a:xfrm>
                <a:off x="3286116" y="4857760"/>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54" name="Object 4"/>
              <p:cNvGraphicFramePr>
                <a:graphicFrameLocks noChangeAspect="1"/>
              </p:cNvGraphicFramePr>
              <p:nvPr/>
            </p:nvGraphicFramePr>
            <p:xfrm>
              <a:off x="3249600" y="4918090"/>
              <a:ext cx="642937" cy="452437"/>
            </p:xfrm>
            <a:graphic>
              <a:graphicData uri="http://schemas.openxmlformats.org/presentationml/2006/ole">
                <mc:AlternateContent xmlns:mc="http://schemas.openxmlformats.org/markup-compatibility/2006">
                  <mc:Choice xmlns:v="urn:schemas-microsoft-com:vml" Requires="v">
                    <p:oleObj spid="_x0000_s39035" name="Equation" r:id="rId11" imgW="342900" imgH="241300" progId="Equation.DSMT4">
                      <p:embed/>
                    </p:oleObj>
                  </mc:Choice>
                  <mc:Fallback>
                    <p:oleObj name="Equation" r:id="rId11" imgW="342900" imgH="241300" progId="Equation.DSMT4">
                      <p:embed/>
                      <p:pic>
                        <p:nvPicPr>
                          <p:cNvPr id="0" name="图片 390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49600" y="4918090"/>
                            <a:ext cx="642937" cy="452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cxnSp>
          <p:nvCxnSpPr>
            <p:cNvPr id="137" name="直接箭头连接符 136"/>
            <p:cNvCxnSpPr/>
            <p:nvPr/>
          </p:nvCxnSpPr>
          <p:spPr>
            <a:xfrm>
              <a:off x="4572000" y="2928935"/>
              <a:ext cx="571504" cy="158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a:stCxn id="162" idx="6"/>
            </p:cNvCxnSpPr>
            <p:nvPr/>
          </p:nvCxnSpPr>
          <p:spPr>
            <a:xfrm>
              <a:off x="2428856" y="1889100"/>
              <a:ext cx="1571640" cy="103983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51" idx="6"/>
            </p:cNvCxnSpPr>
            <p:nvPr/>
          </p:nvCxnSpPr>
          <p:spPr>
            <a:xfrm>
              <a:off x="2428860" y="2714623"/>
              <a:ext cx="1571636" cy="21431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a:stCxn id="160" idx="6"/>
              <a:endCxn id="155" idx="2"/>
            </p:cNvCxnSpPr>
            <p:nvPr/>
          </p:nvCxnSpPr>
          <p:spPr>
            <a:xfrm flipV="1">
              <a:off x="2428860" y="2928935"/>
              <a:ext cx="1571636" cy="57150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1" name="直接箭头连接符 140"/>
            <p:cNvCxnSpPr>
              <a:stCxn id="158" idx="6"/>
              <a:endCxn id="155" idx="2"/>
            </p:cNvCxnSpPr>
            <p:nvPr/>
          </p:nvCxnSpPr>
          <p:spPr>
            <a:xfrm flipV="1">
              <a:off x="2428860" y="2928935"/>
              <a:ext cx="1571636" cy="128588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aphicFrame>
          <p:nvGraphicFramePr>
            <p:cNvPr id="142" name="Object 4"/>
            <p:cNvGraphicFramePr>
              <a:graphicFrameLocks noChangeAspect="1"/>
            </p:cNvGraphicFramePr>
            <p:nvPr/>
          </p:nvGraphicFramePr>
          <p:xfrm>
            <a:off x="6477018" y="2643182"/>
            <a:ext cx="595312" cy="476250"/>
          </p:xfrm>
          <a:graphic>
            <a:graphicData uri="http://schemas.openxmlformats.org/presentationml/2006/ole">
              <mc:AlternateContent xmlns:mc="http://schemas.openxmlformats.org/markup-compatibility/2006">
                <mc:Choice xmlns:v="urn:schemas-microsoft-com:vml" Requires="v">
                  <p:oleObj spid="_x0000_s39036" name="Equation" r:id="rId13" imgW="317500" imgH="254000" progId="Equation.DSMT4">
                    <p:embed/>
                  </p:oleObj>
                </mc:Choice>
                <mc:Fallback>
                  <p:oleObj name="Equation" r:id="rId13" imgW="317500" imgH="254000" progId="Equation.DSMT4">
                    <p:embed/>
                    <p:pic>
                      <p:nvPicPr>
                        <p:cNvPr id="0" name="图片 390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77018" y="2643182"/>
                          <a:ext cx="595312"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43" name="直接箭头连接符 142"/>
            <p:cNvCxnSpPr/>
            <p:nvPr/>
          </p:nvCxnSpPr>
          <p:spPr>
            <a:xfrm>
              <a:off x="5715008" y="2928935"/>
              <a:ext cx="785818" cy="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44" name="Object 4"/>
            <p:cNvGraphicFramePr>
              <a:graphicFrameLocks noChangeAspect="1"/>
            </p:cNvGraphicFramePr>
            <p:nvPr/>
          </p:nvGraphicFramePr>
          <p:xfrm>
            <a:off x="2762250" y="1785926"/>
            <a:ext cx="476250" cy="476250"/>
          </p:xfrm>
          <a:graphic>
            <a:graphicData uri="http://schemas.openxmlformats.org/presentationml/2006/ole">
              <mc:AlternateContent xmlns:mc="http://schemas.openxmlformats.org/markup-compatibility/2006">
                <mc:Choice xmlns:v="urn:schemas-microsoft-com:vml" Requires="v">
                  <p:oleObj spid="_x0000_s39037" name="Equation" r:id="rId15" imgW="254000" imgH="254000" progId="Equation.DSMT4">
                    <p:embed/>
                  </p:oleObj>
                </mc:Choice>
                <mc:Fallback>
                  <p:oleObj name="Equation" r:id="rId15" imgW="254000" imgH="254000" progId="Equation.DSMT4">
                    <p:embed/>
                    <p:pic>
                      <p:nvPicPr>
                        <p:cNvPr id="0" name="图片 3903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62250" y="1785926"/>
                          <a:ext cx="4762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5" name="Object 14"/>
            <p:cNvGraphicFramePr>
              <a:graphicFrameLocks noChangeAspect="1"/>
            </p:cNvGraphicFramePr>
            <p:nvPr/>
          </p:nvGraphicFramePr>
          <p:xfrm>
            <a:off x="2714612" y="3738568"/>
            <a:ext cx="404813" cy="476250"/>
          </p:xfrm>
          <a:graphic>
            <a:graphicData uri="http://schemas.openxmlformats.org/presentationml/2006/ole">
              <mc:AlternateContent xmlns:mc="http://schemas.openxmlformats.org/markup-compatibility/2006">
                <mc:Choice xmlns:v="urn:schemas-microsoft-com:vml" Requires="v">
                  <p:oleObj spid="_x0000_s39038" name="Equation" r:id="rId17" imgW="215900" imgH="254000" progId="Equation.DSMT4">
                    <p:embed/>
                  </p:oleObj>
                </mc:Choice>
                <mc:Fallback>
                  <p:oleObj name="Equation" r:id="rId17" imgW="215900" imgH="254000" progId="Equation.DSMT4">
                    <p:embed/>
                    <p:pic>
                      <p:nvPicPr>
                        <p:cNvPr id="0" name="图片 3903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14612" y="3738568"/>
                          <a:ext cx="40481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6" name="Object 4"/>
            <p:cNvGraphicFramePr>
              <a:graphicFrameLocks noChangeAspect="1"/>
            </p:cNvGraphicFramePr>
            <p:nvPr/>
          </p:nvGraphicFramePr>
          <p:xfrm>
            <a:off x="4548182" y="2452690"/>
            <a:ext cx="571500" cy="476250"/>
          </p:xfrm>
          <a:graphic>
            <a:graphicData uri="http://schemas.openxmlformats.org/presentationml/2006/ole">
              <mc:AlternateContent xmlns:mc="http://schemas.openxmlformats.org/markup-compatibility/2006">
                <mc:Choice xmlns:v="urn:schemas-microsoft-com:vml" Requires="v">
                  <p:oleObj spid="_x0000_s39039" name="Equation" r:id="rId19" imgW="304800" imgH="254000" progId="Equation.DSMT4">
                    <p:embed/>
                  </p:oleObj>
                </mc:Choice>
                <mc:Fallback>
                  <p:oleObj name="Equation" r:id="rId19" imgW="304800" imgH="254000" progId="Equation.DSMT4">
                    <p:embed/>
                    <p:pic>
                      <p:nvPicPr>
                        <p:cNvPr id="0" name="图片 3903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48182" y="2452690"/>
                          <a:ext cx="5715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7" name="圆角矩形 146"/>
            <p:cNvSpPr/>
            <p:nvPr/>
          </p:nvSpPr>
          <p:spPr>
            <a:xfrm>
              <a:off x="3786182" y="2357431"/>
              <a:ext cx="2071702" cy="1071570"/>
            </a:xfrm>
            <a:prstGeom prst="round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TextBox 147"/>
            <p:cNvSpPr txBox="1"/>
            <p:nvPr/>
          </p:nvSpPr>
          <p:spPr>
            <a:xfrm>
              <a:off x="3571868" y="3500438"/>
              <a:ext cx="3627916" cy="523220"/>
            </a:xfrm>
            <a:prstGeom prst="rect">
              <a:avLst/>
            </a:prstGeom>
            <a:noFill/>
          </p:spPr>
          <p:txBody>
            <a:bodyPr wrap="none" rtlCol="0">
              <a:spAutoFit/>
            </a:bodyPr>
            <a:lstStyle/>
            <a:p>
              <a:r>
                <a:rPr lang="zh-CN" altLang="en-US" sz="2800" b="1" dirty="0" smtClean="0">
                  <a:solidFill>
                    <a:srgbClr val="0000FF"/>
                  </a:solidFill>
                  <a:effectLst>
                    <a:outerShdw blurRad="38100" dist="38100" dir="2700000" algn="tl">
                      <a:srgbClr val="000000">
                        <a:alpha val="43137"/>
                      </a:srgbClr>
                    </a:outerShdw>
                  </a:effectLst>
                </a:rPr>
                <a:t>第</a:t>
              </a:r>
              <a:r>
                <a:rPr lang="en-US" altLang="zh-CN" sz="2800" b="1" dirty="0" smtClean="0">
                  <a:solidFill>
                    <a:srgbClr val="0000FF"/>
                  </a:solidFill>
                  <a:effectLst>
                    <a:outerShdw blurRad="38100" dist="38100" dir="2700000" algn="tl">
                      <a:srgbClr val="000000">
                        <a:alpha val="43137"/>
                      </a:srgbClr>
                    </a:outerShdw>
                  </a:effectLst>
                </a:rPr>
                <a:t>(</a:t>
              </a:r>
              <a:r>
                <a:rPr lang="en-US" altLang="zh-CN" sz="2800" b="1" dirty="0" smtClean="0">
                  <a:solidFill>
                    <a:srgbClr val="0000FF"/>
                  </a:solidFill>
                  <a:effectLst>
                    <a:outerShdw blurRad="38100" dist="38100" dir="2700000" algn="tl">
                      <a:srgbClr val="000000">
                        <a:alpha val="43137"/>
                      </a:srgbClr>
                    </a:outerShdw>
                  </a:effectLst>
                  <a:latin typeface="Bradley Hand ITC" panose="03070402050302030203" pitchFamily="66" charset="0"/>
                </a:rPr>
                <a:t>l+1</a:t>
              </a:r>
              <a:r>
                <a:rPr lang="en-US" altLang="zh-CN" sz="2800" b="1" dirty="0" smtClean="0">
                  <a:solidFill>
                    <a:srgbClr val="0000FF"/>
                  </a:solidFill>
                  <a:effectLst>
                    <a:outerShdw blurRad="38100" dist="38100" dir="2700000" algn="tl">
                      <a:srgbClr val="000000">
                        <a:alpha val="43137"/>
                      </a:srgbClr>
                    </a:outerShdw>
                  </a:effectLst>
                </a:rPr>
                <a:t>)</a:t>
              </a:r>
              <a:r>
                <a:rPr lang="zh-CN" altLang="en-US" sz="2800" b="1" dirty="0" smtClean="0">
                  <a:solidFill>
                    <a:srgbClr val="0000FF"/>
                  </a:solidFill>
                  <a:effectLst>
                    <a:outerShdw blurRad="38100" dist="38100" dir="2700000" algn="tl">
                      <a:srgbClr val="000000">
                        <a:alpha val="43137"/>
                      </a:srgbClr>
                    </a:outerShdw>
                  </a:effectLst>
                </a:rPr>
                <a:t>层第</a:t>
              </a:r>
              <a:r>
                <a:rPr lang="en-US" altLang="zh-CN" sz="2800" b="1" dirty="0" err="1" smtClean="0">
                  <a:solidFill>
                    <a:srgbClr val="0000FF"/>
                  </a:solidFill>
                  <a:effectLst>
                    <a:outerShdw blurRad="38100" dist="38100" dir="2700000" algn="tl">
                      <a:srgbClr val="000000">
                        <a:alpha val="43137"/>
                      </a:srgbClr>
                    </a:outerShdw>
                  </a:effectLst>
                  <a:latin typeface="Bradley Hand ITC" panose="03070402050302030203" pitchFamily="66" charset="0"/>
                </a:rPr>
                <a:t>i</a:t>
              </a:r>
              <a:r>
                <a:rPr lang="zh-CN" altLang="en-US" sz="2800" b="1" dirty="0" smtClean="0">
                  <a:solidFill>
                    <a:srgbClr val="0000FF"/>
                  </a:solidFill>
                  <a:effectLst>
                    <a:outerShdw blurRad="38100" dist="38100" dir="2700000" algn="tl">
                      <a:srgbClr val="000000">
                        <a:alpha val="43137"/>
                      </a:srgbClr>
                    </a:outerShdw>
                  </a:effectLst>
                </a:rPr>
                <a:t>个神经元</a:t>
              </a:r>
              <a:endParaRPr lang="zh-CN" altLang="en-US" sz="2800" b="1" dirty="0">
                <a:solidFill>
                  <a:srgbClr val="0000FF"/>
                </a:solidFill>
                <a:effectLst>
                  <a:outerShdw blurRad="38100" dist="38100" dir="2700000" algn="tl">
                    <a:srgbClr val="000000">
                      <a:alpha val="43137"/>
                    </a:srgbClr>
                  </a:outerShdw>
                </a:effectLst>
              </a:endParaRPr>
            </a:p>
          </p:txBody>
        </p:sp>
        <p:grpSp>
          <p:nvGrpSpPr>
            <p:cNvPr id="149" name="组合 39"/>
            <p:cNvGrpSpPr/>
            <p:nvPr/>
          </p:nvGrpSpPr>
          <p:grpSpPr>
            <a:xfrm>
              <a:off x="1857356" y="2428868"/>
              <a:ext cx="571504" cy="635000"/>
              <a:chOff x="1857356" y="2428868"/>
              <a:chExt cx="571504" cy="635000"/>
            </a:xfrm>
          </p:grpSpPr>
          <p:sp>
            <p:nvSpPr>
              <p:cNvPr id="151" name="椭圆 150"/>
              <p:cNvSpPr/>
              <p:nvPr/>
            </p:nvSpPr>
            <p:spPr>
              <a:xfrm>
                <a:off x="1857356" y="2428871"/>
                <a:ext cx="571504" cy="5715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52" name="Object 4"/>
              <p:cNvGraphicFramePr>
                <a:graphicFrameLocks noChangeAspect="1"/>
              </p:cNvGraphicFramePr>
              <p:nvPr/>
            </p:nvGraphicFramePr>
            <p:xfrm>
              <a:off x="1857356" y="2428868"/>
              <a:ext cx="571500" cy="635000"/>
            </p:xfrm>
            <a:graphic>
              <a:graphicData uri="http://schemas.openxmlformats.org/presentationml/2006/ole">
                <mc:AlternateContent xmlns:mc="http://schemas.openxmlformats.org/markup-compatibility/2006">
                  <mc:Choice xmlns:v="urn:schemas-microsoft-com:vml" Requires="v">
                    <p:oleObj spid="_x0000_s39040" name="Equation" r:id="rId21" imgW="228600" imgH="254000" progId="Equation.DSMT4">
                      <p:embed/>
                    </p:oleObj>
                  </mc:Choice>
                  <mc:Fallback>
                    <p:oleObj name="Equation" r:id="rId21" imgW="228600" imgH="254000" progId="Equation.DSMT4">
                      <p:embed/>
                      <p:pic>
                        <p:nvPicPr>
                          <p:cNvPr id="0" name="图片 3903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57356" y="2428868"/>
                            <a:ext cx="57150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50" name="Object 15"/>
            <p:cNvGraphicFramePr>
              <a:graphicFrameLocks noChangeAspect="1"/>
            </p:cNvGraphicFramePr>
            <p:nvPr/>
          </p:nvGraphicFramePr>
          <p:xfrm>
            <a:off x="2666990" y="2309808"/>
            <a:ext cx="476250" cy="476250"/>
          </p:xfrm>
          <a:graphic>
            <a:graphicData uri="http://schemas.openxmlformats.org/presentationml/2006/ole">
              <mc:AlternateContent xmlns:mc="http://schemas.openxmlformats.org/markup-compatibility/2006">
                <mc:Choice xmlns:v="urn:schemas-microsoft-com:vml" Requires="v">
                  <p:oleObj spid="_x0000_s39041" name="Equation" r:id="rId23" imgW="254000" imgH="254000" progId="Equation.DSMT4">
                    <p:embed/>
                  </p:oleObj>
                </mc:Choice>
                <mc:Fallback>
                  <p:oleObj name="Equation" r:id="rId23" imgW="254000" imgH="254000" progId="Equation.DSMT4">
                    <p:embed/>
                    <p:pic>
                      <p:nvPicPr>
                        <p:cNvPr id="0" name="图片 3904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66990" y="2309808"/>
                          <a:ext cx="4762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63" name="圆角矩形 162"/>
          <p:cNvSpPr/>
          <p:nvPr/>
        </p:nvSpPr>
        <p:spPr>
          <a:xfrm>
            <a:off x="2000232" y="1899429"/>
            <a:ext cx="857256" cy="314327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TextBox 163"/>
          <p:cNvSpPr txBox="1"/>
          <p:nvPr/>
        </p:nvSpPr>
        <p:spPr>
          <a:xfrm>
            <a:off x="1571604" y="5042701"/>
            <a:ext cx="1856598" cy="646331"/>
          </a:xfrm>
          <a:prstGeom prst="rect">
            <a:avLst/>
          </a:prstGeom>
          <a:noFill/>
        </p:spPr>
        <p:txBody>
          <a:bodyPr wrap="none" rtlCol="0">
            <a:spAutoFit/>
          </a:bodyPr>
          <a:lstStyle/>
          <a:p>
            <a:r>
              <a:rPr lang="zh-CN" altLang="en-US" dirty="0" smtClean="0"/>
              <a:t>第</a:t>
            </a:r>
            <a:r>
              <a:rPr lang="en-US" altLang="zh-CN" dirty="0" smtClean="0"/>
              <a:t>(</a:t>
            </a:r>
            <a:r>
              <a:rPr lang="en-US" altLang="zh-CN" b="1" dirty="0" smtClean="0">
                <a:solidFill>
                  <a:srgbClr val="0000FF"/>
                </a:solidFill>
                <a:effectLst>
                  <a:outerShdw blurRad="38100" dist="38100" dir="2700000" algn="tl">
                    <a:srgbClr val="000000">
                      <a:alpha val="43137"/>
                    </a:srgbClr>
                  </a:outerShdw>
                </a:effectLst>
                <a:latin typeface="Bradley Hand ITC" panose="03070402050302030203" pitchFamily="66" charset="0"/>
              </a:rPr>
              <a:t>l+1</a:t>
            </a:r>
            <a:r>
              <a:rPr lang="en-US" altLang="zh-CN" dirty="0" smtClean="0"/>
              <a:t>)</a:t>
            </a:r>
            <a:r>
              <a:rPr lang="zh-CN" altLang="en-US" dirty="0" smtClean="0"/>
              <a:t>层的输入</a:t>
            </a:r>
            <a:endParaRPr lang="en-US" altLang="zh-CN" dirty="0" smtClean="0"/>
          </a:p>
          <a:p>
            <a:r>
              <a:rPr lang="zh-CN" altLang="en-US" dirty="0" smtClean="0"/>
              <a:t>第</a:t>
            </a:r>
            <a:r>
              <a:rPr lang="en-US" altLang="zh-CN" dirty="0" smtClean="0"/>
              <a:t>(</a:t>
            </a:r>
            <a:r>
              <a:rPr lang="en-US" altLang="zh-CN" b="1" dirty="0" smtClean="0">
                <a:solidFill>
                  <a:srgbClr val="0000FF"/>
                </a:solidFill>
                <a:effectLst>
                  <a:outerShdw blurRad="38100" dist="38100" dir="2700000" algn="tl">
                    <a:srgbClr val="000000">
                      <a:alpha val="43137"/>
                    </a:srgbClr>
                  </a:outerShdw>
                </a:effectLst>
                <a:latin typeface="Bradley Hand ITC" panose="03070402050302030203" pitchFamily="66" charset="0"/>
              </a:rPr>
              <a:t>l</a:t>
            </a:r>
            <a:r>
              <a:rPr lang="en-US" altLang="zh-CN" dirty="0" smtClean="0"/>
              <a:t>)</a:t>
            </a:r>
            <a:r>
              <a:rPr lang="zh-CN" altLang="en-US" dirty="0" smtClean="0"/>
              <a:t>层的输出</a:t>
            </a:r>
            <a:endParaRPr lang="zh-CN" altLang="en-US" dirty="0"/>
          </a:p>
        </p:txBody>
      </p:sp>
      <p:sp>
        <p:nvSpPr>
          <p:cNvPr id="165" name="TextBox 164"/>
          <p:cNvSpPr txBox="1"/>
          <p:nvPr/>
        </p:nvSpPr>
        <p:spPr>
          <a:xfrm>
            <a:off x="6286512" y="3471065"/>
            <a:ext cx="1856598" cy="369332"/>
          </a:xfrm>
          <a:prstGeom prst="rect">
            <a:avLst/>
          </a:prstGeom>
          <a:noFill/>
        </p:spPr>
        <p:txBody>
          <a:bodyPr wrap="none" rtlCol="0">
            <a:spAutoFit/>
          </a:bodyPr>
          <a:lstStyle/>
          <a:p>
            <a:r>
              <a:rPr lang="zh-CN" altLang="en-US" dirty="0" smtClean="0"/>
              <a:t>第</a:t>
            </a:r>
            <a:r>
              <a:rPr lang="en-US" altLang="zh-CN" dirty="0" smtClean="0"/>
              <a:t>(</a:t>
            </a:r>
            <a:r>
              <a:rPr lang="en-US" altLang="zh-CN" b="1" dirty="0" smtClean="0">
                <a:solidFill>
                  <a:srgbClr val="0000FF"/>
                </a:solidFill>
                <a:effectLst>
                  <a:outerShdw blurRad="38100" dist="38100" dir="2700000" algn="tl">
                    <a:srgbClr val="000000">
                      <a:alpha val="43137"/>
                    </a:srgbClr>
                  </a:outerShdw>
                </a:effectLst>
                <a:latin typeface="Bradley Hand ITC" panose="03070402050302030203" pitchFamily="66" charset="0"/>
              </a:rPr>
              <a:t>l+1</a:t>
            </a:r>
            <a:r>
              <a:rPr lang="en-US" altLang="zh-CN" dirty="0" smtClean="0"/>
              <a:t>)</a:t>
            </a:r>
            <a:r>
              <a:rPr lang="zh-CN" altLang="en-US" dirty="0" smtClean="0"/>
              <a:t>层的输出</a:t>
            </a:r>
            <a:endParaRPr lang="en-US" altLang="zh-CN"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 calcmode="lin" valueType="num">
                                      <p:cBhvr additive="base">
                                        <p:cTn id="7" dur="500" fill="hold"/>
                                        <p:tgtEl>
                                          <p:spTgt spid="129"/>
                                        </p:tgtEl>
                                        <p:attrNameLst>
                                          <p:attrName>ppt_x</p:attrName>
                                        </p:attrNameLst>
                                      </p:cBhvr>
                                      <p:tavLst>
                                        <p:tav tm="0">
                                          <p:val>
                                            <p:strVal val="#ppt_x"/>
                                          </p:val>
                                        </p:tav>
                                        <p:tav tm="100000">
                                          <p:val>
                                            <p:strVal val="#ppt_x"/>
                                          </p:val>
                                        </p:tav>
                                      </p:tavLst>
                                    </p:anim>
                                    <p:anim calcmode="lin" valueType="num">
                                      <p:cBhvr additive="base">
                                        <p:cTn id="8" dur="500" fill="hold"/>
                                        <p:tgtEl>
                                          <p:spTgt spid="1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神经网络</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latin typeface="黑体" panose="02010609060101010101" pitchFamily="49" charset="-122"/>
                <a:ea typeface="黑体" panose="02010609060101010101" pitchFamily="49" charset="-122"/>
              </a:rPr>
              <a:t>多层</a:t>
            </a:r>
            <a:r>
              <a:rPr lang="zh-CN" altLang="en-US" sz="2800" b="1" dirty="0" smtClean="0">
                <a:latin typeface="黑体" panose="02010609060101010101" pitchFamily="49" charset="-122"/>
                <a:ea typeface="黑体" panose="02010609060101010101" pitchFamily="49" charset="-122"/>
              </a:rPr>
              <a:t>感知机</a:t>
            </a:r>
            <a:endParaRPr lang="en-US" altLang="zh-CN" sz="2800" b="1" dirty="0" smtClean="0">
              <a:latin typeface="黑体" panose="02010609060101010101" pitchFamily="49" charset="-122"/>
              <a:ea typeface="黑体" panose="02010609060101010101" pitchFamily="49" charset="-122"/>
            </a:endParaRPr>
          </a:p>
        </p:txBody>
      </p:sp>
      <p:graphicFrame>
        <p:nvGraphicFramePr>
          <p:cNvPr id="41" name="Object 13"/>
          <p:cNvGraphicFramePr>
            <a:graphicFrameLocks noChangeAspect="1"/>
          </p:cNvGraphicFramePr>
          <p:nvPr/>
        </p:nvGraphicFramePr>
        <p:xfrm>
          <a:off x="320675" y="4966056"/>
          <a:ext cx="8524875" cy="1905000"/>
        </p:xfrm>
        <a:graphic>
          <a:graphicData uri="http://schemas.openxmlformats.org/presentationml/2006/ole">
            <mc:AlternateContent xmlns:mc="http://schemas.openxmlformats.org/markup-compatibility/2006">
              <mc:Choice xmlns:v="urn:schemas-microsoft-com:vml" Requires="v">
                <p:oleObj spid="_x0000_s40075" name="Equation" r:id="rId1" imgW="109118400" imgH="24384000" progId="Equation.DSMT4">
                  <p:embed/>
                </p:oleObj>
              </mc:Choice>
              <mc:Fallback>
                <p:oleObj name="Equation" r:id="rId1" imgW="109118400" imgH="24384000" progId="Equation.DSMT4">
                  <p:embed/>
                  <p:pic>
                    <p:nvPicPr>
                      <p:cNvPr id="0" name="图片 40074"/>
                      <p:cNvPicPr>
                        <a:picLocks noChangeAspect="1" noChangeArrowheads="1"/>
                      </p:cNvPicPr>
                      <p:nvPr/>
                    </p:nvPicPr>
                    <p:blipFill>
                      <a:blip r:embed="rId2"/>
                      <a:srcRect/>
                      <a:stretch>
                        <a:fillRect/>
                      </a:stretch>
                    </p:blipFill>
                    <p:spPr bwMode="auto">
                      <a:xfrm>
                        <a:off x="320675" y="4966056"/>
                        <a:ext cx="8524875" cy="1905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 name="圆角矩形 41"/>
          <p:cNvSpPr/>
          <p:nvPr/>
        </p:nvSpPr>
        <p:spPr>
          <a:xfrm>
            <a:off x="5724128" y="5989984"/>
            <a:ext cx="2205458" cy="78581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42"/>
          <p:cNvSpPr/>
          <p:nvPr/>
        </p:nvSpPr>
        <p:spPr>
          <a:xfrm>
            <a:off x="4446501" y="5918546"/>
            <a:ext cx="4340341" cy="928694"/>
          </a:xfrm>
          <a:prstGeom prst="roundRect">
            <a:avLst/>
          </a:prstGeom>
          <a:noFill/>
          <a:ln>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6831640" y="6204298"/>
            <a:ext cx="357190" cy="357190"/>
          </a:xfrm>
          <a:prstGeom prst="rect">
            <a:avLst/>
          </a:prstGeom>
          <a:solidFill>
            <a:srgbClr val="FF0000">
              <a:alpha val="3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3"/>
          <p:cNvGrpSpPr/>
          <p:nvPr/>
        </p:nvGrpSpPr>
        <p:grpSpPr>
          <a:xfrm>
            <a:off x="2177218" y="1885842"/>
            <a:ext cx="422192" cy="422192"/>
            <a:chOff x="2357422" y="3929065"/>
            <a:chExt cx="428628" cy="428629"/>
          </a:xfrm>
        </p:grpSpPr>
        <p:graphicFrame>
          <p:nvGraphicFramePr>
            <p:cNvPr id="46" name="Object 4"/>
            <p:cNvGraphicFramePr>
              <a:graphicFrameLocks noChangeAspect="1"/>
            </p:cNvGraphicFramePr>
            <p:nvPr/>
          </p:nvGraphicFramePr>
          <p:xfrm>
            <a:off x="2428860" y="3929065"/>
            <a:ext cx="285753" cy="428629"/>
          </p:xfrm>
          <a:graphic>
            <a:graphicData uri="http://schemas.openxmlformats.org/presentationml/2006/ole">
              <mc:AlternateContent xmlns:mc="http://schemas.openxmlformats.org/markup-compatibility/2006">
                <mc:Choice xmlns:v="urn:schemas-microsoft-com:vml" Requires="v">
                  <p:oleObj spid="_x0000_s40076" name="Equation" r:id="rId3" imgW="152400" imgH="228600" progId="Equation.DSMT4">
                    <p:embed/>
                  </p:oleObj>
                </mc:Choice>
                <mc:Fallback>
                  <p:oleObj name="Equation" r:id="rId3" imgW="152400" imgH="228600" progId="Equation.DSMT4">
                    <p:embed/>
                    <p:pic>
                      <p:nvPicPr>
                        <p:cNvPr id="0" name="图片 400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8860" y="3929065"/>
                          <a:ext cx="285753" cy="428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 name="椭圆 46"/>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6"/>
          <p:cNvGrpSpPr/>
          <p:nvPr/>
        </p:nvGrpSpPr>
        <p:grpSpPr>
          <a:xfrm>
            <a:off x="2177218" y="2677447"/>
            <a:ext cx="422192" cy="422198"/>
            <a:chOff x="2357422" y="3929058"/>
            <a:chExt cx="428628" cy="428636"/>
          </a:xfrm>
        </p:grpSpPr>
        <p:graphicFrame>
          <p:nvGraphicFramePr>
            <p:cNvPr id="49" name="Object 4"/>
            <p:cNvGraphicFramePr>
              <a:graphicFrameLocks noChangeAspect="1"/>
            </p:cNvGraphicFramePr>
            <p:nvPr/>
          </p:nvGraphicFramePr>
          <p:xfrm>
            <a:off x="2417764" y="3929058"/>
            <a:ext cx="309562" cy="428625"/>
          </p:xfrm>
          <a:graphic>
            <a:graphicData uri="http://schemas.openxmlformats.org/presentationml/2006/ole">
              <mc:AlternateContent xmlns:mc="http://schemas.openxmlformats.org/markup-compatibility/2006">
                <mc:Choice xmlns:v="urn:schemas-microsoft-com:vml" Requires="v">
                  <p:oleObj spid="_x0000_s40077" name="Equation" r:id="rId5" imgW="165100" imgH="228600" progId="Equation.DSMT4">
                    <p:embed/>
                  </p:oleObj>
                </mc:Choice>
                <mc:Fallback>
                  <p:oleObj name="Equation" r:id="rId5" imgW="165100" imgH="228600" progId="Equation.DSMT4">
                    <p:embed/>
                    <p:pic>
                      <p:nvPicPr>
                        <p:cNvPr id="0" name="图片 400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7764" y="3929058"/>
                          <a:ext cx="309562"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 name="椭圆 49"/>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
          <p:cNvGrpSpPr/>
          <p:nvPr/>
        </p:nvGrpSpPr>
        <p:grpSpPr>
          <a:xfrm>
            <a:off x="2177218" y="3469053"/>
            <a:ext cx="422192" cy="422204"/>
            <a:chOff x="2357422" y="3929053"/>
            <a:chExt cx="428628" cy="428641"/>
          </a:xfrm>
        </p:grpSpPr>
        <p:graphicFrame>
          <p:nvGraphicFramePr>
            <p:cNvPr id="52" name="Object 4"/>
            <p:cNvGraphicFramePr>
              <a:graphicFrameLocks noChangeAspect="1"/>
            </p:cNvGraphicFramePr>
            <p:nvPr/>
          </p:nvGraphicFramePr>
          <p:xfrm>
            <a:off x="2417764" y="3929053"/>
            <a:ext cx="309562" cy="428625"/>
          </p:xfrm>
          <a:graphic>
            <a:graphicData uri="http://schemas.openxmlformats.org/presentationml/2006/ole">
              <mc:AlternateContent xmlns:mc="http://schemas.openxmlformats.org/markup-compatibility/2006">
                <mc:Choice xmlns:v="urn:schemas-microsoft-com:vml" Requires="v">
                  <p:oleObj spid="_x0000_s40078" name="Equation" r:id="rId7" imgW="165100" imgH="228600" progId="Equation.DSMT4">
                    <p:embed/>
                  </p:oleObj>
                </mc:Choice>
                <mc:Fallback>
                  <p:oleObj name="Equation" r:id="rId7" imgW="165100" imgH="228600" progId="Equation.DSMT4">
                    <p:embed/>
                    <p:pic>
                      <p:nvPicPr>
                        <p:cNvPr id="0" name="图片 4007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7764" y="3929053"/>
                          <a:ext cx="309562"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 name="椭圆 52"/>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12"/>
          <p:cNvGrpSpPr/>
          <p:nvPr/>
        </p:nvGrpSpPr>
        <p:grpSpPr>
          <a:xfrm>
            <a:off x="2177218" y="4260674"/>
            <a:ext cx="422192" cy="422191"/>
            <a:chOff x="2357422" y="3929066"/>
            <a:chExt cx="428628" cy="428628"/>
          </a:xfrm>
        </p:grpSpPr>
        <p:graphicFrame>
          <p:nvGraphicFramePr>
            <p:cNvPr id="55" name="Object 4"/>
            <p:cNvGraphicFramePr>
              <a:graphicFrameLocks noChangeAspect="1"/>
            </p:cNvGraphicFramePr>
            <p:nvPr/>
          </p:nvGraphicFramePr>
          <p:xfrm>
            <a:off x="2487614" y="3987786"/>
            <a:ext cx="166687" cy="309563"/>
          </p:xfrm>
          <a:graphic>
            <a:graphicData uri="http://schemas.openxmlformats.org/presentationml/2006/ole">
              <mc:AlternateContent xmlns:mc="http://schemas.openxmlformats.org/markup-compatibility/2006">
                <mc:Choice xmlns:v="urn:schemas-microsoft-com:vml" Requires="v">
                  <p:oleObj spid="_x0000_s40079" name="Equation" r:id="rId9" imgW="88900" imgH="164465" progId="Equation.DSMT4">
                    <p:embed/>
                  </p:oleObj>
                </mc:Choice>
                <mc:Fallback>
                  <p:oleObj name="Equation" r:id="rId9" imgW="88900" imgH="164465" progId="Equation.DSMT4">
                    <p:embed/>
                    <p:pic>
                      <p:nvPicPr>
                        <p:cNvPr id="0" name="图片 4007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87614" y="3987786"/>
                          <a:ext cx="166687" cy="30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 name="椭圆 55"/>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椭圆 56"/>
          <p:cNvSpPr/>
          <p:nvPr/>
        </p:nvSpPr>
        <p:spPr>
          <a:xfrm>
            <a:off x="4235405" y="1885842"/>
            <a:ext cx="422192" cy="42219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箭头连接符 57"/>
          <p:cNvCxnSpPr>
            <a:stCxn id="57" idx="6"/>
            <a:endCxn id="68" idx="2"/>
          </p:cNvCxnSpPr>
          <p:nvPr/>
        </p:nvCxnSpPr>
        <p:spPr>
          <a:xfrm>
            <a:off x="4657597" y="2096938"/>
            <a:ext cx="1548043" cy="116102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endCxn id="57" idx="2"/>
          </p:cNvCxnSpPr>
          <p:nvPr/>
        </p:nvCxnSpPr>
        <p:spPr>
          <a:xfrm flipV="1">
            <a:off x="2599410" y="2096938"/>
            <a:ext cx="1635995"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endCxn id="57" idx="2"/>
          </p:cNvCxnSpPr>
          <p:nvPr/>
        </p:nvCxnSpPr>
        <p:spPr>
          <a:xfrm flipV="1">
            <a:off x="2599410" y="2096938"/>
            <a:ext cx="1635995" cy="79161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endCxn id="57" idx="2"/>
          </p:cNvCxnSpPr>
          <p:nvPr/>
        </p:nvCxnSpPr>
        <p:spPr>
          <a:xfrm flipV="1">
            <a:off x="2599410" y="2096938"/>
            <a:ext cx="1635995" cy="158322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endCxn id="57" idx="2"/>
          </p:cNvCxnSpPr>
          <p:nvPr/>
        </p:nvCxnSpPr>
        <p:spPr>
          <a:xfrm flipV="1">
            <a:off x="2599410" y="2096938"/>
            <a:ext cx="1635995" cy="237483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aphicFrame>
        <p:nvGraphicFramePr>
          <p:cNvPr id="63" name="Object 4"/>
          <p:cNvGraphicFramePr>
            <a:graphicFrameLocks noChangeAspect="1"/>
          </p:cNvGraphicFramePr>
          <p:nvPr/>
        </p:nvGraphicFramePr>
        <p:xfrm>
          <a:off x="2952422" y="1762713"/>
          <a:ext cx="351824" cy="351824"/>
        </p:xfrm>
        <a:graphic>
          <a:graphicData uri="http://schemas.openxmlformats.org/presentationml/2006/ole">
            <mc:AlternateContent xmlns:mc="http://schemas.openxmlformats.org/markup-compatibility/2006">
              <mc:Choice xmlns:v="urn:schemas-microsoft-com:vml" Requires="v">
                <p:oleObj spid="_x0000_s40080" name="Equation" r:id="rId11" imgW="254000" imgH="254000" progId="Equation.DSMT4">
                  <p:embed/>
                </p:oleObj>
              </mc:Choice>
              <mc:Fallback>
                <p:oleObj name="Equation" r:id="rId11" imgW="254000" imgH="254000" progId="Equation.DSMT4">
                  <p:embed/>
                  <p:pic>
                    <p:nvPicPr>
                      <p:cNvPr id="0" name="图片 4007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52422" y="1762713"/>
                        <a:ext cx="351824" cy="351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 name="Object 12"/>
          <p:cNvGraphicFramePr>
            <a:graphicFrameLocks noChangeAspect="1"/>
          </p:cNvGraphicFramePr>
          <p:nvPr/>
        </p:nvGraphicFramePr>
        <p:xfrm>
          <a:off x="3056796" y="2079355"/>
          <a:ext cx="351824" cy="351824"/>
        </p:xfrm>
        <a:graphic>
          <a:graphicData uri="http://schemas.openxmlformats.org/presentationml/2006/ole">
            <mc:AlternateContent xmlns:mc="http://schemas.openxmlformats.org/markup-compatibility/2006">
              <mc:Choice xmlns:v="urn:schemas-microsoft-com:vml" Requires="v">
                <p:oleObj spid="_x0000_s40081" name="Equation" r:id="rId13" imgW="254000" imgH="254000" progId="Equation.DSMT4">
                  <p:embed/>
                </p:oleObj>
              </mc:Choice>
              <mc:Fallback>
                <p:oleObj name="Equation" r:id="rId13" imgW="254000" imgH="254000" progId="Equation.DSMT4">
                  <p:embed/>
                  <p:pic>
                    <p:nvPicPr>
                      <p:cNvPr id="0" name="图片 4008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56796" y="2079355"/>
                        <a:ext cx="351824" cy="351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 name="Object 13"/>
          <p:cNvGraphicFramePr>
            <a:graphicFrameLocks noChangeAspect="1"/>
          </p:cNvGraphicFramePr>
          <p:nvPr/>
        </p:nvGraphicFramePr>
        <p:xfrm>
          <a:off x="2652184" y="2906142"/>
          <a:ext cx="351824" cy="351824"/>
        </p:xfrm>
        <a:graphic>
          <a:graphicData uri="http://schemas.openxmlformats.org/presentationml/2006/ole">
            <mc:AlternateContent xmlns:mc="http://schemas.openxmlformats.org/markup-compatibility/2006">
              <mc:Choice xmlns:v="urn:schemas-microsoft-com:vml" Requires="v">
                <p:oleObj spid="_x0000_s40082" name="Equation" r:id="rId15" imgW="254000" imgH="254000" progId="Equation.DSMT4">
                  <p:embed/>
                </p:oleObj>
              </mc:Choice>
              <mc:Fallback>
                <p:oleObj name="Equation" r:id="rId15" imgW="254000" imgH="254000" progId="Equation.DSMT4">
                  <p:embed/>
                  <p:pic>
                    <p:nvPicPr>
                      <p:cNvPr id="0" name="图片 4008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52184" y="2906142"/>
                        <a:ext cx="351824" cy="351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6" name="Object 14"/>
          <p:cNvGraphicFramePr>
            <a:graphicFrameLocks noChangeAspect="1"/>
          </p:cNvGraphicFramePr>
          <p:nvPr/>
        </p:nvGraphicFramePr>
        <p:xfrm>
          <a:off x="2669778" y="3644973"/>
          <a:ext cx="351824" cy="351824"/>
        </p:xfrm>
        <a:graphic>
          <a:graphicData uri="http://schemas.openxmlformats.org/presentationml/2006/ole">
            <mc:AlternateContent xmlns:mc="http://schemas.openxmlformats.org/markup-compatibility/2006">
              <mc:Choice xmlns:v="urn:schemas-microsoft-com:vml" Requires="v">
                <p:oleObj spid="_x0000_s40083" name="Equation" r:id="rId17" imgW="254000" imgH="254000" progId="Equation.DSMT4">
                  <p:embed/>
                </p:oleObj>
              </mc:Choice>
              <mc:Fallback>
                <p:oleObj name="Equation" r:id="rId17" imgW="254000" imgH="254000" progId="Equation.DSMT4">
                  <p:embed/>
                  <p:pic>
                    <p:nvPicPr>
                      <p:cNvPr id="0" name="图片 4008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69778" y="3644973"/>
                        <a:ext cx="351824" cy="351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 name="Object 4"/>
          <p:cNvGraphicFramePr>
            <a:graphicFrameLocks noChangeAspect="1"/>
          </p:cNvGraphicFramePr>
          <p:nvPr/>
        </p:nvGraphicFramePr>
        <p:xfrm>
          <a:off x="4745556" y="1903436"/>
          <a:ext cx="334233" cy="351824"/>
        </p:xfrm>
        <a:graphic>
          <a:graphicData uri="http://schemas.openxmlformats.org/presentationml/2006/ole">
            <mc:AlternateContent xmlns:mc="http://schemas.openxmlformats.org/markup-compatibility/2006">
              <mc:Choice xmlns:v="urn:schemas-microsoft-com:vml" Requires="v">
                <p:oleObj spid="_x0000_s40084" name="Equation" r:id="rId19" imgW="241300" imgH="254000" progId="Equation.DSMT4">
                  <p:embed/>
                </p:oleObj>
              </mc:Choice>
              <mc:Fallback>
                <p:oleObj name="Equation" r:id="rId19" imgW="241300" imgH="254000" progId="Equation.DSMT4">
                  <p:embed/>
                  <p:pic>
                    <p:nvPicPr>
                      <p:cNvPr id="0" name="图片 4008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45556" y="1903436"/>
                        <a:ext cx="334233" cy="351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 name="椭圆 67"/>
          <p:cNvSpPr/>
          <p:nvPr/>
        </p:nvSpPr>
        <p:spPr>
          <a:xfrm>
            <a:off x="6205639" y="3046870"/>
            <a:ext cx="422192" cy="42219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箭头连接符 68"/>
          <p:cNvCxnSpPr>
            <a:stCxn id="68" idx="6"/>
          </p:cNvCxnSpPr>
          <p:nvPr/>
        </p:nvCxnSpPr>
        <p:spPr>
          <a:xfrm>
            <a:off x="6627832" y="3257967"/>
            <a:ext cx="897158" cy="1173"/>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70" name="Object 13"/>
          <p:cNvGraphicFramePr>
            <a:graphicFrameLocks noChangeAspect="1"/>
          </p:cNvGraphicFramePr>
          <p:nvPr/>
        </p:nvGraphicFramePr>
        <p:xfrm>
          <a:off x="6813113" y="2835774"/>
          <a:ext cx="334233" cy="351824"/>
        </p:xfrm>
        <a:graphic>
          <a:graphicData uri="http://schemas.openxmlformats.org/presentationml/2006/ole">
            <mc:AlternateContent xmlns:mc="http://schemas.openxmlformats.org/markup-compatibility/2006">
              <mc:Choice xmlns:v="urn:schemas-microsoft-com:vml" Requires="v">
                <p:oleObj spid="_x0000_s40085" name="Equation" r:id="rId21" imgW="241300" imgH="254000" progId="Equation.DSMT4">
                  <p:embed/>
                </p:oleObj>
              </mc:Choice>
              <mc:Fallback>
                <p:oleObj name="Equation" r:id="rId21" imgW="241300" imgH="254000" progId="Equation.DSMT4">
                  <p:embed/>
                  <p:pic>
                    <p:nvPicPr>
                      <p:cNvPr id="0" name="图片 4008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813113" y="2835774"/>
                        <a:ext cx="334233" cy="351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 name="椭圆 70"/>
          <p:cNvSpPr/>
          <p:nvPr/>
        </p:nvSpPr>
        <p:spPr>
          <a:xfrm>
            <a:off x="4235405" y="2677452"/>
            <a:ext cx="422192" cy="42219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4235405" y="3469063"/>
            <a:ext cx="422192" cy="42219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箭头连接符 72"/>
          <p:cNvCxnSpPr>
            <a:endCxn id="71" idx="2"/>
          </p:cNvCxnSpPr>
          <p:nvPr/>
        </p:nvCxnSpPr>
        <p:spPr>
          <a:xfrm flipV="1">
            <a:off x="2599410" y="2888548"/>
            <a:ext cx="1635995" cy="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endCxn id="71" idx="2"/>
          </p:cNvCxnSpPr>
          <p:nvPr/>
        </p:nvCxnSpPr>
        <p:spPr>
          <a:xfrm>
            <a:off x="2599410" y="2096939"/>
            <a:ext cx="1635995" cy="79161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endCxn id="72" idx="2"/>
          </p:cNvCxnSpPr>
          <p:nvPr/>
        </p:nvCxnSpPr>
        <p:spPr>
          <a:xfrm>
            <a:off x="2599410" y="2096939"/>
            <a:ext cx="1635995" cy="158322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76" name="组合 55"/>
          <p:cNvGrpSpPr/>
          <p:nvPr/>
        </p:nvGrpSpPr>
        <p:grpSpPr>
          <a:xfrm>
            <a:off x="4235405" y="4260673"/>
            <a:ext cx="422192" cy="422192"/>
            <a:chOff x="3428992" y="4214818"/>
            <a:chExt cx="571504" cy="571504"/>
          </a:xfrm>
        </p:grpSpPr>
        <p:sp>
          <p:nvSpPr>
            <p:cNvPr id="77" name="椭圆 76"/>
            <p:cNvSpPr/>
            <p:nvPr/>
          </p:nvSpPr>
          <p:spPr>
            <a:xfrm>
              <a:off x="3428992" y="4214818"/>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8" name="Object 4"/>
            <p:cNvGraphicFramePr>
              <a:graphicFrameLocks noChangeAspect="1"/>
            </p:cNvGraphicFramePr>
            <p:nvPr/>
          </p:nvGraphicFramePr>
          <p:xfrm>
            <a:off x="3607036" y="4286256"/>
            <a:ext cx="222249" cy="412749"/>
          </p:xfrm>
          <a:graphic>
            <a:graphicData uri="http://schemas.openxmlformats.org/presentationml/2006/ole">
              <mc:AlternateContent xmlns:mc="http://schemas.openxmlformats.org/markup-compatibility/2006">
                <mc:Choice xmlns:v="urn:schemas-microsoft-com:vml" Requires="v">
                  <p:oleObj spid="_x0000_s40086" name="Equation" r:id="rId23" imgW="88900" imgH="164465" progId="Equation.DSMT4">
                    <p:embed/>
                  </p:oleObj>
                </mc:Choice>
                <mc:Fallback>
                  <p:oleObj name="Equation" r:id="rId23" imgW="88900" imgH="164465" progId="Equation.DSMT4">
                    <p:embed/>
                    <p:pic>
                      <p:nvPicPr>
                        <p:cNvPr id="0" name="图片 4008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07036" y="4286256"/>
                          <a:ext cx="222249" cy="41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cxnSp>
        <p:nvCxnSpPr>
          <p:cNvPr id="79" name="直接箭头连接符 78"/>
          <p:cNvCxnSpPr>
            <a:endCxn id="72" idx="2"/>
          </p:cNvCxnSpPr>
          <p:nvPr/>
        </p:nvCxnSpPr>
        <p:spPr>
          <a:xfrm>
            <a:off x="2599410" y="2888551"/>
            <a:ext cx="1635995" cy="79160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endCxn id="71" idx="2"/>
          </p:cNvCxnSpPr>
          <p:nvPr/>
        </p:nvCxnSpPr>
        <p:spPr>
          <a:xfrm flipV="1">
            <a:off x="2599410" y="2888548"/>
            <a:ext cx="1635995" cy="7916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endCxn id="72" idx="2"/>
          </p:cNvCxnSpPr>
          <p:nvPr/>
        </p:nvCxnSpPr>
        <p:spPr>
          <a:xfrm flipV="1">
            <a:off x="2599410" y="3680159"/>
            <a:ext cx="1635995" cy="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endCxn id="71" idx="2"/>
          </p:cNvCxnSpPr>
          <p:nvPr/>
        </p:nvCxnSpPr>
        <p:spPr>
          <a:xfrm flipV="1">
            <a:off x="2599410" y="2888548"/>
            <a:ext cx="1635995" cy="158322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a:endCxn id="72" idx="2"/>
          </p:cNvCxnSpPr>
          <p:nvPr/>
        </p:nvCxnSpPr>
        <p:spPr>
          <a:xfrm flipV="1">
            <a:off x="2599410" y="3680159"/>
            <a:ext cx="1635995" cy="79161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71" idx="6"/>
            <a:endCxn id="68" idx="2"/>
          </p:cNvCxnSpPr>
          <p:nvPr/>
        </p:nvCxnSpPr>
        <p:spPr>
          <a:xfrm>
            <a:off x="4657597" y="2888548"/>
            <a:ext cx="1548043" cy="36941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72" idx="6"/>
            <a:endCxn id="68" idx="2"/>
          </p:cNvCxnSpPr>
          <p:nvPr/>
        </p:nvCxnSpPr>
        <p:spPr>
          <a:xfrm flipV="1">
            <a:off x="4657597" y="3257967"/>
            <a:ext cx="1548043" cy="422192"/>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stCxn id="77" idx="6"/>
            <a:endCxn id="68" idx="2"/>
          </p:cNvCxnSpPr>
          <p:nvPr/>
        </p:nvCxnSpPr>
        <p:spPr>
          <a:xfrm flipV="1">
            <a:off x="4657597" y="3257967"/>
            <a:ext cx="1548043" cy="1213802"/>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87" name="Object 15"/>
          <p:cNvGraphicFramePr>
            <a:graphicFrameLocks noChangeAspect="1"/>
          </p:cNvGraphicFramePr>
          <p:nvPr/>
        </p:nvGraphicFramePr>
        <p:xfrm>
          <a:off x="3082596" y="4190301"/>
          <a:ext cx="299051" cy="351824"/>
        </p:xfrm>
        <a:graphic>
          <a:graphicData uri="http://schemas.openxmlformats.org/presentationml/2006/ole">
            <mc:AlternateContent xmlns:mc="http://schemas.openxmlformats.org/markup-compatibility/2006">
              <mc:Choice xmlns:v="urn:schemas-microsoft-com:vml" Requires="v">
                <p:oleObj spid="_x0000_s40087" name="Equation" r:id="rId24" imgW="215900" imgH="254000" progId="Equation.DSMT4">
                  <p:embed/>
                </p:oleObj>
              </mc:Choice>
              <mc:Fallback>
                <p:oleObj name="Equation" r:id="rId24" imgW="215900" imgH="254000" progId="Equation.DSMT4">
                  <p:embed/>
                  <p:pic>
                    <p:nvPicPr>
                      <p:cNvPr id="0" name="图片 4008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82596" y="4190301"/>
                        <a:ext cx="299051" cy="351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8" name="Object 16"/>
          <p:cNvGraphicFramePr>
            <a:graphicFrameLocks noChangeAspect="1"/>
          </p:cNvGraphicFramePr>
          <p:nvPr/>
        </p:nvGraphicFramePr>
        <p:xfrm>
          <a:off x="2740154" y="2290449"/>
          <a:ext cx="351824" cy="351824"/>
        </p:xfrm>
        <a:graphic>
          <a:graphicData uri="http://schemas.openxmlformats.org/presentationml/2006/ole">
            <mc:AlternateContent xmlns:mc="http://schemas.openxmlformats.org/markup-compatibility/2006">
              <mc:Choice xmlns:v="urn:schemas-microsoft-com:vml" Requires="v">
                <p:oleObj spid="_x0000_s40088" name="Equation" r:id="rId26" imgW="254000" imgH="254000" progId="Equation.DSMT4">
                  <p:embed/>
                </p:oleObj>
              </mc:Choice>
              <mc:Fallback>
                <p:oleObj name="Equation" r:id="rId26" imgW="254000" imgH="254000" progId="Equation.DSMT4">
                  <p:embed/>
                  <p:pic>
                    <p:nvPicPr>
                      <p:cNvPr id="0" name="图片 4008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740154" y="2290449"/>
                        <a:ext cx="351824" cy="351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9" name="Object 17"/>
          <p:cNvGraphicFramePr>
            <a:graphicFrameLocks noChangeAspect="1"/>
          </p:cNvGraphicFramePr>
          <p:nvPr/>
        </p:nvGraphicFramePr>
        <p:xfrm>
          <a:off x="3097333" y="3845341"/>
          <a:ext cx="299051" cy="351824"/>
        </p:xfrm>
        <a:graphic>
          <a:graphicData uri="http://schemas.openxmlformats.org/presentationml/2006/ole">
            <mc:AlternateContent xmlns:mc="http://schemas.openxmlformats.org/markup-compatibility/2006">
              <mc:Choice xmlns:v="urn:schemas-microsoft-com:vml" Requires="v">
                <p:oleObj spid="_x0000_s40089" name="Equation" r:id="rId28" imgW="215900" imgH="254000" progId="Equation.DSMT4">
                  <p:embed/>
                </p:oleObj>
              </mc:Choice>
              <mc:Fallback>
                <p:oleObj name="Equation" r:id="rId28" imgW="215900" imgH="254000" progId="Equation.DSMT4">
                  <p:embed/>
                  <p:pic>
                    <p:nvPicPr>
                      <p:cNvPr id="0" name="图片 40088"/>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097333" y="3845341"/>
                        <a:ext cx="299051" cy="351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0" name="Object 18"/>
          <p:cNvGraphicFramePr>
            <a:graphicFrameLocks noChangeAspect="1"/>
          </p:cNvGraphicFramePr>
          <p:nvPr/>
        </p:nvGraphicFramePr>
        <p:xfrm>
          <a:off x="4738516" y="2589498"/>
          <a:ext cx="334233" cy="351824"/>
        </p:xfrm>
        <a:graphic>
          <a:graphicData uri="http://schemas.openxmlformats.org/presentationml/2006/ole">
            <mc:AlternateContent xmlns:mc="http://schemas.openxmlformats.org/markup-compatibility/2006">
              <mc:Choice xmlns:v="urn:schemas-microsoft-com:vml" Requires="v">
                <p:oleObj spid="_x0000_s40090" name="Equation" r:id="rId30" imgW="241300" imgH="254000" progId="Equation.DSMT4">
                  <p:embed/>
                </p:oleObj>
              </mc:Choice>
              <mc:Fallback>
                <p:oleObj name="Equation" r:id="rId30" imgW="241300" imgH="254000" progId="Equation.DSMT4">
                  <p:embed/>
                  <p:pic>
                    <p:nvPicPr>
                      <p:cNvPr id="0" name="图片 40089"/>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738516" y="2589498"/>
                        <a:ext cx="334233" cy="351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1" name="Object 19"/>
          <p:cNvGraphicFramePr>
            <a:graphicFrameLocks noChangeAspect="1"/>
          </p:cNvGraphicFramePr>
          <p:nvPr/>
        </p:nvGraphicFramePr>
        <p:xfrm>
          <a:off x="4738516" y="3275560"/>
          <a:ext cx="334233" cy="351824"/>
        </p:xfrm>
        <a:graphic>
          <a:graphicData uri="http://schemas.openxmlformats.org/presentationml/2006/ole">
            <mc:AlternateContent xmlns:mc="http://schemas.openxmlformats.org/markup-compatibility/2006">
              <mc:Choice xmlns:v="urn:schemas-microsoft-com:vml" Requires="v">
                <p:oleObj spid="_x0000_s40091" name="Equation" r:id="rId32" imgW="241300" imgH="254000" progId="Equation.DSMT4">
                  <p:embed/>
                </p:oleObj>
              </mc:Choice>
              <mc:Fallback>
                <p:oleObj name="Equation" r:id="rId32" imgW="241300" imgH="254000" progId="Equation.DSMT4">
                  <p:embed/>
                  <p:pic>
                    <p:nvPicPr>
                      <p:cNvPr id="0" name="图片 40090"/>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738516" y="3275560"/>
                        <a:ext cx="334233" cy="351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 name="Object 20"/>
          <p:cNvGraphicFramePr>
            <a:graphicFrameLocks noChangeAspect="1"/>
          </p:cNvGraphicFramePr>
          <p:nvPr/>
        </p:nvGraphicFramePr>
        <p:xfrm>
          <a:off x="5150151" y="2272858"/>
          <a:ext cx="369415" cy="351824"/>
        </p:xfrm>
        <a:graphic>
          <a:graphicData uri="http://schemas.openxmlformats.org/presentationml/2006/ole">
            <mc:AlternateContent xmlns:mc="http://schemas.openxmlformats.org/markup-compatibility/2006">
              <mc:Choice xmlns:v="urn:schemas-microsoft-com:vml" Requires="v">
                <p:oleObj spid="_x0000_s40092" name="Equation" r:id="rId34" imgW="266700" imgH="254000" progId="Equation.DSMT4">
                  <p:embed/>
                </p:oleObj>
              </mc:Choice>
              <mc:Fallback>
                <p:oleObj name="Equation" r:id="rId34" imgW="266700" imgH="254000" progId="Equation.DSMT4">
                  <p:embed/>
                  <p:pic>
                    <p:nvPicPr>
                      <p:cNvPr id="0" name="图片 40091"/>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150151" y="2272858"/>
                        <a:ext cx="369415" cy="351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 name="Object 21"/>
          <p:cNvGraphicFramePr>
            <a:graphicFrameLocks noChangeAspect="1"/>
          </p:cNvGraphicFramePr>
          <p:nvPr/>
        </p:nvGraphicFramePr>
        <p:xfrm>
          <a:off x="5132563" y="2730226"/>
          <a:ext cx="369415" cy="351824"/>
        </p:xfrm>
        <a:graphic>
          <a:graphicData uri="http://schemas.openxmlformats.org/presentationml/2006/ole">
            <mc:AlternateContent xmlns:mc="http://schemas.openxmlformats.org/markup-compatibility/2006">
              <mc:Choice xmlns:v="urn:schemas-microsoft-com:vml" Requires="v">
                <p:oleObj spid="_x0000_s40093" name="Equation" r:id="rId36" imgW="266700" imgH="254000" progId="Equation.DSMT4">
                  <p:embed/>
                </p:oleObj>
              </mc:Choice>
              <mc:Fallback>
                <p:oleObj name="Equation" r:id="rId36" imgW="266700" imgH="254000" progId="Equation.DSMT4">
                  <p:embed/>
                  <p:pic>
                    <p:nvPicPr>
                      <p:cNvPr id="0" name="图片 40092"/>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132563" y="2730226"/>
                        <a:ext cx="369415" cy="351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4" name="Object 22"/>
          <p:cNvGraphicFramePr>
            <a:graphicFrameLocks noChangeAspect="1"/>
          </p:cNvGraphicFramePr>
          <p:nvPr/>
        </p:nvGraphicFramePr>
        <p:xfrm>
          <a:off x="5185337" y="3152418"/>
          <a:ext cx="369416" cy="351824"/>
        </p:xfrm>
        <a:graphic>
          <a:graphicData uri="http://schemas.openxmlformats.org/presentationml/2006/ole">
            <mc:AlternateContent xmlns:mc="http://schemas.openxmlformats.org/markup-compatibility/2006">
              <mc:Choice xmlns:v="urn:schemas-microsoft-com:vml" Requires="v">
                <p:oleObj spid="_x0000_s40094" name="Equation" r:id="rId38" imgW="266700" imgH="254000" progId="Equation.DSMT4">
                  <p:embed/>
                </p:oleObj>
              </mc:Choice>
              <mc:Fallback>
                <p:oleObj name="Equation" r:id="rId38" imgW="266700" imgH="254000" progId="Equation.DSMT4">
                  <p:embed/>
                  <p:pic>
                    <p:nvPicPr>
                      <p:cNvPr id="0" name="图片 40093"/>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185337" y="3152418"/>
                        <a:ext cx="369416" cy="351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5" name="Object 23"/>
          <p:cNvGraphicFramePr>
            <a:graphicFrameLocks noChangeAspect="1"/>
          </p:cNvGraphicFramePr>
          <p:nvPr/>
        </p:nvGraphicFramePr>
        <p:xfrm>
          <a:off x="5273289" y="3803300"/>
          <a:ext cx="334233" cy="351824"/>
        </p:xfrm>
        <a:graphic>
          <a:graphicData uri="http://schemas.openxmlformats.org/presentationml/2006/ole">
            <mc:AlternateContent xmlns:mc="http://schemas.openxmlformats.org/markup-compatibility/2006">
              <mc:Choice xmlns:v="urn:schemas-microsoft-com:vml" Requires="v">
                <p:oleObj spid="_x0000_s40095" name="Equation" r:id="rId40" imgW="241300" imgH="254000" progId="Equation.DSMT4">
                  <p:embed/>
                </p:oleObj>
              </mc:Choice>
              <mc:Fallback>
                <p:oleObj name="Equation" r:id="rId40" imgW="241300" imgH="254000" progId="Equation.DSMT4">
                  <p:embed/>
                  <p:pic>
                    <p:nvPicPr>
                      <p:cNvPr id="0" name="图片 40094"/>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273289" y="3803300"/>
                        <a:ext cx="334233" cy="351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6" name="圆角矩形 95"/>
          <p:cNvSpPr/>
          <p:nvPr/>
        </p:nvSpPr>
        <p:spPr>
          <a:xfrm>
            <a:off x="2071670" y="1727520"/>
            <a:ext cx="633288" cy="3060893"/>
          </a:xfrm>
          <a:prstGeom prst="roundRect">
            <a:avLst/>
          </a:prstGeom>
          <a:solidFill>
            <a:srgbClr val="FF0000">
              <a:alpha val="20000"/>
            </a:srgb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圆角矩形 96"/>
          <p:cNvSpPr/>
          <p:nvPr/>
        </p:nvSpPr>
        <p:spPr>
          <a:xfrm>
            <a:off x="4129857" y="1727520"/>
            <a:ext cx="633288" cy="3060893"/>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圆角矩形 97"/>
          <p:cNvSpPr/>
          <p:nvPr/>
        </p:nvSpPr>
        <p:spPr>
          <a:xfrm>
            <a:off x="6100091" y="1727520"/>
            <a:ext cx="633288" cy="3060893"/>
          </a:xfrm>
          <a:prstGeom prst="roundRect">
            <a:avLst/>
          </a:prstGeom>
          <a:noFill/>
          <a:ln>
            <a:solidFill>
              <a:srgbClr val="9900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9" name="Object 25"/>
          <p:cNvGraphicFramePr>
            <a:graphicFrameLocks noChangeAspect="1"/>
          </p:cNvGraphicFramePr>
          <p:nvPr/>
        </p:nvGraphicFramePr>
        <p:xfrm>
          <a:off x="7208346" y="2888548"/>
          <a:ext cx="721240" cy="351824"/>
        </p:xfrm>
        <a:graphic>
          <a:graphicData uri="http://schemas.openxmlformats.org/presentationml/2006/ole">
            <mc:AlternateContent xmlns:mc="http://schemas.openxmlformats.org/markup-compatibility/2006">
              <mc:Choice xmlns:v="urn:schemas-microsoft-com:vml" Requires="v">
                <p:oleObj spid="_x0000_s40096" name="Equation" r:id="rId42" imgW="520700" imgH="254000" progId="Equation.DSMT4">
                  <p:embed/>
                </p:oleObj>
              </mc:Choice>
              <mc:Fallback>
                <p:oleObj name="Equation" r:id="rId42" imgW="520700" imgH="254000" progId="Equation.DSMT4">
                  <p:embed/>
                  <p:pic>
                    <p:nvPicPr>
                      <p:cNvPr id="0" name="图片 40095"/>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7208346" y="2888548"/>
                        <a:ext cx="721240" cy="351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 name="矩形 99"/>
          <p:cNvSpPr/>
          <p:nvPr/>
        </p:nvSpPr>
        <p:spPr>
          <a:xfrm>
            <a:off x="357158" y="6228114"/>
            <a:ext cx="571504" cy="357190"/>
          </a:xfrm>
          <a:prstGeom prst="rect">
            <a:avLst/>
          </a:prstGeom>
          <a:solidFill>
            <a:srgbClr val="00FF99">
              <a:alpha val="3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7215206" y="2870528"/>
            <a:ext cx="785818" cy="428628"/>
          </a:xfrm>
          <a:prstGeom prst="rect">
            <a:avLst/>
          </a:prstGeom>
          <a:solidFill>
            <a:srgbClr val="00FF99">
              <a:alpha val="3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2" name="对象 101"/>
          <p:cNvGraphicFramePr>
            <a:graphicFrameLocks noChangeAspect="1"/>
          </p:cNvGraphicFramePr>
          <p:nvPr/>
        </p:nvGraphicFramePr>
        <p:xfrm>
          <a:off x="3069399" y="3591020"/>
          <a:ext cx="298450" cy="350837"/>
        </p:xfrm>
        <a:graphic>
          <a:graphicData uri="http://schemas.openxmlformats.org/presentationml/2006/ole">
            <mc:AlternateContent xmlns:mc="http://schemas.openxmlformats.org/markup-compatibility/2006">
              <mc:Choice xmlns:v="urn:schemas-microsoft-com:vml" Requires="v">
                <p:oleObj spid="_x0000_s40097" name="Equation" r:id="rId44" imgW="5181600" imgH="6096000" progId="Equation.DSMT4">
                  <p:embed/>
                </p:oleObj>
              </mc:Choice>
              <mc:Fallback>
                <p:oleObj name="Equation" r:id="rId44" imgW="5181600" imgH="6096000" progId="Equation.DSMT4">
                  <p:embed/>
                  <p:pic>
                    <p:nvPicPr>
                      <p:cNvPr id="0" name="图片 40096"/>
                      <p:cNvPicPr>
                        <a:picLocks noChangeAspect="1" noChangeArrowheads="1"/>
                      </p:cNvPicPr>
                      <p:nvPr/>
                    </p:nvPicPr>
                    <p:blipFill>
                      <a:blip r:embed="rId45"/>
                      <a:srcRect/>
                      <a:stretch>
                        <a:fillRect/>
                      </a:stretch>
                    </p:blipFill>
                    <p:spPr bwMode="auto">
                      <a:xfrm>
                        <a:off x="3069399" y="3591020"/>
                        <a:ext cx="29845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box(in)">
                                      <p:cBhvr>
                                        <p:cTn id="13" dur="500"/>
                                        <p:tgtEl>
                                          <p:spTgt spid="4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wipe(down)">
                                      <p:cBhvr>
                                        <p:cTn id="16" dur="500"/>
                                        <p:tgtEl>
                                          <p:spTgt spid="96"/>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diamond(in)">
                                      <p:cBhvr>
                                        <p:cTn id="21" dur="500"/>
                                        <p:tgtEl>
                                          <p:spTgt spid="4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97"/>
                                        </p:tgtEl>
                                        <p:attrNameLst>
                                          <p:attrName>style.visibility</p:attrName>
                                        </p:attrNameLst>
                                      </p:cBhvr>
                                      <p:to>
                                        <p:strVal val="visible"/>
                                      </p:to>
                                    </p:set>
                                    <p:animEffect transition="in" filter="wipe(down)">
                                      <p:cBhvr>
                                        <p:cTn id="24" dur="500"/>
                                        <p:tgtEl>
                                          <p:spTgt spid="97"/>
                                        </p:tgtEl>
                                      </p:cBhvr>
                                    </p:animEffect>
                                  </p:childTnLst>
                                </p:cTn>
                              </p:par>
                            </p:childTnLst>
                          </p:cTn>
                        </p:par>
                      </p:childTnLst>
                    </p:cTn>
                  </p:par>
                  <p:par>
                    <p:cTn id="25" fill="hold">
                      <p:stCondLst>
                        <p:cond delay="indefinite"/>
                      </p:stCondLst>
                      <p:childTnLst>
                        <p:par>
                          <p:cTn id="26" fill="hold">
                            <p:stCondLst>
                              <p:cond delay="0"/>
                            </p:stCondLst>
                            <p:childTnLst>
                              <p:par>
                                <p:cTn id="27" presetID="8" presetClass="entr" presetSubtype="16"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diamond(in)">
                                      <p:cBhvr>
                                        <p:cTn id="29" dur="500"/>
                                        <p:tgtEl>
                                          <p:spTgt spid="4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98"/>
                                        </p:tgtEl>
                                        <p:attrNameLst>
                                          <p:attrName>style.visibility</p:attrName>
                                        </p:attrNameLst>
                                      </p:cBhvr>
                                      <p:to>
                                        <p:strVal val="visible"/>
                                      </p:to>
                                    </p:set>
                                    <p:animEffect transition="in" filter="wipe(down)">
                                      <p:cBhvr>
                                        <p:cTn id="32" dur="500"/>
                                        <p:tgtEl>
                                          <p:spTgt spid="98"/>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box(in)">
                                      <p:cBhvr>
                                        <p:cTn id="37" dur="500"/>
                                        <p:tgtEl>
                                          <p:spTgt spid="100"/>
                                        </p:tgtEl>
                                      </p:cBhvr>
                                    </p:animEffect>
                                  </p:childTnLst>
                                </p:cTn>
                              </p:par>
                            </p:childTnLst>
                          </p:cTn>
                        </p:par>
                        <p:par>
                          <p:cTn id="38" fill="hold">
                            <p:stCondLst>
                              <p:cond delay="500"/>
                            </p:stCondLst>
                            <p:childTnLst>
                              <p:par>
                                <p:cTn id="39" presetID="4" presetClass="entr" presetSubtype="16" fill="hold" grpId="0" nodeType="afterEffect">
                                  <p:stCondLst>
                                    <p:cond delay="0"/>
                                  </p:stCondLst>
                                  <p:childTnLst>
                                    <p:set>
                                      <p:cBhvr>
                                        <p:cTn id="40" dur="1" fill="hold">
                                          <p:stCondLst>
                                            <p:cond delay="0"/>
                                          </p:stCondLst>
                                        </p:cTn>
                                        <p:tgtEl>
                                          <p:spTgt spid="101"/>
                                        </p:tgtEl>
                                        <p:attrNameLst>
                                          <p:attrName>style.visibility</p:attrName>
                                        </p:attrNameLst>
                                      </p:cBhvr>
                                      <p:to>
                                        <p:strVal val="visible"/>
                                      </p:to>
                                    </p:set>
                                    <p:animEffect transition="in" filter="box(in)">
                                      <p:cBhvr>
                                        <p:cTn id="41"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96" grpId="0" animBg="1"/>
      <p:bldP spid="97" grpId="0" animBg="1"/>
      <p:bldP spid="98" grpId="0" animBg="1"/>
      <p:bldP spid="100" grpId="0" animBg="1"/>
      <p:bldP spid="10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rPr>
              <a:t>本节目录</a:t>
            </a:r>
            <a:endParaRPr lang="zh-CN" altLang="en-US"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latin typeface="黑体" panose="02010609060101010101" pitchFamily="49" charset="-122"/>
                <a:ea typeface="黑体" panose="02010609060101010101" pitchFamily="49" charset="-122"/>
              </a:rPr>
              <a:t>概述</a:t>
            </a:r>
            <a:endParaRPr lang="en-US" altLang="zh-CN" sz="2800" b="1" dirty="0" smtClean="0">
              <a:latin typeface="黑体" panose="02010609060101010101" pitchFamily="49" charset="-122"/>
              <a:ea typeface="黑体" panose="02010609060101010101" pitchFamily="49" charset="-122"/>
            </a:endParaRPr>
          </a:p>
          <a:p>
            <a:r>
              <a:rPr lang="zh-CN" altLang="en-US" sz="2800" b="1" dirty="0" smtClean="0">
                <a:latin typeface="黑体" panose="02010609060101010101" pitchFamily="49" charset="-122"/>
                <a:ea typeface="黑体" panose="02010609060101010101" pitchFamily="49" charset="-122"/>
              </a:rPr>
              <a:t>人工神经元</a:t>
            </a:r>
            <a:endParaRPr lang="en-US" altLang="zh-CN" sz="2800" b="1" dirty="0" smtClean="0">
              <a:latin typeface="黑体" panose="02010609060101010101" pitchFamily="49" charset="-122"/>
              <a:ea typeface="黑体" panose="02010609060101010101" pitchFamily="49" charset="-122"/>
            </a:endParaRPr>
          </a:p>
          <a:p>
            <a:r>
              <a:rPr lang="zh-CN" altLang="en-US" sz="2800" b="1" dirty="0">
                <a:latin typeface="黑体" panose="02010609060101010101" pitchFamily="49" charset="-122"/>
                <a:ea typeface="黑体" panose="02010609060101010101" pitchFamily="49" charset="-122"/>
              </a:rPr>
              <a:t>神经网络</a:t>
            </a:r>
            <a:endParaRPr lang="en-US" altLang="zh-CN" sz="2800" b="1" dirty="0" smtClean="0">
              <a:latin typeface="黑体" panose="02010609060101010101" pitchFamily="49" charset="-122"/>
              <a:ea typeface="黑体" panose="02010609060101010101" pitchFamily="49" charset="-122"/>
            </a:endParaRPr>
          </a:p>
          <a:p>
            <a:r>
              <a:rPr lang="zh-CN" altLang="en-US" sz="2800" b="1" dirty="0" smtClean="0">
                <a:latin typeface="黑体" panose="02010609060101010101" pitchFamily="49" charset="-122"/>
                <a:ea typeface="黑体" panose="02010609060101010101" pitchFamily="49" charset="-122"/>
              </a:rPr>
              <a:t>反向传播算法</a:t>
            </a:r>
            <a:endParaRPr lang="en-US" altLang="zh-CN" sz="2800" b="1" dirty="0" smtClean="0">
              <a:latin typeface="黑体" panose="02010609060101010101" pitchFamily="49" charset="-122"/>
              <a:ea typeface="黑体" panose="02010609060101010101" pitchFamily="49" charset="-122"/>
            </a:endParaRPr>
          </a:p>
          <a:p>
            <a:r>
              <a:rPr lang="zh-CN" altLang="en-US" sz="2800" b="1" dirty="0" smtClean="0">
                <a:latin typeface="黑体" panose="02010609060101010101" pitchFamily="49" charset="-122"/>
                <a:ea typeface="黑体" panose="02010609060101010101" pitchFamily="49" charset="-122"/>
              </a:rPr>
              <a:t>问题分析</a:t>
            </a:r>
            <a:endParaRPr lang="zh-CN" altLang="en-US" sz="2800" b="1" dirty="0" smtClean="0">
              <a:latin typeface="黑体" panose="02010609060101010101" pitchFamily="49" charset="-122"/>
              <a:ea typeface="黑体" panose="02010609060101010101" pitchFamily="49" charset="-122"/>
            </a:endParaRPr>
          </a:p>
          <a:p>
            <a:pPr algn="l">
              <a:buClrTx/>
              <a:buSzTx/>
            </a:pPr>
            <a:r>
              <a:rPr lang="zh-CN" altLang="en-US" sz="2800" b="1" dirty="0" smtClean="0">
                <a:latin typeface="黑体" panose="02010609060101010101" pitchFamily="49" charset="-122"/>
                <a:ea typeface="黑体" panose="02010609060101010101" pitchFamily="49" charset="-122"/>
                <a:sym typeface="+mn-ea"/>
              </a:rPr>
              <a:t>卷积神经网络</a:t>
            </a:r>
            <a:endParaRPr lang="zh-CN" altLang="en-US" sz="2800" b="1" dirty="0" smtClean="0">
              <a:latin typeface="黑体" panose="02010609060101010101" pitchFamily="49" charset="-122"/>
              <a:ea typeface="黑体" panose="02010609060101010101" pitchFamily="49" charset="-122"/>
            </a:endParaRPr>
          </a:p>
          <a:p>
            <a:pPr marL="0" indent="0">
              <a:buNone/>
            </a:pPr>
            <a:endParaRPr lang="zh-CN" altLang="en-US" sz="2800"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神经网络</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latin typeface="黑体" panose="02010609060101010101" pitchFamily="49" charset="-122"/>
                <a:ea typeface="黑体" panose="02010609060101010101" pitchFamily="49" charset="-122"/>
              </a:rPr>
              <a:t>多层</a:t>
            </a:r>
            <a:r>
              <a:rPr lang="zh-CN" altLang="en-US" sz="2800" b="1" dirty="0" smtClean="0">
                <a:latin typeface="黑体" panose="02010609060101010101" pitchFamily="49" charset="-122"/>
                <a:ea typeface="黑体" panose="02010609060101010101" pitchFamily="49" charset="-122"/>
              </a:rPr>
              <a:t>感知机</a:t>
            </a:r>
            <a:endParaRPr lang="en-US" altLang="zh-CN" sz="2800" b="1" dirty="0" smtClean="0">
              <a:latin typeface="黑体" panose="02010609060101010101" pitchFamily="49" charset="-122"/>
              <a:ea typeface="黑体" panose="02010609060101010101" pitchFamily="49" charset="-122"/>
            </a:endParaRPr>
          </a:p>
        </p:txBody>
      </p:sp>
      <p:graphicFrame>
        <p:nvGraphicFramePr>
          <p:cNvPr id="4" name="Object 13"/>
          <p:cNvGraphicFramePr>
            <a:graphicFrameLocks noChangeAspect="1"/>
          </p:cNvGraphicFramePr>
          <p:nvPr/>
        </p:nvGraphicFramePr>
        <p:xfrm>
          <a:off x="523903" y="1873267"/>
          <a:ext cx="8048625" cy="1524000"/>
        </p:xfrm>
        <a:graphic>
          <a:graphicData uri="http://schemas.openxmlformats.org/presentationml/2006/ole">
            <mc:AlternateContent xmlns:mc="http://schemas.openxmlformats.org/markup-compatibility/2006">
              <mc:Choice xmlns:v="urn:schemas-microsoft-com:vml" Requires="v">
                <p:oleObj spid="_x0000_s14555" name="Equation" r:id="rId1" imgW="103022400" imgH="19507200" progId="Equation.DSMT4">
                  <p:embed/>
                </p:oleObj>
              </mc:Choice>
              <mc:Fallback>
                <p:oleObj name="Equation" r:id="rId1" imgW="103022400" imgH="19507200" progId="Equation.DSMT4">
                  <p:embed/>
                  <p:pic>
                    <p:nvPicPr>
                      <p:cNvPr id="0" name="图片 14554"/>
                      <p:cNvPicPr>
                        <a:picLocks noChangeAspect="1" noChangeArrowheads="1"/>
                      </p:cNvPicPr>
                      <p:nvPr/>
                    </p:nvPicPr>
                    <p:blipFill>
                      <a:blip r:embed="rId2"/>
                      <a:srcRect/>
                      <a:stretch>
                        <a:fillRect/>
                      </a:stretch>
                    </p:blipFill>
                    <p:spPr bwMode="auto">
                      <a:xfrm>
                        <a:off x="523903" y="1873267"/>
                        <a:ext cx="8048625" cy="1524000"/>
                      </a:xfrm>
                      <a:prstGeom prst="rect">
                        <a:avLst/>
                      </a:prstGeom>
                      <a:noFill/>
                      <a:ln w="9525">
                        <a:noFill/>
                        <a:miter lim="800000"/>
                        <a:headEnd/>
                        <a:tailEnd/>
                      </a:ln>
                      <a:effectLst/>
                    </p:spPr>
                  </p:pic>
                </p:oleObj>
              </mc:Fallback>
            </mc:AlternateContent>
          </a:graphicData>
        </a:graphic>
      </p:graphicFrame>
      <p:sp>
        <p:nvSpPr>
          <p:cNvPr id="5" name="圆角矩形 4"/>
          <p:cNvSpPr/>
          <p:nvPr/>
        </p:nvSpPr>
        <p:spPr>
          <a:xfrm>
            <a:off x="4644008" y="2444771"/>
            <a:ext cx="2095001" cy="78581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3347864" y="2373333"/>
            <a:ext cx="4319839" cy="928694"/>
          </a:xfrm>
          <a:prstGeom prst="roundRect">
            <a:avLst/>
          </a:prstGeom>
          <a:noFill/>
          <a:ln>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2051720" y="2301895"/>
            <a:ext cx="6401801" cy="1071570"/>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678525" y="2704147"/>
            <a:ext cx="357190" cy="357190"/>
          </a:xfrm>
          <a:prstGeom prst="rect">
            <a:avLst/>
          </a:prstGeom>
          <a:solidFill>
            <a:srgbClr val="FF00FF">
              <a:alpha val="3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23903" y="2659085"/>
            <a:ext cx="571504" cy="357190"/>
          </a:xfrm>
          <a:prstGeom prst="rect">
            <a:avLst/>
          </a:prstGeom>
          <a:solidFill>
            <a:srgbClr val="00FF99">
              <a:alpha val="3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Object 4"/>
          <p:cNvGraphicFramePr>
            <a:graphicFrameLocks noChangeAspect="1"/>
          </p:cNvGraphicFramePr>
          <p:nvPr/>
        </p:nvGraphicFramePr>
        <p:xfrm>
          <a:off x="1965325" y="3944946"/>
          <a:ext cx="5214938" cy="619125"/>
        </p:xfrm>
        <a:graphic>
          <a:graphicData uri="http://schemas.openxmlformats.org/presentationml/2006/ole">
            <mc:AlternateContent xmlns:mc="http://schemas.openxmlformats.org/markup-compatibility/2006">
              <mc:Choice xmlns:v="urn:schemas-microsoft-com:vml" Requires="v">
                <p:oleObj spid="_x0000_s14556" name="Equation" r:id="rId3" imgW="2781300" imgH="330200" progId="Equation.DSMT4">
                  <p:embed/>
                </p:oleObj>
              </mc:Choice>
              <mc:Fallback>
                <p:oleObj name="Equation" r:id="rId3" imgW="2781300" imgH="330200" progId="Equation.DSMT4">
                  <p:embed/>
                  <p:pic>
                    <p:nvPicPr>
                      <p:cNvPr id="0" name="图片 145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5325" y="3944946"/>
                        <a:ext cx="5214938" cy="619125"/>
                      </a:xfrm>
                      <a:prstGeom prst="rect">
                        <a:avLst/>
                      </a:prstGeom>
                      <a:solidFill>
                        <a:schemeClr val="accent6">
                          <a:lumMod val="40000"/>
                          <a:lumOff val="60000"/>
                        </a:schemeClr>
                      </a:solidFill>
                      <a:ln>
                        <a:noFill/>
                      </a:ln>
                      <a:effectLst/>
                    </p:spPr>
                  </p:pic>
                </p:oleObj>
              </mc:Fallback>
            </mc:AlternateContent>
          </a:graphicData>
        </a:graphic>
      </p:graphicFrame>
      <p:sp>
        <p:nvSpPr>
          <p:cNvPr id="11" name="TextBox 10"/>
          <p:cNvSpPr txBox="1"/>
          <p:nvPr/>
        </p:nvSpPr>
        <p:spPr>
          <a:xfrm>
            <a:off x="142844" y="5175625"/>
            <a:ext cx="8844088" cy="523220"/>
          </a:xfrm>
          <a:prstGeom prst="rect">
            <a:avLst/>
          </a:prstGeom>
          <a:solidFill>
            <a:schemeClr val="accent5">
              <a:lumMod val="40000"/>
              <a:lumOff val="60000"/>
            </a:schemeClr>
          </a:solidFill>
        </p:spPr>
        <p:txBody>
          <a:bodyPr wrap="none" rtlCol="0">
            <a:spAutoFit/>
          </a:bodyPr>
          <a:lstStyle/>
          <a:p>
            <a:r>
              <a:rPr lang="zh-CN" altLang="en-US" sz="2800" b="1" dirty="0" smtClean="0">
                <a:latin typeface="华文新魏" panose="02010800040101010101" pitchFamily="2" charset="-122"/>
                <a:ea typeface="华文新魏" panose="02010800040101010101" pitchFamily="2" charset="-122"/>
              </a:rPr>
              <a:t>通过不同函数的复合</a:t>
            </a:r>
            <a:r>
              <a:rPr lang="en-US" altLang="zh-CN" sz="2800" b="1" dirty="0" smtClean="0">
                <a:latin typeface="华文新魏" panose="02010800040101010101" pitchFamily="2" charset="-122"/>
                <a:ea typeface="华文新魏" panose="02010800040101010101" pitchFamily="2" charset="-122"/>
              </a:rPr>
              <a:t>(composition)</a:t>
            </a:r>
            <a:r>
              <a:rPr lang="zh-CN" altLang="en-US" sz="2800" b="1" dirty="0" smtClean="0">
                <a:latin typeface="华文新魏" panose="02010800040101010101" pitchFamily="2" charset="-122"/>
                <a:ea typeface="华文新魏" panose="02010800040101010101" pitchFamily="2" charset="-122"/>
              </a:rPr>
              <a:t>构造出一个复杂函数</a:t>
            </a:r>
            <a:endParaRPr lang="en-US" altLang="zh-CN" sz="2800" b="1" dirty="0" smtClean="0">
              <a:latin typeface="华文新魏" panose="02010800040101010101" pitchFamily="2" charset="-122"/>
              <a:ea typeface="华文新魏" panose="02010800040101010101" pitchFamily="2" charset="-122"/>
            </a:endParaRPr>
          </a:p>
        </p:txBody>
      </p:sp>
      <p:sp>
        <p:nvSpPr>
          <p:cNvPr id="12" name="矩形 11"/>
          <p:cNvSpPr/>
          <p:nvPr/>
        </p:nvSpPr>
        <p:spPr>
          <a:xfrm>
            <a:off x="1110788" y="5714092"/>
            <a:ext cx="6747360" cy="523220"/>
          </a:xfrm>
          <a:prstGeom prst="rect">
            <a:avLst/>
          </a:prstGeom>
          <a:solidFill>
            <a:schemeClr val="accent5">
              <a:lumMod val="40000"/>
              <a:lumOff val="60000"/>
            </a:schemeClr>
          </a:solidFill>
        </p:spPr>
        <p:txBody>
          <a:bodyPr wrap="none">
            <a:spAutoFit/>
          </a:bodyPr>
          <a:lstStyle/>
          <a:p>
            <a:r>
              <a:rPr lang="zh-CN" altLang="en-US" sz="2800" b="1" dirty="0" smtClean="0">
                <a:latin typeface="华文新魏" panose="02010800040101010101" pitchFamily="2" charset="-122"/>
                <a:ea typeface="华文新魏" panose="02010800040101010101" pitchFamily="2" charset="-122"/>
              </a:rPr>
              <a:t>对输入特征</a:t>
            </a:r>
            <a:r>
              <a:rPr lang="en-US" altLang="zh-CN" sz="2800" b="1" dirty="0" smtClean="0">
                <a:latin typeface="华文新魏" panose="02010800040101010101" pitchFamily="2" charset="-122"/>
                <a:ea typeface="华文新魏" panose="02010800040101010101" pitchFamily="2" charset="-122"/>
              </a:rPr>
              <a:t>x</a:t>
            </a:r>
            <a:r>
              <a:rPr lang="zh-CN" altLang="en-US" sz="2800" b="1" dirty="0" smtClean="0">
                <a:latin typeface="华文新魏" panose="02010800040101010101" pitchFamily="2" charset="-122"/>
                <a:ea typeface="华文新魏" panose="02010800040101010101" pitchFamily="2" charset="-122"/>
              </a:rPr>
              <a:t>做多层次变换，得到输出</a:t>
            </a:r>
            <a:r>
              <a:rPr lang="en-US" altLang="zh-CN" sz="2800" b="1" dirty="0" smtClean="0">
                <a:latin typeface="华文新魏" panose="02010800040101010101" pitchFamily="2" charset="-122"/>
                <a:ea typeface="华文新魏" panose="02010800040101010101" pitchFamily="2" charset="-122"/>
              </a:rPr>
              <a:t>h(x)</a:t>
            </a:r>
            <a:endParaRPr lang="zh-CN" altLang="en-US" sz="2800" b="1" dirty="0">
              <a:latin typeface="华文新魏" panose="02010800040101010101" pitchFamily="2" charset="-122"/>
              <a:ea typeface="华文新魏" panose="02010800040101010101" pitchFamily="2" charset="-122"/>
            </a:endParaRPr>
          </a:p>
        </p:txBody>
      </p:sp>
      <p:graphicFrame>
        <p:nvGraphicFramePr>
          <p:cNvPr id="13" name="对象 12"/>
          <p:cNvGraphicFramePr>
            <a:graphicFrameLocks noChangeAspect="1"/>
          </p:cNvGraphicFramePr>
          <p:nvPr/>
        </p:nvGraphicFramePr>
        <p:xfrm>
          <a:off x="523903" y="1844824"/>
          <a:ext cx="1701320" cy="457071"/>
        </p:xfrm>
        <a:graphic>
          <a:graphicData uri="http://schemas.openxmlformats.org/presentationml/2006/ole">
            <mc:AlternateContent xmlns:mc="http://schemas.openxmlformats.org/markup-compatibility/2006">
              <mc:Choice xmlns:v="urn:schemas-microsoft-com:vml" Requires="v">
                <p:oleObj spid="_x0000_s14557" name="Equation" r:id="rId5" imgW="20421600" imgH="5486400" progId="Equation.DSMT4">
                  <p:embed/>
                </p:oleObj>
              </mc:Choice>
              <mc:Fallback>
                <p:oleObj name="Equation" r:id="rId5" imgW="20421600" imgH="5486400" progId="Equation.DSMT4">
                  <p:embed/>
                  <p:pic>
                    <p:nvPicPr>
                      <p:cNvPr id="0" name="图片 14556"/>
                      <p:cNvPicPr/>
                      <p:nvPr/>
                    </p:nvPicPr>
                    <p:blipFill>
                      <a:blip r:embed="rId6"/>
                      <a:stretch>
                        <a:fillRect/>
                      </a:stretch>
                    </p:blipFill>
                    <p:spPr>
                      <a:xfrm>
                        <a:off x="523903" y="1844824"/>
                        <a:ext cx="1701320" cy="457071"/>
                      </a:xfrm>
                      <a:prstGeom prst="rect">
                        <a:avLst/>
                      </a:prstGeom>
                      <a:solidFill>
                        <a:schemeClr val="bg1"/>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ox(in)">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ox(i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amond(in)">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checkerboard(across)">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5"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linds(vertical)">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additive="base">
                                        <p:cTn id="48" dur="500" fill="hold"/>
                                        <p:tgtEl>
                                          <p:spTgt spid="12"/>
                                        </p:tgtEl>
                                        <p:attrNameLst>
                                          <p:attrName>ppt_x</p:attrName>
                                        </p:attrNameLst>
                                      </p:cBhvr>
                                      <p:tavLst>
                                        <p:tav tm="0">
                                          <p:val>
                                            <p:strVal val="#ppt_x"/>
                                          </p:val>
                                        </p:tav>
                                        <p:tav tm="100000">
                                          <p:val>
                                            <p:strVal val="#ppt_x"/>
                                          </p:val>
                                        </p:tav>
                                      </p:tavLst>
                                    </p:anim>
                                    <p:anim calcmode="lin" valueType="num">
                                      <p:cBhvr additive="base">
                                        <p:cTn id="4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神经网络</a:t>
            </a:r>
            <a:endParaRPr lang="en-US" altLang="zh-CN" b="1"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latin typeface="黑体" panose="02010609060101010101" pitchFamily="49" charset="-122"/>
                    <a:ea typeface="黑体" panose="02010609060101010101" pitchFamily="49" charset="-122"/>
                  </a:rPr>
                  <a:t>多层</a:t>
                </a:r>
                <a:r>
                  <a:rPr lang="zh-CN" altLang="en-US" sz="2800" b="1" dirty="0" smtClean="0">
                    <a:latin typeface="黑体" panose="02010609060101010101" pitchFamily="49" charset="-122"/>
                    <a:ea typeface="黑体" panose="02010609060101010101" pitchFamily="49" charset="-122"/>
                  </a:rPr>
                  <a:t>感知机</a:t>
                </a:r>
                <a:endParaRPr lang="en-US" altLang="zh-CN" sz="2800" b="1" dirty="0" smtClean="0">
                  <a:latin typeface="黑体" panose="02010609060101010101" pitchFamily="49" charset="-122"/>
                  <a:ea typeface="黑体" panose="02010609060101010101" pitchFamily="49" charset="-122"/>
                </a:endParaRPr>
              </a:p>
              <a:p>
                <a:pPr lvl="1"/>
                <a:r>
                  <a:rPr lang="zh-CN" altLang="en-US" sz="2400" dirty="0" smtClean="0">
                    <a:latin typeface="+mn-ea"/>
                  </a:rPr>
                  <a:t>通过多层的函数复合可以把</a:t>
                </a:r>
                <a:r>
                  <a:rPr lang="zh-CN" altLang="en-US" sz="2400" dirty="0">
                    <a:solidFill>
                      <a:srgbClr val="0000FF"/>
                    </a:solidFill>
                    <a:latin typeface="Cambria Math" panose="02040503050406030204" pitchFamily="18" charset="0"/>
                    <a:cs typeface="Times New Roman" panose="02020603050405020304" pitchFamily="18" charset="0"/>
                  </a:rPr>
                  <a:t>原线性不可分的数据</a:t>
                </a:r>
                <a:r>
                  <a:rPr lang="zh-CN" altLang="en-US" sz="2400" dirty="0" smtClean="0">
                    <a:solidFill>
                      <a:srgbClr val="0000FF"/>
                    </a:solidFill>
                    <a:latin typeface="Cambria Math" panose="02040503050406030204" pitchFamily="18" charset="0"/>
                    <a:cs typeface="Times New Roman" panose="02020603050405020304" pitchFamily="18" charset="0"/>
                  </a:rPr>
                  <a:t>映射成线性</a:t>
                </a:r>
                <a:r>
                  <a:rPr lang="zh-CN" altLang="en-US" sz="2400" dirty="0">
                    <a:solidFill>
                      <a:srgbClr val="0000FF"/>
                    </a:solidFill>
                    <a:latin typeface="Cambria Math" panose="02040503050406030204" pitchFamily="18" charset="0"/>
                    <a:cs typeface="Times New Roman" panose="02020603050405020304" pitchFamily="18" charset="0"/>
                  </a:rPr>
                  <a:t>可分</a:t>
                </a:r>
                <a:r>
                  <a:rPr lang="zh-CN" altLang="en-US" sz="2400" dirty="0" smtClean="0">
                    <a:latin typeface="+mn-ea"/>
                  </a:rPr>
                  <a:t>。</a:t>
                </a:r>
                <a:r>
                  <a:rPr lang="zh-CN" altLang="en-US" sz="2400" dirty="0">
                    <a:solidFill>
                      <a:srgbClr val="000000"/>
                    </a:solidFill>
                    <a:latin typeface="Cambria Math" panose="02040503050406030204" pitchFamily="18" charset="0"/>
                    <a:cs typeface="Times New Roman" panose="02020603050405020304" pitchFamily="18" charset="0"/>
                  </a:rPr>
                  <a:t>以输入向量为</a:t>
                </a:r>
                <a14:m>
                  <m:oMath xmlns:m="http://schemas.openxmlformats.org/officeDocument/2006/math">
                    <m:r>
                      <a:rPr lang="en-US" altLang="zh-CN" sz="2400" smtClean="0">
                        <a:solidFill>
                          <a:schemeClr val="tx1"/>
                        </a:solidFill>
                        <a:latin typeface="Cambria Math" panose="02040503050406030204" pitchFamily="18" charset="0"/>
                        <a:cs typeface="Times New Roman" panose="02020603050405020304" pitchFamily="18" charset="0"/>
                      </a:rPr>
                      <m:t>𝑋</m:t>
                    </m:r>
                    <m:r>
                      <a:rPr lang="en-US" altLang="zh-CN" sz="2400" smtClean="0">
                        <a:solidFill>
                          <a:schemeClr val="tx1"/>
                        </a:solidFill>
                        <a:latin typeface="Cambria Math" panose="02040503050406030204" pitchFamily="18" charset="0"/>
                        <a:cs typeface="Times New Roman" panose="02020603050405020304" pitchFamily="18" charset="0"/>
                      </a:rPr>
                      <m:t>=</m:t>
                    </m:r>
                    <m:sSup>
                      <m:sSupPr>
                        <m:ctrlPr>
                          <a:rPr lang="en-US" altLang="zh-CN" sz="2400" i="1">
                            <a:solidFill>
                              <a:schemeClr val="tx1"/>
                            </a:solidFill>
                            <a:latin typeface="Cambria Math" panose="02040503050406030204"/>
                            <a:cs typeface="Times New Roman" panose="02020603050405020304" pitchFamily="18" charset="0"/>
                          </a:rPr>
                        </m:ctrlPr>
                      </m:sSupPr>
                      <m:e>
                        <m:r>
                          <a:rPr lang="en-US" altLang="zh-CN" sz="2400">
                            <a:solidFill>
                              <a:schemeClr val="tx1"/>
                            </a:solidFill>
                            <a:latin typeface="Cambria Math" panose="02040503050406030204" pitchFamily="18" charset="0"/>
                            <a:cs typeface="Times New Roman" panose="02020603050405020304" pitchFamily="18" charset="0"/>
                          </a:rPr>
                          <m:t>(</m:t>
                        </m:r>
                        <m:r>
                          <a:rPr lang="en-US" altLang="zh-CN" sz="2400">
                            <a:solidFill>
                              <a:schemeClr val="tx1"/>
                            </a:solidFill>
                            <a:latin typeface="Cambria Math" panose="02040503050406030204" pitchFamily="18" charset="0"/>
                            <a:cs typeface="Times New Roman" panose="02020603050405020304" pitchFamily="18" charset="0"/>
                          </a:rPr>
                          <m:t>1</m:t>
                        </m:r>
                        <m:r>
                          <a:rPr lang="en-US" altLang="zh-CN" sz="2400">
                            <a:solidFill>
                              <a:schemeClr val="tx1"/>
                            </a:solidFill>
                            <a:latin typeface="Cambria Math" panose="02040503050406030204" pitchFamily="18" charset="0"/>
                            <a:cs typeface="Times New Roman" panose="02020603050405020304" pitchFamily="18" charset="0"/>
                          </a:rPr>
                          <m:t>,</m:t>
                        </m:r>
                        <m:sSub>
                          <m:sSubPr>
                            <m:ctrlPr>
                              <a:rPr lang="en-US" altLang="zh-CN" sz="2400" i="1">
                                <a:solidFill>
                                  <a:schemeClr val="tx1"/>
                                </a:solidFill>
                                <a:latin typeface="Cambria Math" panose="02040503050406030204"/>
                                <a:cs typeface="Times New Roman" panose="02020603050405020304" pitchFamily="18" charset="0"/>
                              </a:rPr>
                            </m:ctrlPr>
                          </m:sSubPr>
                          <m:e>
                            <m:r>
                              <a:rPr lang="en-US" altLang="zh-CN" sz="2400">
                                <a:solidFill>
                                  <a:schemeClr val="tx1"/>
                                </a:solidFill>
                                <a:latin typeface="Cambria Math" panose="02040503050406030204" pitchFamily="18" charset="0"/>
                                <a:cs typeface="Times New Roman" panose="02020603050405020304" pitchFamily="18" charset="0"/>
                              </a:rPr>
                              <m:t>𝑥</m:t>
                            </m:r>
                          </m:e>
                          <m:sub>
                            <m:r>
                              <a:rPr lang="en-US" altLang="zh-CN" sz="2400">
                                <a:solidFill>
                                  <a:schemeClr val="tx1"/>
                                </a:solidFill>
                                <a:latin typeface="Cambria Math" panose="02040503050406030204" pitchFamily="18" charset="0"/>
                                <a:cs typeface="Times New Roman" panose="02020603050405020304" pitchFamily="18" charset="0"/>
                              </a:rPr>
                              <m:t>1</m:t>
                            </m:r>
                          </m:sub>
                        </m:sSub>
                        <m:r>
                          <a:rPr lang="en-US" altLang="zh-CN" sz="2400">
                            <a:solidFill>
                              <a:schemeClr val="tx1"/>
                            </a:solidFill>
                            <a:latin typeface="Cambria Math" panose="02040503050406030204" pitchFamily="18" charset="0"/>
                            <a:cs typeface="Times New Roman" panose="02020603050405020304" pitchFamily="18" charset="0"/>
                          </a:rPr>
                          <m:t>,</m:t>
                        </m:r>
                        <m:sSub>
                          <m:sSubPr>
                            <m:ctrlPr>
                              <a:rPr lang="en-US" altLang="zh-CN" sz="2400" i="1">
                                <a:solidFill>
                                  <a:schemeClr val="tx1"/>
                                </a:solidFill>
                                <a:latin typeface="Cambria Math" panose="02040503050406030204"/>
                                <a:cs typeface="Times New Roman" panose="02020603050405020304" pitchFamily="18" charset="0"/>
                              </a:rPr>
                            </m:ctrlPr>
                          </m:sSubPr>
                          <m:e>
                            <m:r>
                              <a:rPr lang="en-US" altLang="zh-CN" sz="2400">
                                <a:solidFill>
                                  <a:schemeClr val="tx1"/>
                                </a:solidFill>
                                <a:latin typeface="Cambria Math" panose="02040503050406030204" pitchFamily="18" charset="0"/>
                                <a:cs typeface="Times New Roman" panose="02020603050405020304" pitchFamily="18" charset="0"/>
                              </a:rPr>
                              <m:t>𝑥</m:t>
                            </m:r>
                          </m:e>
                          <m:sub>
                            <m:r>
                              <a:rPr lang="en-US" altLang="zh-CN" sz="2400">
                                <a:solidFill>
                                  <a:schemeClr val="tx1"/>
                                </a:solidFill>
                                <a:latin typeface="Cambria Math" panose="02040503050406030204" pitchFamily="18" charset="0"/>
                                <a:cs typeface="Times New Roman" panose="02020603050405020304" pitchFamily="18" charset="0"/>
                              </a:rPr>
                              <m:t>2</m:t>
                            </m:r>
                          </m:sub>
                        </m:sSub>
                        <m:r>
                          <a:rPr lang="en-US" altLang="zh-CN" sz="2400">
                            <a:solidFill>
                              <a:schemeClr val="tx1"/>
                            </a:solidFill>
                            <a:latin typeface="Cambria Math" panose="02040503050406030204" pitchFamily="18" charset="0"/>
                            <a:cs typeface="Times New Roman" panose="02020603050405020304" pitchFamily="18" charset="0"/>
                          </a:rPr>
                          <m:t>)</m:t>
                        </m:r>
                      </m:e>
                      <m:sup>
                        <m:r>
                          <a:rPr lang="en-US" altLang="zh-CN" sz="2400">
                            <a:solidFill>
                              <a:schemeClr val="tx1"/>
                            </a:solidFill>
                            <a:latin typeface="Cambria Math" panose="02040503050406030204" pitchFamily="18" charset="0"/>
                            <a:cs typeface="Times New Roman" panose="02020603050405020304" pitchFamily="18" charset="0"/>
                          </a:rPr>
                          <m:t>𝑇</m:t>
                        </m:r>
                      </m:sup>
                    </m:sSup>
                  </m:oMath>
                </a14:m>
                <a:r>
                  <a:rPr lang="zh-CN" altLang="en-US" sz="2400" dirty="0">
                    <a:solidFill>
                      <a:schemeClr val="tx1"/>
                    </a:solidFill>
                    <a:latin typeface="Cambria Math" panose="02040503050406030204" pitchFamily="18" charset="0"/>
                    <a:cs typeface="Times New Roman" panose="02020603050405020304" pitchFamily="18" charset="0"/>
                  </a:rPr>
                  <a:t>且隐含层输出向量为</a:t>
                </a:r>
                <a14:m>
                  <m:oMath xmlns:m="http://schemas.openxmlformats.org/officeDocument/2006/math">
                    <m:sSup>
                      <m:sSupPr>
                        <m:ctrlPr>
                          <a:rPr lang="en-US" altLang="zh-CN" sz="2400" i="1">
                            <a:solidFill>
                              <a:schemeClr val="tx1"/>
                            </a:solidFill>
                            <a:latin typeface="Cambria Math" panose="02040503050406030204"/>
                            <a:cs typeface="Times New Roman" panose="02020603050405020304" pitchFamily="18" charset="0"/>
                          </a:rPr>
                        </m:ctrlPr>
                      </m:sSupPr>
                      <m:e>
                        <m:r>
                          <a:rPr lang="en-US" altLang="zh-CN" sz="2400">
                            <a:solidFill>
                              <a:schemeClr val="tx1"/>
                            </a:solidFill>
                            <a:latin typeface="Cambria Math" panose="02040503050406030204" pitchFamily="18" charset="0"/>
                            <a:cs typeface="Times New Roman" panose="02020603050405020304" pitchFamily="18" charset="0"/>
                          </a:rPr>
                          <m:t>𝒉</m:t>
                        </m:r>
                      </m:e>
                      <m:sup>
                        <m:r>
                          <a:rPr lang="en-US" altLang="zh-CN" sz="2400">
                            <a:solidFill>
                              <a:schemeClr val="tx1"/>
                            </a:solidFill>
                            <a:latin typeface="Cambria Math" panose="02040503050406030204" pitchFamily="18" charset="0"/>
                            <a:cs typeface="Times New Roman" panose="02020603050405020304" pitchFamily="18" charset="0"/>
                          </a:rPr>
                          <m:t>′</m:t>
                        </m:r>
                      </m:sup>
                    </m:sSup>
                    <m:r>
                      <a:rPr lang="en-US" altLang="zh-CN" sz="2400">
                        <a:solidFill>
                          <a:schemeClr val="tx1"/>
                        </a:solidFill>
                        <a:latin typeface="Cambria Math" panose="02040503050406030204" pitchFamily="18" charset="0"/>
                        <a:cs typeface="Times New Roman" panose="02020603050405020304" pitchFamily="18" charset="0"/>
                      </a:rPr>
                      <m:t>=</m:t>
                    </m:r>
                    <m:sSup>
                      <m:sSupPr>
                        <m:ctrlPr>
                          <a:rPr lang="en-US" altLang="zh-CN" sz="2400" i="1">
                            <a:solidFill>
                              <a:schemeClr val="tx1"/>
                            </a:solidFill>
                            <a:latin typeface="Cambria Math" panose="02040503050406030204"/>
                            <a:cs typeface="Times New Roman" panose="02020603050405020304" pitchFamily="18" charset="0"/>
                          </a:rPr>
                        </m:ctrlPr>
                      </m:sSupPr>
                      <m:e>
                        <m:r>
                          <a:rPr lang="en-US" altLang="zh-CN" sz="2400">
                            <a:solidFill>
                              <a:schemeClr val="tx1"/>
                            </a:solidFill>
                            <a:latin typeface="Cambria Math" panose="02040503050406030204" pitchFamily="18" charset="0"/>
                            <a:cs typeface="Times New Roman" panose="02020603050405020304" pitchFamily="18" charset="0"/>
                          </a:rPr>
                          <m:t>(</m:t>
                        </m:r>
                        <m:sSub>
                          <m:sSubPr>
                            <m:ctrlPr>
                              <a:rPr lang="en-US" altLang="zh-CN" sz="2400" i="1">
                                <a:solidFill>
                                  <a:schemeClr val="tx1"/>
                                </a:solidFill>
                                <a:latin typeface="Cambria Math" panose="02040503050406030204"/>
                                <a:cs typeface="Times New Roman" panose="02020603050405020304" pitchFamily="18" charset="0"/>
                              </a:rPr>
                            </m:ctrlPr>
                          </m:sSubPr>
                          <m:e>
                            <m:r>
                              <a:rPr lang="en-US" altLang="zh-CN" sz="2400">
                                <a:solidFill>
                                  <a:schemeClr val="tx1"/>
                                </a:solidFill>
                                <a:latin typeface="Cambria Math" panose="02040503050406030204" pitchFamily="18" charset="0"/>
                                <a:cs typeface="Times New Roman" panose="02020603050405020304" pitchFamily="18" charset="0"/>
                              </a:rPr>
                              <m:t>ℎ</m:t>
                            </m:r>
                          </m:e>
                          <m:sub>
                            <m:r>
                              <a:rPr lang="en-US" altLang="zh-CN" sz="2400">
                                <a:solidFill>
                                  <a:schemeClr val="tx1"/>
                                </a:solidFill>
                                <a:latin typeface="Cambria Math" panose="02040503050406030204" pitchFamily="18" charset="0"/>
                                <a:cs typeface="Times New Roman" panose="02020603050405020304" pitchFamily="18" charset="0"/>
                              </a:rPr>
                              <m:t>1</m:t>
                            </m:r>
                          </m:sub>
                        </m:sSub>
                        <m:r>
                          <a:rPr lang="en-US" altLang="zh-CN" sz="2400">
                            <a:solidFill>
                              <a:schemeClr val="tx1"/>
                            </a:solidFill>
                            <a:latin typeface="Cambria Math" panose="02040503050406030204" pitchFamily="18" charset="0"/>
                            <a:cs typeface="Times New Roman" panose="02020603050405020304" pitchFamily="18" charset="0"/>
                          </a:rPr>
                          <m:t>,</m:t>
                        </m:r>
                        <m:sSub>
                          <m:sSubPr>
                            <m:ctrlPr>
                              <a:rPr lang="en-US" altLang="zh-CN" sz="2400" i="1">
                                <a:solidFill>
                                  <a:schemeClr val="tx1"/>
                                </a:solidFill>
                                <a:latin typeface="Cambria Math" panose="02040503050406030204"/>
                                <a:cs typeface="Times New Roman" panose="02020603050405020304" pitchFamily="18" charset="0"/>
                              </a:rPr>
                            </m:ctrlPr>
                          </m:sSubPr>
                          <m:e>
                            <m:r>
                              <a:rPr lang="en-US" altLang="zh-CN" sz="2400">
                                <a:solidFill>
                                  <a:schemeClr val="tx1"/>
                                </a:solidFill>
                                <a:latin typeface="Cambria Math" panose="02040503050406030204" pitchFamily="18" charset="0"/>
                                <a:cs typeface="Times New Roman" panose="02020603050405020304" pitchFamily="18" charset="0"/>
                              </a:rPr>
                              <m:t>ℎ</m:t>
                            </m:r>
                          </m:e>
                          <m:sub>
                            <m:r>
                              <a:rPr lang="en-US" altLang="zh-CN" sz="2400">
                                <a:solidFill>
                                  <a:schemeClr val="tx1"/>
                                </a:solidFill>
                                <a:latin typeface="Cambria Math" panose="02040503050406030204" pitchFamily="18" charset="0"/>
                                <a:cs typeface="Times New Roman" panose="02020603050405020304" pitchFamily="18" charset="0"/>
                              </a:rPr>
                              <m:t>2</m:t>
                            </m:r>
                          </m:sub>
                        </m:sSub>
                        <m:r>
                          <a:rPr lang="en-US" altLang="zh-CN" sz="2400">
                            <a:solidFill>
                              <a:schemeClr val="tx1"/>
                            </a:solidFill>
                            <a:latin typeface="Cambria Math" panose="02040503050406030204" pitchFamily="18" charset="0"/>
                            <a:cs typeface="Times New Roman" panose="02020603050405020304" pitchFamily="18" charset="0"/>
                          </a:rPr>
                          <m:t>,</m:t>
                        </m:r>
                        <m:sSub>
                          <m:sSubPr>
                            <m:ctrlPr>
                              <a:rPr lang="en-US" altLang="zh-CN" sz="2400" i="1">
                                <a:solidFill>
                                  <a:schemeClr val="tx1"/>
                                </a:solidFill>
                                <a:latin typeface="Cambria Math" panose="02040503050406030204"/>
                                <a:cs typeface="Times New Roman" panose="02020603050405020304" pitchFamily="18" charset="0"/>
                              </a:rPr>
                            </m:ctrlPr>
                          </m:sSubPr>
                          <m:e>
                            <m:r>
                              <a:rPr lang="en-US" altLang="zh-CN" sz="2400">
                                <a:solidFill>
                                  <a:schemeClr val="tx1"/>
                                </a:solidFill>
                                <a:latin typeface="Cambria Math" panose="02040503050406030204" pitchFamily="18" charset="0"/>
                                <a:cs typeface="Times New Roman" panose="02020603050405020304" pitchFamily="18" charset="0"/>
                              </a:rPr>
                              <m:t>ℎ</m:t>
                            </m:r>
                          </m:e>
                          <m:sub>
                            <m:r>
                              <a:rPr lang="en-US" altLang="zh-CN" sz="2400">
                                <a:solidFill>
                                  <a:schemeClr val="tx1"/>
                                </a:solidFill>
                                <a:latin typeface="Cambria Math" panose="02040503050406030204" pitchFamily="18" charset="0"/>
                                <a:cs typeface="Times New Roman" panose="02020603050405020304" pitchFamily="18" charset="0"/>
                              </a:rPr>
                              <m:t>3</m:t>
                            </m:r>
                          </m:sub>
                        </m:sSub>
                        <m:r>
                          <a:rPr lang="en-US" altLang="zh-CN" sz="2400">
                            <a:solidFill>
                              <a:schemeClr val="tx1"/>
                            </a:solidFill>
                            <a:latin typeface="Cambria Math" panose="02040503050406030204" pitchFamily="18" charset="0"/>
                            <a:cs typeface="Times New Roman" panose="02020603050405020304" pitchFamily="18" charset="0"/>
                          </a:rPr>
                          <m:t>)</m:t>
                        </m:r>
                      </m:e>
                      <m:sup>
                        <m:r>
                          <a:rPr lang="en-US" altLang="zh-CN" sz="2400">
                            <a:solidFill>
                              <a:schemeClr val="tx1"/>
                            </a:solidFill>
                            <a:latin typeface="Cambria Math" panose="02040503050406030204" pitchFamily="18" charset="0"/>
                            <a:cs typeface="Times New Roman" panose="02020603050405020304" pitchFamily="18" charset="0"/>
                          </a:rPr>
                          <m:t>𝑇</m:t>
                        </m:r>
                      </m:sup>
                    </m:sSup>
                  </m:oMath>
                </a14:m>
                <a:r>
                  <a:rPr lang="zh-CN" altLang="en-US" sz="2400" dirty="0">
                    <a:solidFill>
                      <a:srgbClr val="000000"/>
                    </a:solidFill>
                    <a:latin typeface="Cambria Math" panose="02040503050406030204" pitchFamily="18" charset="0"/>
                    <a:cs typeface="Times New Roman" panose="02020603050405020304" pitchFamily="18" charset="0"/>
                  </a:rPr>
                  <a:t>的</a:t>
                </a:r>
                <a:r>
                  <a:rPr lang="en-US" altLang="zh-CN" sz="2400" dirty="0">
                    <a:solidFill>
                      <a:srgbClr val="000000"/>
                    </a:solidFill>
                    <a:latin typeface="Cambria Math" panose="02040503050406030204" pitchFamily="18" charset="0"/>
                    <a:cs typeface="Times New Roman" panose="02020603050405020304" pitchFamily="18" charset="0"/>
                  </a:rPr>
                  <a:t>MLP</a:t>
                </a:r>
                <a:r>
                  <a:rPr lang="zh-CN" altLang="en-US" sz="2400" dirty="0">
                    <a:solidFill>
                      <a:srgbClr val="000000"/>
                    </a:solidFill>
                    <a:latin typeface="Cambria Math" panose="02040503050406030204" pitchFamily="18" charset="0"/>
                    <a:cs typeface="Times New Roman" panose="02020603050405020304" pitchFamily="18" charset="0"/>
                  </a:rPr>
                  <a:t>模型为例，使用训练数据集</a:t>
                </a:r>
                <a14:m>
                  <m:oMath xmlns:m="http://schemas.openxmlformats.org/officeDocument/2006/math">
                    <m:r>
                      <a:rPr lang="en-US" altLang="zh-CN" sz="2400">
                        <a:solidFill>
                          <a:srgbClr val="000000"/>
                        </a:solidFill>
                        <a:latin typeface="Cambria Math" panose="02040503050406030204" pitchFamily="18" charset="0"/>
                        <a:cs typeface="Times New Roman" panose="02020603050405020304" pitchFamily="18" charset="0"/>
                      </a:rPr>
                      <m:t>𝐷</m:t>
                    </m:r>
                  </m:oMath>
                </a14:m>
                <a:r>
                  <a:rPr lang="zh-CN" altLang="en-US" sz="2400" dirty="0">
                    <a:solidFill>
                      <a:srgbClr val="000000"/>
                    </a:solidFill>
                    <a:latin typeface="Cambria Math" panose="02040503050406030204" pitchFamily="18" charset="0"/>
                    <a:cs typeface="Times New Roman" panose="02020603050405020304" pitchFamily="18" charset="0"/>
                  </a:rPr>
                  <a:t>构造</a:t>
                </a:r>
                <a14:m>
                  <m:oMath xmlns:m="http://schemas.openxmlformats.org/officeDocument/2006/math">
                    <m:r>
                      <m:rPr>
                        <m:sty m:val="p"/>
                      </m:rPr>
                      <a:rPr lang="en-US" altLang="zh-CN" sz="2400">
                        <a:solidFill>
                          <a:srgbClr val="000000"/>
                        </a:solidFill>
                        <a:latin typeface="Cambria Math" panose="02040503050406030204" pitchFamily="18" charset="0"/>
                        <a:cs typeface="Times New Roman" panose="02020603050405020304" pitchFamily="18" charset="0"/>
                      </a:rPr>
                      <m:t>MLP</m:t>
                    </m:r>
                  </m:oMath>
                </a14:m>
                <a:r>
                  <a:rPr lang="zh-CN" altLang="en-US" sz="2400" dirty="0">
                    <a:solidFill>
                      <a:srgbClr val="000000"/>
                    </a:solidFill>
                    <a:latin typeface="Cambria Math" panose="02040503050406030204" pitchFamily="18" charset="0"/>
                    <a:cs typeface="Times New Roman" panose="02020603050405020304" pitchFamily="18" charset="0"/>
                  </a:rPr>
                  <a:t>模型，</a:t>
                </a:r>
                <a14:m>
                  <m:oMath xmlns:m="http://schemas.openxmlformats.org/officeDocument/2006/math">
                    <m:r>
                      <a:rPr lang="en-US" altLang="zh-CN" sz="2400">
                        <a:solidFill>
                          <a:srgbClr val="000000"/>
                        </a:solidFill>
                        <a:latin typeface="Cambria Math" panose="02040503050406030204" pitchFamily="18" charset="0"/>
                        <a:cs typeface="Times New Roman" panose="02020603050405020304" pitchFamily="18" charset="0"/>
                      </a:rPr>
                      <m:t>𝐷</m:t>
                    </m:r>
                  </m:oMath>
                </a14:m>
                <a:r>
                  <a:rPr lang="zh-CN" altLang="en-US" sz="2400" dirty="0">
                    <a:solidFill>
                      <a:srgbClr val="000000"/>
                    </a:solidFill>
                    <a:latin typeface="Cambria Math" panose="02040503050406030204" pitchFamily="18" charset="0"/>
                    <a:cs typeface="Times New Roman" panose="02020603050405020304" pitchFamily="18" charset="0"/>
                  </a:rPr>
                  <a:t>中原始数据分布情况如左图所示，使用该数据集训练好的</a:t>
                </a:r>
                <a14:m>
                  <m:oMath xmlns:m="http://schemas.openxmlformats.org/officeDocument/2006/math">
                    <m:r>
                      <m:rPr>
                        <m:sty m:val="p"/>
                      </m:rPr>
                      <a:rPr lang="en-US" altLang="zh-CN" sz="2400">
                        <a:solidFill>
                          <a:srgbClr val="000000"/>
                        </a:solidFill>
                        <a:latin typeface="Cambria Math" panose="02040503050406030204" pitchFamily="18" charset="0"/>
                        <a:cs typeface="Times New Roman" panose="02020603050405020304" pitchFamily="18" charset="0"/>
                      </a:rPr>
                      <m:t>MLP</m:t>
                    </m:r>
                  </m:oMath>
                </a14:m>
                <a:r>
                  <a:rPr lang="zh-CN" altLang="en-US" sz="2400" dirty="0">
                    <a:solidFill>
                      <a:srgbClr val="000000"/>
                    </a:solidFill>
                    <a:latin typeface="Cambria Math" panose="02040503050406030204" pitchFamily="18" charset="0"/>
                    <a:cs typeface="Times New Roman" panose="02020603050405020304" pitchFamily="18" charset="0"/>
                  </a:rPr>
                  <a:t>模型可通过隐含层将原始数据分布映射为如右图所示的分布</a:t>
                </a:r>
                <a:endParaRPr lang="en-US" altLang="zh-CN" sz="2400" dirty="0" smtClean="0">
                  <a:latin typeface="+mn-ea"/>
                </a:endParaRPr>
              </a:p>
            </p:txBody>
          </p:sp>
        </mc:Choice>
        <mc:Fallback>
          <p:sp>
            <p:nvSpPr>
              <p:cNvPr id="3" name="副标题 2"/>
              <p:cNvSpPr>
                <a:spLocks noRot="1" noChangeAspect="1" noMove="1" noResize="1" noEditPoints="1" noAdjustHandles="1" noChangeArrowheads="1" noChangeShapeType="1" noTextEdit="1"/>
              </p:cNvSpPr>
              <p:nvPr>
                <p:ph type="subTitle" idx="4294967295"/>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pic>
        <p:nvPicPr>
          <p:cNvPr id="4" name="Picture 2"/>
          <p:cNvPicPr>
            <a:picLocks noChangeAspect="1"/>
          </p:cNvPicPr>
          <p:nvPr/>
        </p:nvPicPr>
        <p:blipFill>
          <a:blip r:embed="rId2"/>
          <a:stretch>
            <a:fillRect/>
          </a:stretch>
        </p:blipFill>
        <p:spPr>
          <a:xfrm>
            <a:off x="1475358" y="4096709"/>
            <a:ext cx="2599171" cy="1914198"/>
          </a:xfrm>
          <a:prstGeom prst="rect">
            <a:avLst/>
          </a:prstGeom>
        </p:spPr>
      </p:pic>
      <p:pic>
        <p:nvPicPr>
          <p:cNvPr id="5" name="Picture 3"/>
          <p:cNvPicPr>
            <a:picLocks noChangeAspect="1"/>
          </p:cNvPicPr>
          <p:nvPr/>
        </p:nvPicPr>
        <p:blipFill>
          <a:blip r:embed="rId3"/>
          <a:stretch>
            <a:fillRect/>
          </a:stretch>
        </p:blipFill>
        <p:spPr>
          <a:xfrm>
            <a:off x="5003750" y="4092621"/>
            <a:ext cx="3456682" cy="1917378"/>
          </a:xfrm>
          <a:prstGeom prst="rect">
            <a:avLst/>
          </a:prstGeom>
        </p:spPr>
      </p:pic>
      <p:sp>
        <p:nvSpPr>
          <p:cNvPr id="6" name="Rectangle 4"/>
          <p:cNvSpPr/>
          <p:nvPr/>
        </p:nvSpPr>
        <p:spPr>
          <a:xfrm>
            <a:off x="1759280" y="6060848"/>
            <a:ext cx="2031325" cy="461665"/>
          </a:xfrm>
          <a:prstGeom prst="rect">
            <a:avLst/>
          </a:prstGeom>
        </p:spPr>
        <p:txBody>
          <a:bodyPr wrap="none">
            <a:spAutoFit/>
          </a:bodyPr>
          <a:lstStyle/>
          <a:p>
            <a:r>
              <a:rPr lang="zh-CN" altLang="en-US" dirty="0">
                <a:solidFill>
                  <a:srgbClr val="000000"/>
                </a:solidFill>
                <a:latin typeface="Cambria Math" panose="02040503050406030204" pitchFamily="18" charset="0"/>
                <a:ea typeface="宋体" panose="02010600030101010101" pitchFamily="2" charset="-122"/>
                <a:cs typeface="Times New Roman" panose="02020603050405020304" pitchFamily="18" charset="0"/>
              </a:rPr>
              <a:t>原始数据分布</a:t>
            </a:r>
            <a:endParaRPr lang="en-US" dirty="0"/>
          </a:p>
        </p:txBody>
      </p:sp>
      <p:sp>
        <p:nvSpPr>
          <p:cNvPr id="7" name="Rectangle 5"/>
          <p:cNvSpPr/>
          <p:nvPr/>
        </p:nvSpPr>
        <p:spPr>
          <a:xfrm>
            <a:off x="5562540" y="6063679"/>
            <a:ext cx="2339102" cy="461665"/>
          </a:xfrm>
          <a:prstGeom prst="rect">
            <a:avLst/>
          </a:prstGeom>
        </p:spPr>
        <p:txBody>
          <a:bodyPr wrap="none">
            <a:spAutoFit/>
          </a:bodyPr>
          <a:lstStyle/>
          <a:p>
            <a:r>
              <a:rPr lang="zh-CN" altLang="en-US" dirty="0">
                <a:solidFill>
                  <a:srgbClr val="000000"/>
                </a:solidFill>
                <a:latin typeface="Cambria Math" panose="02040503050406030204" pitchFamily="18" charset="0"/>
                <a:ea typeface="宋体" panose="02010600030101010101" pitchFamily="2" charset="-122"/>
                <a:cs typeface="Times New Roman" panose="02020603050405020304" pitchFamily="18" charset="0"/>
              </a:rPr>
              <a:t>映射后数据分布</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rPr>
              <a:t>本节目录</a:t>
            </a:r>
            <a:endParaRPr lang="zh-CN" altLang="en-US"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solidFill>
                  <a:schemeClr val="bg1">
                    <a:lumMod val="85000"/>
                  </a:schemeClr>
                </a:solidFill>
                <a:latin typeface="黑体" panose="02010609060101010101" pitchFamily="49" charset="-122"/>
                <a:ea typeface="黑体" panose="02010609060101010101" pitchFamily="49" charset="-122"/>
              </a:rPr>
              <a:t>概述</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r>
              <a:rPr lang="zh-CN" altLang="en-US" sz="2800" b="1" dirty="0" smtClean="0">
                <a:solidFill>
                  <a:schemeClr val="bg1">
                    <a:lumMod val="85000"/>
                  </a:schemeClr>
                </a:solidFill>
                <a:latin typeface="黑体" panose="02010609060101010101" pitchFamily="49" charset="-122"/>
                <a:ea typeface="黑体" panose="02010609060101010101" pitchFamily="49" charset="-122"/>
              </a:rPr>
              <a:t>人工神经元</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r>
              <a:rPr lang="zh-CN" altLang="en-US" sz="2800" b="1" dirty="0">
                <a:solidFill>
                  <a:schemeClr val="bg1">
                    <a:lumMod val="85000"/>
                  </a:schemeClr>
                </a:solidFill>
                <a:latin typeface="黑体" panose="02010609060101010101" pitchFamily="49" charset="-122"/>
                <a:ea typeface="黑体" panose="02010609060101010101" pitchFamily="49" charset="-122"/>
              </a:rPr>
              <a:t>神经网络</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r>
              <a:rPr lang="zh-CN" altLang="en-US" sz="2800" b="1" dirty="0" smtClean="0">
                <a:latin typeface="黑体" panose="02010609060101010101" pitchFamily="49" charset="-122"/>
                <a:ea typeface="黑体" panose="02010609060101010101" pitchFamily="49" charset="-122"/>
              </a:rPr>
              <a:t>反向传播算法</a:t>
            </a:r>
            <a:endParaRPr lang="en-US" altLang="zh-CN" sz="2800" b="1" dirty="0" smtClean="0">
              <a:latin typeface="黑体" panose="02010609060101010101" pitchFamily="49" charset="-122"/>
              <a:ea typeface="黑体" panose="02010609060101010101" pitchFamily="49" charset="-122"/>
            </a:endParaRPr>
          </a:p>
          <a:p>
            <a:r>
              <a:rPr lang="zh-CN" altLang="en-US" sz="2800" b="1" dirty="0">
                <a:solidFill>
                  <a:schemeClr val="bg1">
                    <a:lumMod val="85000"/>
                  </a:schemeClr>
                </a:solidFill>
                <a:latin typeface="黑体" panose="02010609060101010101" pitchFamily="49" charset="-122"/>
                <a:ea typeface="黑体" panose="02010609060101010101" pitchFamily="49" charset="-122"/>
              </a:rPr>
              <a:t>问题分析</a:t>
            </a:r>
            <a:endParaRPr lang="zh-CN" altLang="en-US" sz="2800" b="1" dirty="0">
              <a:solidFill>
                <a:schemeClr val="bg1">
                  <a:lumMod val="85000"/>
                </a:schemeClr>
              </a:solidFill>
              <a:latin typeface="黑体" panose="02010609060101010101" pitchFamily="49" charset="-122"/>
              <a:ea typeface="黑体" panose="02010609060101010101" pitchFamily="49" charset="-122"/>
            </a:endParaRPr>
          </a:p>
          <a:p>
            <a:r>
              <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rPr>
              <a:t>卷积神经网络</a:t>
            </a:r>
            <a:endParaRPr lang="en-US" altLang="zh-CN" sz="2800" b="1" dirty="0">
              <a:solidFill>
                <a:schemeClr val="bg1">
                  <a:lumMod val="85000"/>
                </a:schemeClr>
              </a:solidFill>
              <a:latin typeface="黑体" panose="02010609060101010101" pitchFamily="49" charset="-122"/>
              <a:ea typeface="黑体" panose="02010609060101010101" pitchFamily="49" charset="-122"/>
            </a:endParaRPr>
          </a:p>
          <a:p>
            <a:pPr marL="0" indent="0">
              <a:buNone/>
            </a:pPr>
            <a:endParaRPr lang="zh-CN" altLang="en-US" sz="2800"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反向传播算法</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经验风险最小化</a:t>
            </a:r>
            <a:endParaRPr lang="en-US" altLang="zh-CN" sz="2800" b="1" dirty="0" smtClean="0">
              <a:latin typeface="黑体" panose="02010609060101010101" pitchFamily="49" charset="-122"/>
              <a:ea typeface="黑体" panose="02010609060101010101" pitchFamily="49" charset="-122"/>
            </a:endParaRPr>
          </a:p>
          <a:p>
            <a:pPr lvl="1"/>
            <a:r>
              <a:rPr lang="zh-CN" altLang="en-US" sz="2400" dirty="0" smtClean="0">
                <a:latin typeface="+mn-ea"/>
              </a:rPr>
              <a:t>损失函数</a:t>
            </a:r>
            <a:endParaRPr lang="en-US" altLang="zh-CN" sz="2400" dirty="0" smtClean="0">
              <a:latin typeface="+mn-ea"/>
            </a:endParaRPr>
          </a:p>
          <a:p>
            <a:pPr lvl="2"/>
            <a:r>
              <a:rPr lang="zh-CN" altLang="en-US" sz="2000" dirty="0" smtClean="0">
                <a:latin typeface="+mn-ea"/>
              </a:rPr>
              <a:t>回归</a:t>
            </a:r>
            <a:endParaRPr lang="en-US" altLang="zh-CN" sz="2000" dirty="0" smtClean="0">
              <a:latin typeface="+mn-ea"/>
            </a:endParaRPr>
          </a:p>
          <a:p>
            <a:pPr lvl="2"/>
            <a:endParaRPr lang="en-US" altLang="zh-CN" sz="2000" dirty="0" smtClean="0">
              <a:latin typeface="+mn-ea"/>
            </a:endParaRPr>
          </a:p>
          <a:p>
            <a:pPr lvl="2"/>
            <a:r>
              <a:rPr lang="zh-CN" altLang="en-US" sz="2000" dirty="0">
                <a:latin typeface="+mn-ea"/>
              </a:rPr>
              <a:t>二</a:t>
            </a:r>
            <a:r>
              <a:rPr lang="zh-CN" altLang="en-US" sz="2000" dirty="0" smtClean="0">
                <a:latin typeface="+mn-ea"/>
              </a:rPr>
              <a:t>分类</a:t>
            </a:r>
            <a:endParaRPr lang="en-US" altLang="zh-CN" sz="2000" dirty="0" smtClean="0">
              <a:latin typeface="+mn-ea"/>
            </a:endParaRPr>
          </a:p>
          <a:p>
            <a:pPr lvl="2"/>
            <a:endParaRPr lang="en-US" altLang="zh-CN" sz="2000" dirty="0" smtClean="0">
              <a:latin typeface="+mn-ea"/>
            </a:endParaRPr>
          </a:p>
          <a:p>
            <a:pPr lvl="2"/>
            <a:r>
              <a:rPr lang="zh-CN" altLang="en-US" sz="2000" dirty="0">
                <a:latin typeface="+mn-ea"/>
              </a:rPr>
              <a:t>多分类</a:t>
            </a:r>
            <a:endParaRPr lang="en-US" altLang="zh-CN" sz="2000" dirty="0" smtClean="0">
              <a:latin typeface="+mn-ea"/>
            </a:endParaRPr>
          </a:p>
          <a:p>
            <a:pPr marL="457200" lvl="1" indent="0">
              <a:buNone/>
            </a:pPr>
            <a:endParaRPr lang="en-US" altLang="zh-CN" sz="2400" dirty="0">
              <a:latin typeface="+mn-ea"/>
            </a:endParaRPr>
          </a:p>
          <a:p>
            <a:pPr lvl="1"/>
            <a:r>
              <a:rPr lang="zh-CN" altLang="en-US" sz="2400" dirty="0" smtClean="0">
                <a:latin typeface="+mn-ea"/>
              </a:rPr>
              <a:t>经验风险</a:t>
            </a:r>
            <a:endParaRPr lang="en-US" altLang="zh-CN" sz="2400" dirty="0" smtClean="0">
              <a:latin typeface="+mn-ea"/>
            </a:endParaRPr>
          </a:p>
          <a:p>
            <a:pPr lvl="1"/>
            <a:endParaRPr lang="en-US" altLang="zh-CN" sz="2400" dirty="0">
              <a:latin typeface="+mn-ea"/>
            </a:endParaRPr>
          </a:p>
          <a:p>
            <a:pPr lvl="1"/>
            <a:r>
              <a:rPr lang="zh-CN" altLang="en-US" sz="2400" dirty="0" smtClean="0">
                <a:latin typeface="+mn-ea"/>
              </a:rPr>
              <a:t>梯度下降法</a:t>
            </a:r>
            <a:endParaRPr lang="en-US" altLang="zh-CN" sz="2400" dirty="0" smtClean="0">
              <a:latin typeface="+mn-ea"/>
            </a:endParaRPr>
          </a:p>
        </p:txBody>
      </p:sp>
      <p:graphicFrame>
        <p:nvGraphicFramePr>
          <p:cNvPr id="4" name="对象 3"/>
          <p:cNvGraphicFramePr>
            <a:graphicFrameLocks noChangeAspect="1"/>
          </p:cNvGraphicFramePr>
          <p:nvPr/>
        </p:nvGraphicFramePr>
        <p:xfrm>
          <a:off x="2483768" y="2132856"/>
          <a:ext cx="3643312" cy="738187"/>
        </p:xfrm>
        <a:graphic>
          <a:graphicData uri="http://schemas.openxmlformats.org/presentationml/2006/ole">
            <mc:AlternateContent xmlns:mc="http://schemas.openxmlformats.org/markup-compatibility/2006">
              <mc:Choice xmlns:v="urn:schemas-microsoft-com:vml" Requires="v">
                <p:oleObj spid="_x0000_s19853" name="Equation" r:id="rId1" imgW="1943100" imgH="393700" progId="Equation.DSMT4">
                  <p:embed/>
                </p:oleObj>
              </mc:Choice>
              <mc:Fallback>
                <p:oleObj name="Equation" r:id="rId1" imgW="1943100" imgH="393700" progId="Equation.DSMT4">
                  <p:embed/>
                  <p:pic>
                    <p:nvPicPr>
                      <p:cNvPr id="0" name="图片 198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2132856"/>
                        <a:ext cx="3643312" cy="738187"/>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对象 4"/>
          <p:cNvGraphicFramePr>
            <a:graphicFrameLocks noChangeAspect="1"/>
          </p:cNvGraphicFramePr>
          <p:nvPr/>
        </p:nvGraphicFramePr>
        <p:xfrm>
          <a:off x="2483768" y="2996952"/>
          <a:ext cx="5762625" cy="523875"/>
        </p:xfrm>
        <a:graphic>
          <a:graphicData uri="http://schemas.openxmlformats.org/presentationml/2006/ole">
            <mc:AlternateContent xmlns:mc="http://schemas.openxmlformats.org/markup-compatibility/2006">
              <mc:Choice xmlns:v="urn:schemas-microsoft-com:vml" Requires="v">
                <p:oleObj spid="_x0000_s19854" name="Equation" r:id="rId3" imgW="3073400" imgH="279400" progId="Equation.DSMT4">
                  <p:embed/>
                </p:oleObj>
              </mc:Choice>
              <mc:Fallback>
                <p:oleObj name="Equation" r:id="rId3" imgW="3073400" imgH="279400" progId="Equation.DSMT4">
                  <p:embed/>
                  <p:pic>
                    <p:nvPicPr>
                      <p:cNvPr id="0" name="图片 198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2996952"/>
                        <a:ext cx="5762625" cy="523875"/>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对象 5"/>
          <p:cNvGraphicFramePr>
            <a:graphicFrameLocks noChangeAspect="1"/>
          </p:cNvGraphicFramePr>
          <p:nvPr/>
        </p:nvGraphicFramePr>
        <p:xfrm>
          <a:off x="2495674" y="3645024"/>
          <a:ext cx="4619625" cy="809625"/>
        </p:xfrm>
        <a:graphic>
          <a:graphicData uri="http://schemas.openxmlformats.org/presentationml/2006/ole">
            <mc:AlternateContent xmlns:mc="http://schemas.openxmlformats.org/markup-compatibility/2006">
              <mc:Choice xmlns:v="urn:schemas-microsoft-com:vml" Requires="v">
                <p:oleObj spid="_x0000_s19855" name="Equation" r:id="rId5" imgW="2463165" imgH="431800" progId="Equation.DSMT4">
                  <p:embed/>
                </p:oleObj>
              </mc:Choice>
              <mc:Fallback>
                <p:oleObj name="Equation" r:id="rId5" imgW="2463165" imgH="431800" progId="Equation.DSMT4">
                  <p:embed/>
                  <p:pic>
                    <p:nvPicPr>
                      <p:cNvPr id="0" name="图片 19854"/>
                      <p:cNvPicPr>
                        <a:picLocks noChangeAspect="1" noChangeArrowheads="1"/>
                      </p:cNvPicPr>
                      <p:nvPr/>
                    </p:nvPicPr>
                    <p:blipFill>
                      <a:blip r:embed="rId6"/>
                      <a:srcRect/>
                      <a:stretch>
                        <a:fillRect/>
                      </a:stretch>
                    </p:blipFill>
                    <p:spPr bwMode="auto">
                      <a:xfrm>
                        <a:off x="2495674" y="3645024"/>
                        <a:ext cx="4619625" cy="809625"/>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8"/>
          <p:cNvGraphicFramePr>
            <a:graphicFrameLocks noChangeAspect="1"/>
          </p:cNvGraphicFramePr>
          <p:nvPr/>
        </p:nvGraphicFramePr>
        <p:xfrm>
          <a:off x="2555776" y="4437112"/>
          <a:ext cx="4191000" cy="809625"/>
        </p:xfrm>
        <a:graphic>
          <a:graphicData uri="http://schemas.openxmlformats.org/presentationml/2006/ole">
            <mc:AlternateContent xmlns:mc="http://schemas.openxmlformats.org/markup-compatibility/2006">
              <mc:Choice xmlns:v="urn:schemas-microsoft-com:vml" Requires="v">
                <p:oleObj spid="_x0000_s19856" name="Equation" r:id="rId7" imgW="2235200" imgH="431800" progId="Equation.DSMT4">
                  <p:embed/>
                </p:oleObj>
              </mc:Choice>
              <mc:Fallback>
                <p:oleObj name="Equation" r:id="rId7" imgW="2235200" imgH="431800" progId="Equation.DSMT4">
                  <p:embed/>
                  <p:pic>
                    <p:nvPicPr>
                      <p:cNvPr id="0" name="图片 198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776" y="4437112"/>
                        <a:ext cx="4191000" cy="809625"/>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19"/>
          <p:cNvGraphicFramePr>
            <a:graphicFrameLocks noChangeAspect="1"/>
          </p:cNvGraphicFramePr>
          <p:nvPr/>
        </p:nvGraphicFramePr>
        <p:xfrm>
          <a:off x="2555776" y="5661248"/>
          <a:ext cx="5024438" cy="785813"/>
        </p:xfrm>
        <a:graphic>
          <a:graphicData uri="http://schemas.openxmlformats.org/presentationml/2006/ole">
            <mc:AlternateContent xmlns:mc="http://schemas.openxmlformats.org/markup-compatibility/2006">
              <mc:Choice xmlns:v="urn:schemas-microsoft-com:vml" Requires="v">
                <p:oleObj spid="_x0000_s19857" name="Equation" r:id="rId9" imgW="2679700" imgH="419100" progId="Equation.DSMT4">
                  <p:embed/>
                </p:oleObj>
              </mc:Choice>
              <mc:Fallback>
                <p:oleObj name="Equation" r:id="rId9" imgW="2679700" imgH="419100" progId="Equation.DSMT4">
                  <p:embed/>
                  <p:pic>
                    <p:nvPicPr>
                      <p:cNvPr id="0" name="图片 1985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55776" y="5661248"/>
                        <a:ext cx="5024438" cy="785813"/>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反向传播算法</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梯度的逐层求解</a:t>
            </a:r>
            <a:endParaRPr lang="en-US" altLang="zh-CN" sz="2800" b="1" dirty="0" smtClean="0">
              <a:latin typeface="黑体" panose="02010609060101010101" pitchFamily="49" charset="-122"/>
              <a:ea typeface="黑体" panose="02010609060101010101" pitchFamily="49" charset="-122"/>
            </a:endParaRPr>
          </a:p>
          <a:p>
            <a:pPr lvl="1"/>
            <a:r>
              <a:rPr lang="zh-CN" altLang="en-US" sz="2400" dirty="0" smtClean="0">
                <a:solidFill>
                  <a:srgbClr val="000000"/>
                </a:solidFill>
                <a:latin typeface="Cambria Math" panose="02040503050406030204" pitchFamily="18" charset="0"/>
                <a:cs typeface="Times New Roman" panose="02020603050405020304" pitchFamily="18" charset="0"/>
              </a:rPr>
              <a:t>对于神经网络</a:t>
            </a:r>
            <a:r>
              <a:rPr lang="zh-CN" altLang="en-US" sz="2400" dirty="0">
                <a:solidFill>
                  <a:srgbClr val="000000"/>
                </a:solidFill>
                <a:latin typeface="Cambria Math" panose="02040503050406030204" pitchFamily="18" charset="0"/>
                <a:cs typeface="Times New Roman" panose="02020603050405020304" pitchFamily="18" charset="0"/>
              </a:rPr>
              <a:t>这样包含多个数据处理层的前馈网络模型而言，考虑使用反向传播算法对误差和参数所对应的</a:t>
            </a:r>
            <a:r>
              <a:rPr lang="zh-CN" altLang="en-US" sz="2400" dirty="0">
                <a:solidFill>
                  <a:srgbClr val="0000FF"/>
                </a:solidFill>
                <a:latin typeface="Cambria Math" panose="02040503050406030204" pitchFamily="18" charset="0"/>
                <a:cs typeface="Times New Roman" panose="02020603050405020304" pitchFamily="18" charset="0"/>
              </a:rPr>
              <a:t>梯度进行逐层</a:t>
            </a:r>
            <a:r>
              <a:rPr lang="zh-CN" altLang="en-US" sz="2400" dirty="0" smtClean="0">
                <a:solidFill>
                  <a:srgbClr val="0000FF"/>
                </a:solidFill>
                <a:latin typeface="Cambria Math" panose="02040503050406030204" pitchFamily="18" charset="0"/>
                <a:cs typeface="Times New Roman" panose="02020603050405020304" pitchFamily="18" charset="0"/>
              </a:rPr>
              <a:t>求解</a:t>
            </a:r>
            <a:endParaRPr lang="en-US" altLang="zh-CN" sz="2400" dirty="0" smtClean="0">
              <a:solidFill>
                <a:srgbClr val="0000FF"/>
              </a:solidFill>
              <a:latin typeface="+mn-ea"/>
            </a:endParaRPr>
          </a:p>
        </p:txBody>
      </p:sp>
      <p:pic>
        <p:nvPicPr>
          <p:cNvPr id="8" name="Picture 2"/>
          <p:cNvPicPr>
            <a:picLocks noChangeAspect="1"/>
          </p:cNvPicPr>
          <p:nvPr/>
        </p:nvPicPr>
        <p:blipFill>
          <a:blip r:embed="rId1"/>
          <a:stretch>
            <a:fillRect/>
          </a:stretch>
        </p:blipFill>
        <p:spPr>
          <a:xfrm>
            <a:off x="1314400" y="2996952"/>
            <a:ext cx="7290048" cy="2371108"/>
          </a:xfrm>
          <a:prstGeom prst="rect">
            <a:avLst/>
          </a:prstGeom>
        </p:spPr>
      </p:pic>
      <p:sp>
        <p:nvSpPr>
          <p:cNvPr id="9" name="Rectangle 3"/>
          <p:cNvSpPr/>
          <p:nvPr/>
        </p:nvSpPr>
        <p:spPr>
          <a:xfrm>
            <a:off x="3447107" y="5443858"/>
            <a:ext cx="2507418" cy="400110"/>
          </a:xfrm>
          <a:prstGeom prst="rect">
            <a:avLst/>
          </a:prstGeom>
        </p:spPr>
        <p:txBody>
          <a:bodyPr wrap="none">
            <a:spAutoFit/>
          </a:bodyPr>
          <a:lstStyle/>
          <a:p>
            <a:r>
              <a:rPr lang="zh-CN" altLang="en-US" sz="2000" b="1" dirty="0">
                <a:solidFill>
                  <a:srgbClr val="000000"/>
                </a:solidFill>
                <a:latin typeface="Cambria Math" panose="02040503050406030204" pitchFamily="18" charset="0"/>
                <a:ea typeface="宋体" panose="02010600030101010101" pitchFamily="2" charset="-122"/>
                <a:cs typeface="Times New Roman" panose="02020603050405020304" pitchFamily="18" charset="0"/>
              </a:rPr>
              <a:t>梯度的逐层求解过程</a:t>
            </a:r>
            <a:endParaRPr lang="en-US" sz="2000" b="1"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反向传播算法</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反向传播推导</a:t>
            </a:r>
            <a:endParaRPr lang="en-US" altLang="zh-CN" sz="2800" b="1" dirty="0" smtClean="0">
              <a:latin typeface="黑体" panose="02010609060101010101" pitchFamily="49" charset="-122"/>
              <a:ea typeface="黑体" panose="02010609060101010101" pitchFamily="49" charset="-122"/>
            </a:endParaRPr>
          </a:p>
        </p:txBody>
      </p:sp>
      <p:graphicFrame>
        <p:nvGraphicFramePr>
          <p:cNvPr id="4" name="对象 3"/>
          <p:cNvGraphicFramePr>
            <a:graphicFrameLocks noChangeAspect="1"/>
          </p:cNvGraphicFramePr>
          <p:nvPr/>
        </p:nvGraphicFramePr>
        <p:xfrm>
          <a:off x="2143125" y="3981450"/>
          <a:ext cx="5119688" cy="2762250"/>
        </p:xfrm>
        <a:graphic>
          <a:graphicData uri="http://schemas.openxmlformats.org/presentationml/2006/ole">
            <mc:AlternateContent xmlns:mc="http://schemas.openxmlformats.org/markup-compatibility/2006">
              <mc:Choice xmlns:v="urn:schemas-microsoft-com:vml" Requires="v">
                <p:oleObj spid="_x0000_s17491" name="Equation" r:id="rId1" imgW="2730500" imgH="1473200" progId="Equation.DSMT4">
                  <p:embed/>
                </p:oleObj>
              </mc:Choice>
              <mc:Fallback>
                <p:oleObj name="Equation" r:id="rId1" imgW="2730500" imgH="1473200" progId="Equation.DSMT4">
                  <p:embed/>
                  <p:pic>
                    <p:nvPicPr>
                      <p:cNvPr id="0" name="Object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25" y="3981450"/>
                        <a:ext cx="5119688"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7645" y="1586172"/>
            <a:ext cx="4257847" cy="2383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反向传播算法</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反向传播推导</a:t>
            </a:r>
            <a:endParaRPr lang="en-US" altLang="zh-CN" sz="2800" b="1" dirty="0" smtClean="0">
              <a:latin typeface="黑体" panose="02010609060101010101" pitchFamily="49" charset="-122"/>
              <a:ea typeface="黑体" panose="02010609060101010101" pitchFamily="49" charset="-122"/>
            </a:endParaRPr>
          </a:p>
        </p:txBody>
      </p:sp>
      <p:graphicFrame>
        <p:nvGraphicFramePr>
          <p:cNvPr id="6" name="Object 13"/>
          <p:cNvGraphicFramePr>
            <a:graphicFrameLocks noChangeAspect="1"/>
          </p:cNvGraphicFramePr>
          <p:nvPr/>
        </p:nvGraphicFramePr>
        <p:xfrm>
          <a:off x="1246956" y="4071939"/>
          <a:ext cx="7429500" cy="2741437"/>
        </p:xfrm>
        <a:graphic>
          <a:graphicData uri="http://schemas.openxmlformats.org/presentationml/2006/ole">
            <mc:AlternateContent xmlns:mc="http://schemas.openxmlformats.org/markup-compatibility/2006">
              <mc:Choice xmlns:v="urn:schemas-microsoft-com:vml" Requires="v">
                <p:oleObj spid="_x0000_s20562" name="Equation" r:id="rId1" imgW="95097600" imgH="35966400" progId="Equation.DSMT4">
                  <p:embed/>
                </p:oleObj>
              </mc:Choice>
              <mc:Fallback>
                <p:oleObj name="Equation" r:id="rId1" imgW="95097600" imgH="35966400" progId="Equation.DSMT4">
                  <p:embed/>
                  <p:pic>
                    <p:nvPicPr>
                      <p:cNvPr id="0" name="图片 20561"/>
                      <p:cNvPicPr>
                        <a:picLocks noChangeAspect="1" noChangeArrowheads="1"/>
                      </p:cNvPicPr>
                      <p:nvPr/>
                    </p:nvPicPr>
                    <p:blipFill>
                      <a:blip r:embed="rId2"/>
                      <a:srcRect/>
                      <a:stretch>
                        <a:fillRect/>
                      </a:stretch>
                    </p:blipFill>
                    <p:spPr bwMode="auto">
                      <a:xfrm>
                        <a:off x="1246956" y="4071939"/>
                        <a:ext cx="7429500" cy="2741437"/>
                      </a:xfrm>
                      <a:prstGeom prst="rect">
                        <a:avLst/>
                      </a:prstGeom>
                      <a:noFill/>
                      <a:ln w="28575">
                        <a:solidFill>
                          <a:srgbClr val="FF0000"/>
                        </a:solidFill>
                        <a:miter lim="800000"/>
                        <a:headEnd/>
                        <a:tailEnd/>
                      </a:ln>
                      <a:effectLst/>
                    </p:spPr>
                  </p:pic>
                </p:oleObj>
              </mc:Fallback>
            </mc:AlternateContent>
          </a:graphicData>
        </a:graphic>
      </p:graphicFrame>
      <p:sp>
        <p:nvSpPr>
          <p:cNvPr id="7" name="双括号 6"/>
          <p:cNvSpPr/>
          <p:nvPr/>
        </p:nvSpPr>
        <p:spPr>
          <a:xfrm>
            <a:off x="1277326" y="4141515"/>
            <a:ext cx="4624190" cy="785818"/>
          </a:xfrm>
          <a:prstGeom prst="bracketPair">
            <a:avLst/>
          </a:prstGeom>
          <a:ln w="762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双括号 7"/>
          <p:cNvSpPr/>
          <p:nvPr/>
        </p:nvSpPr>
        <p:spPr>
          <a:xfrm>
            <a:off x="1277326" y="5070209"/>
            <a:ext cx="3389243" cy="785818"/>
          </a:xfrm>
          <a:prstGeom prst="bracketPair">
            <a:avLst/>
          </a:prstGeom>
          <a:ln w="762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TextBox 8"/>
          <p:cNvSpPr txBox="1"/>
          <p:nvPr/>
        </p:nvSpPr>
        <p:spPr>
          <a:xfrm>
            <a:off x="557337" y="4349758"/>
            <a:ext cx="646331" cy="369332"/>
          </a:xfrm>
          <a:prstGeom prst="rect">
            <a:avLst/>
          </a:prstGeom>
          <a:noFill/>
          <a:ln>
            <a:solidFill>
              <a:schemeClr val="bg2">
                <a:lumMod val="50000"/>
              </a:schemeClr>
            </a:solidFill>
          </a:ln>
        </p:spPr>
        <p:txBody>
          <a:bodyPr wrap="none" rtlCol="0">
            <a:spAutoFit/>
          </a:bodyPr>
          <a:lstStyle/>
          <a:p>
            <a:r>
              <a:rPr lang="zh-CN" altLang="en-US" dirty="0" smtClean="0"/>
              <a:t>误差</a:t>
            </a:r>
            <a:endParaRPr lang="zh-CN" altLang="en-US" dirty="0"/>
          </a:p>
        </p:txBody>
      </p:sp>
      <p:pic>
        <p:nvPicPr>
          <p:cNvPr id="20487" name="Picture 7"/>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2537645" y="1586172"/>
            <a:ext cx="4257847" cy="2383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custDataLst>
              <p:tags r:id="rId5"/>
            </p:custDataLst>
          </p:nvPr>
        </p:nvPicPr>
        <p:blipFill>
          <a:blip r:embed="rId6"/>
          <a:stretch>
            <a:fillRect/>
          </a:stretch>
        </p:blipFill>
        <p:spPr>
          <a:xfrm>
            <a:off x="5025390" y="-27305"/>
            <a:ext cx="4117975" cy="21183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反向传播算法</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反向传播推导</a:t>
            </a:r>
            <a:endParaRPr lang="en-US" altLang="zh-CN" sz="2800" b="1" dirty="0" smtClean="0">
              <a:latin typeface="黑体" panose="02010609060101010101" pitchFamily="49" charset="-122"/>
              <a:ea typeface="黑体" panose="02010609060101010101" pitchFamily="49" charset="-122"/>
            </a:endParaRPr>
          </a:p>
        </p:txBody>
      </p:sp>
      <p:sp>
        <p:nvSpPr>
          <p:cNvPr id="10" name="椭圆 9"/>
          <p:cNvSpPr/>
          <p:nvPr/>
        </p:nvSpPr>
        <p:spPr>
          <a:xfrm>
            <a:off x="2303383" y="3162578"/>
            <a:ext cx="785818" cy="78581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a:stCxn id="10" idx="6"/>
            <a:endCxn id="13" idx="2"/>
          </p:cNvCxnSpPr>
          <p:nvPr/>
        </p:nvCxnSpPr>
        <p:spPr>
          <a:xfrm>
            <a:off x="3089201" y="3555487"/>
            <a:ext cx="2024083" cy="1588"/>
          </a:xfrm>
          <a:prstGeom prst="straightConnector1">
            <a:avLst/>
          </a:prstGeom>
          <a:ln w="38100">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5113284" y="1805256"/>
            <a:ext cx="785818" cy="78581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113284" y="3162578"/>
            <a:ext cx="785818" cy="78581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113284" y="4591338"/>
            <a:ext cx="785818" cy="78581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p:cNvCxnSpPr>
            <a:stCxn id="10" idx="6"/>
            <a:endCxn id="12" idx="2"/>
          </p:cNvCxnSpPr>
          <p:nvPr/>
        </p:nvCxnSpPr>
        <p:spPr>
          <a:xfrm flipV="1">
            <a:off x="3089201" y="2198165"/>
            <a:ext cx="2024083" cy="1357322"/>
          </a:xfrm>
          <a:prstGeom prst="straightConnector1">
            <a:avLst/>
          </a:prstGeom>
          <a:ln w="38100">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0" idx="6"/>
            <a:endCxn id="14" idx="2"/>
          </p:cNvCxnSpPr>
          <p:nvPr/>
        </p:nvCxnSpPr>
        <p:spPr>
          <a:xfrm>
            <a:off x="3089201" y="3555487"/>
            <a:ext cx="2024083" cy="1428760"/>
          </a:xfrm>
          <a:prstGeom prst="straightConnector1">
            <a:avLst/>
          </a:prstGeom>
          <a:ln w="38100">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17" name="Object 4"/>
          <p:cNvGraphicFramePr>
            <a:graphicFrameLocks noChangeAspect="1"/>
          </p:cNvGraphicFramePr>
          <p:nvPr/>
        </p:nvGraphicFramePr>
        <p:xfrm>
          <a:off x="1716022" y="3234024"/>
          <a:ext cx="603250" cy="635000"/>
        </p:xfrm>
        <a:graphic>
          <a:graphicData uri="http://schemas.openxmlformats.org/presentationml/2006/ole">
            <mc:AlternateContent xmlns:mc="http://schemas.openxmlformats.org/markup-compatibility/2006">
              <mc:Choice xmlns:v="urn:schemas-microsoft-com:vml" Requires="v">
                <p:oleObj spid="_x0000_s22217" name="Equation" r:id="rId1" imgW="241300" imgH="254000" progId="Equation.DSMT4">
                  <p:embed/>
                </p:oleObj>
              </mc:Choice>
              <mc:Fallback>
                <p:oleObj name="Equation" r:id="rId1" imgW="241300" imgH="254000" progId="Equation.DSMT4">
                  <p:embed/>
                  <p:pic>
                    <p:nvPicPr>
                      <p:cNvPr id="0" name="图片 222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022" y="3234024"/>
                        <a:ext cx="60325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3"/>
          <p:cNvGraphicFramePr>
            <a:graphicFrameLocks noChangeAspect="1"/>
          </p:cNvGraphicFramePr>
          <p:nvPr/>
        </p:nvGraphicFramePr>
        <p:xfrm>
          <a:off x="5930835" y="1876712"/>
          <a:ext cx="825500" cy="635000"/>
        </p:xfrm>
        <a:graphic>
          <a:graphicData uri="http://schemas.openxmlformats.org/presentationml/2006/ole">
            <mc:AlternateContent xmlns:mc="http://schemas.openxmlformats.org/markup-compatibility/2006">
              <mc:Choice xmlns:v="urn:schemas-microsoft-com:vml" Requires="v">
                <p:oleObj spid="_x0000_s22218" name="Equation" r:id="rId3" imgW="330200" imgH="254000" progId="Equation.DSMT4">
                  <p:embed/>
                </p:oleObj>
              </mc:Choice>
              <mc:Fallback>
                <p:oleObj name="Equation" r:id="rId3" imgW="330200" imgH="254000" progId="Equation.DSMT4">
                  <p:embed/>
                  <p:pic>
                    <p:nvPicPr>
                      <p:cNvPr id="0" name="图片 222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0835" y="1876712"/>
                        <a:ext cx="82550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Object 4"/>
          <p:cNvGraphicFramePr>
            <a:graphicFrameLocks noChangeAspect="1"/>
          </p:cNvGraphicFramePr>
          <p:nvPr/>
        </p:nvGraphicFramePr>
        <p:xfrm>
          <a:off x="5930835" y="3234024"/>
          <a:ext cx="825500" cy="635000"/>
        </p:xfrm>
        <a:graphic>
          <a:graphicData uri="http://schemas.openxmlformats.org/presentationml/2006/ole">
            <mc:AlternateContent xmlns:mc="http://schemas.openxmlformats.org/markup-compatibility/2006">
              <mc:Choice xmlns:v="urn:schemas-microsoft-com:vml" Requires="v">
                <p:oleObj spid="_x0000_s22219" name="Equation" r:id="rId5" imgW="330200" imgH="254000" progId="Equation.DSMT4">
                  <p:embed/>
                </p:oleObj>
              </mc:Choice>
              <mc:Fallback>
                <p:oleObj name="Equation" r:id="rId5" imgW="330200" imgH="254000" progId="Equation.DSMT4">
                  <p:embed/>
                  <p:pic>
                    <p:nvPicPr>
                      <p:cNvPr id="0" name="图片 222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0835" y="3234024"/>
                        <a:ext cx="82550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5"/>
          <p:cNvGraphicFramePr>
            <a:graphicFrameLocks noChangeAspect="1"/>
          </p:cNvGraphicFramePr>
          <p:nvPr/>
        </p:nvGraphicFramePr>
        <p:xfrm>
          <a:off x="5930835" y="4662774"/>
          <a:ext cx="825500" cy="635000"/>
        </p:xfrm>
        <a:graphic>
          <a:graphicData uri="http://schemas.openxmlformats.org/presentationml/2006/ole">
            <mc:AlternateContent xmlns:mc="http://schemas.openxmlformats.org/markup-compatibility/2006">
              <mc:Choice xmlns:v="urn:schemas-microsoft-com:vml" Requires="v">
                <p:oleObj spid="_x0000_s22220" name="Equation" r:id="rId7" imgW="330200" imgH="254000" progId="Equation.DSMT4">
                  <p:embed/>
                </p:oleObj>
              </mc:Choice>
              <mc:Fallback>
                <p:oleObj name="Equation" r:id="rId7" imgW="330200" imgH="254000" progId="Equation.DSMT4">
                  <p:embed/>
                  <p:pic>
                    <p:nvPicPr>
                      <p:cNvPr id="0" name="图片 222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0835" y="4662774"/>
                        <a:ext cx="82550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6"/>
          <p:cNvGraphicFramePr>
            <a:graphicFrameLocks noChangeAspect="1"/>
          </p:cNvGraphicFramePr>
          <p:nvPr/>
        </p:nvGraphicFramePr>
        <p:xfrm>
          <a:off x="3517829" y="2376760"/>
          <a:ext cx="635000" cy="635000"/>
        </p:xfrm>
        <a:graphic>
          <a:graphicData uri="http://schemas.openxmlformats.org/presentationml/2006/ole">
            <mc:AlternateContent xmlns:mc="http://schemas.openxmlformats.org/markup-compatibility/2006">
              <mc:Choice xmlns:v="urn:schemas-microsoft-com:vml" Requires="v">
                <p:oleObj spid="_x0000_s22221" name="Equation" r:id="rId9" imgW="254000" imgH="254000" progId="Equation.DSMT4">
                  <p:embed/>
                </p:oleObj>
              </mc:Choice>
              <mc:Fallback>
                <p:oleObj name="Equation" r:id="rId9" imgW="254000" imgH="254000" progId="Equation.DSMT4">
                  <p:embed/>
                  <p:pic>
                    <p:nvPicPr>
                      <p:cNvPr id="0" name="图片 222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17829" y="2376760"/>
                        <a:ext cx="63500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7"/>
          <p:cNvGraphicFramePr>
            <a:graphicFrameLocks noChangeAspect="1"/>
          </p:cNvGraphicFramePr>
          <p:nvPr/>
        </p:nvGraphicFramePr>
        <p:xfrm>
          <a:off x="4160771" y="2965848"/>
          <a:ext cx="635000" cy="635000"/>
        </p:xfrm>
        <a:graphic>
          <a:graphicData uri="http://schemas.openxmlformats.org/presentationml/2006/ole">
            <mc:AlternateContent xmlns:mc="http://schemas.openxmlformats.org/markup-compatibility/2006">
              <mc:Choice xmlns:v="urn:schemas-microsoft-com:vml" Requires="v">
                <p:oleObj spid="_x0000_s22222" name="Equation" r:id="rId11" imgW="254000" imgH="254000" progId="Equation.DSMT4">
                  <p:embed/>
                </p:oleObj>
              </mc:Choice>
              <mc:Fallback>
                <p:oleObj name="Equation" r:id="rId11" imgW="254000" imgH="254000" progId="Equation.DSMT4">
                  <p:embed/>
                  <p:pic>
                    <p:nvPicPr>
                      <p:cNvPr id="0" name="图片 222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60771" y="2965848"/>
                        <a:ext cx="63500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 name="Object 8"/>
          <p:cNvGraphicFramePr>
            <a:graphicFrameLocks noChangeAspect="1"/>
          </p:cNvGraphicFramePr>
          <p:nvPr/>
        </p:nvGraphicFramePr>
        <p:xfrm>
          <a:off x="4160771" y="3884900"/>
          <a:ext cx="635000" cy="635000"/>
        </p:xfrm>
        <a:graphic>
          <a:graphicData uri="http://schemas.openxmlformats.org/presentationml/2006/ole">
            <mc:AlternateContent xmlns:mc="http://schemas.openxmlformats.org/markup-compatibility/2006">
              <mc:Choice xmlns:v="urn:schemas-microsoft-com:vml" Requires="v">
                <p:oleObj spid="_x0000_s22223" name="Equation" r:id="rId13" imgW="254000" imgH="254000" progId="Equation.DSMT4">
                  <p:embed/>
                </p:oleObj>
              </mc:Choice>
              <mc:Fallback>
                <p:oleObj name="Equation" r:id="rId13" imgW="254000" imgH="254000" progId="Equation.DSMT4">
                  <p:embed/>
                  <p:pic>
                    <p:nvPicPr>
                      <p:cNvPr id="0" name="图片 222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60771" y="3884900"/>
                        <a:ext cx="63500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9"/>
          <p:cNvGraphicFramePr>
            <a:graphicFrameLocks noChangeAspect="1"/>
          </p:cNvGraphicFramePr>
          <p:nvPr/>
        </p:nvGraphicFramePr>
        <p:xfrm>
          <a:off x="2589135" y="5741806"/>
          <a:ext cx="3919690" cy="1071570"/>
        </p:xfrm>
        <a:graphic>
          <a:graphicData uri="http://schemas.openxmlformats.org/presentationml/2006/ole">
            <mc:AlternateContent xmlns:mc="http://schemas.openxmlformats.org/markup-compatibility/2006">
              <mc:Choice xmlns:v="urn:schemas-microsoft-com:vml" Requires="v">
                <p:oleObj spid="_x0000_s22224" name="Equation" r:id="rId15" imgW="1765300" imgH="482600" progId="Equation.DSMT4">
                  <p:embed/>
                </p:oleObj>
              </mc:Choice>
              <mc:Fallback>
                <p:oleObj name="Equation" r:id="rId15" imgW="1765300" imgH="482600" progId="Equation.DSMT4">
                  <p:embed/>
                  <p:pic>
                    <p:nvPicPr>
                      <p:cNvPr id="0" name="图片 222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89135" y="5741806"/>
                        <a:ext cx="3919690" cy="1071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4"/>
          <p:cNvGraphicFramePr>
            <a:graphicFrameLocks noChangeAspect="1"/>
          </p:cNvGraphicFramePr>
          <p:nvPr/>
        </p:nvGraphicFramePr>
        <p:xfrm>
          <a:off x="2457385" y="3305462"/>
          <a:ext cx="476250" cy="452437"/>
        </p:xfrm>
        <a:graphic>
          <a:graphicData uri="http://schemas.openxmlformats.org/presentationml/2006/ole">
            <mc:AlternateContent xmlns:mc="http://schemas.openxmlformats.org/markup-compatibility/2006">
              <mc:Choice xmlns:v="urn:schemas-microsoft-com:vml" Requires="v">
                <p:oleObj spid="_x0000_s22225" name="Equation" r:id="rId17" imgW="254000" imgH="241300" progId="Equation.DSMT4">
                  <p:embed/>
                </p:oleObj>
              </mc:Choice>
              <mc:Fallback>
                <p:oleObj name="Equation" r:id="rId17" imgW="254000" imgH="241300" progId="Equation.DSMT4">
                  <p:embed/>
                  <p:pic>
                    <p:nvPicPr>
                      <p:cNvPr id="0" name="图片 222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57385" y="3305462"/>
                        <a:ext cx="476250" cy="452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反向传播算法</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latin typeface="黑体" panose="02010609060101010101" pitchFamily="49" charset="-122"/>
                <a:ea typeface="黑体" panose="02010609060101010101" pitchFamily="49" charset="-122"/>
              </a:rPr>
              <a:t>前向传播</a:t>
            </a:r>
            <a:r>
              <a:rPr lang="zh-CN" altLang="en-US" sz="2800" b="1" dirty="0" smtClean="0">
                <a:latin typeface="黑体" panose="02010609060101010101" pitchFamily="49" charset="-122"/>
                <a:ea typeface="黑体" panose="02010609060101010101" pitchFamily="49" charset="-122"/>
              </a:rPr>
              <a:t>过程</a:t>
            </a:r>
            <a:endParaRPr lang="en-US" altLang="zh-CN" sz="2800" b="1" dirty="0" smtClean="0">
              <a:latin typeface="黑体" panose="02010609060101010101" pitchFamily="49" charset="-122"/>
              <a:ea typeface="黑体" panose="02010609060101010101" pitchFamily="49" charset="-122"/>
            </a:endParaRPr>
          </a:p>
        </p:txBody>
      </p:sp>
      <p:grpSp>
        <p:nvGrpSpPr>
          <p:cNvPr id="4" name="组合 3"/>
          <p:cNvGrpSpPr/>
          <p:nvPr/>
        </p:nvGrpSpPr>
        <p:grpSpPr>
          <a:xfrm>
            <a:off x="500034" y="2243734"/>
            <a:ext cx="571504" cy="571504"/>
            <a:chOff x="2357422" y="3929065"/>
            <a:chExt cx="428628" cy="428629"/>
          </a:xfrm>
        </p:grpSpPr>
        <p:graphicFrame>
          <p:nvGraphicFramePr>
            <p:cNvPr id="5" name="Object 4"/>
            <p:cNvGraphicFramePr>
              <a:graphicFrameLocks noChangeAspect="1"/>
            </p:cNvGraphicFramePr>
            <p:nvPr/>
          </p:nvGraphicFramePr>
          <p:xfrm>
            <a:off x="2428860" y="3929065"/>
            <a:ext cx="285753" cy="428629"/>
          </p:xfrm>
          <a:graphic>
            <a:graphicData uri="http://schemas.openxmlformats.org/presentationml/2006/ole">
              <mc:AlternateContent xmlns:mc="http://schemas.openxmlformats.org/markup-compatibility/2006">
                <mc:Choice xmlns:v="urn:schemas-microsoft-com:vml" Requires="v">
                  <p:oleObj spid="_x0000_s38209" name="Equation" r:id="rId1" imgW="152400" imgH="228600" progId="Equation.DSMT4">
                    <p:embed/>
                  </p:oleObj>
                </mc:Choice>
                <mc:Fallback>
                  <p:oleObj name="Equation" r:id="rId1" imgW="152400" imgH="228600" progId="Equation.DSMT4">
                    <p:embed/>
                    <p:pic>
                      <p:nvPicPr>
                        <p:cNvPr id="0" name="图片 382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60" y="3929065"/>
                          <a:ext cx="285753" cy="428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椭圆 5"/>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500034" y="3315297"/>
            <a:ext cx="571504" cy="571512"/>
            <a:chOff x="2357422" y="3929058"/>
            <a:chExt cx="428628" cy="428636"/>
          </a:xfrm>
        </p:grpSpPr>
        <p:graphicFrame>
          <p:nvGraphicFramePr>
            <p:cNvPr id="8" name="Object 4"/>
            <p:cNvGraphicFramePr>
              <a:graphicFrameLocks noChangeAspect="1"/>
            </p:cNvGraphicFramePr>
            <p:nvPr/>
          </p:nvGraphicFramePr>
          <p:xfrm>
            <a:off x="2417764" y="3929058"/>
            <a:ext cx="309562" cy="428625"/>
          </p:xfrm>
          <a:graphic>
            <a:graphicData uri="http://schemas.openxmlformats.org/presentationml/2006/ole">
              <mc:AlternateContent xmlns:mc="http://schemas.openxmlformats.org/markup-compatibility/2006">
                <mc:Choice xmlns:v="urn:schemas-microsoft-com:vml" Requires="v">
                  <p:oleObj spid="_x0000_s38210" name="Equation" r:id="rId3" imgW="165100" imgH="228600" progId="Equation.DSMT4">
                    <p:embed/>
                  </p:oleObj>
                </mc:Choice>
                <mc:Fallback>
                  <p:oleObj name="Equation" r:id="rId3" imgW="165100" imgH="228600" progId="Equation.DSMT4">
                    <p:embed/>
                    <p:pic>
                      <p:nvPicPr>
                        <p:cNvPr id="0" name="图片 382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7764" y="3929058"/>
                          <a:ext cx="309562"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椭圆 8"/>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500034" y="4386861"/>
            <a:ext cx="571504" cy="571520"/>
            <a:chOff x="2357422" y="3929053"/>
            <a:chExt cx="428628" cy="428641"/>
          </a:xfrm>
        </p:grpSpPr>
        <p:graphicFrame>
          <p:nvGraphicFramePr>
            <p:cNvPr id="11" name="Object 4"/>
            <p:cNvGraphicFramePr>
              <a:graphicFrameLocks noChangeAspect="1"/>
            </p:cNvGraphicFramePr>
            <p:nvPr/>
          </p:nvGraphicFramePr>
          <p:xfrm>
            <a:off x="2417764" y="3929053"/>
            <a:ext cx="309562" cy="428625"/>
          </p:xfrm>
          <a:graphic>
            <a:graphicData uri="http://schemas.openxmlformats.org/presentationml/2006/ole">
              <mc:AlternateContent xmlns:mc="http://schemas.openxmlformats.org/markup-compatibility/2006">
                <mc:Choice xmlns:v="urn:schemas-microsoft-com:vml" Requires="v">
                  <p:oleObj spid="_x0000_s38211" name="Equation" r:id="rId5" imgW="165100" imgH="228600" progId="Equation.DSMT4">
                    <p:embed/>
                  </p:oleObj>
                </mc:Choice>
                <mc:Fallback>
                  <p:oleObj name="Equation" r:id="rId5" imgW="165100" imgH="228600" progId="Equation.DSMT4">
                    <p:embed/>
                    <p:pic>
                      <p:nvPicPr>
                        <p:cNvPr id="0" name="图片 382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7764" y="3929053"/>
                          <a:ext cx="309562"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椭圆 11"/>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500034" y="5458446"/>
            <a:ext cx="571504" cy="571502"/>
            <a:chOff x="2357422" y="3929066"/>
            <a:chExt cx="428628" cy="428628"/>
          </a:xfrm>
        </p:grpSpPr>
        <p:graphicFrame>
          <p:nvGraphicFramePr>
            <p:cNvPr id="14" name="Object 4"/>
            <p:cNvGraphicFramePr>
              <a:graphicFrameLocks noChangeAspect="1"/>
            </p:cNvGraphicFramePr>
            <p:nvPr/>
          </p:nvGraphicFramePr>
          <p:xfrm>
            <a:off x="2487614" y="3987786"/>
            <a:ext cx="166687" cy="309563"/>
          </p:xfrm>
          <a:graphic>
            <a:graphicData uri="http://schemas.openxmlformats.org/presentationml/2006/ole">
              <mc:AlternateContent xmlns:mc="http://schemas.openxmlformats.org/markup-compatibility/2006">
                <mc:Choice xmlns:v="urn:schemas-microsoft-com:vml" Requires="v">
                  <p:oleObj spid="_x0000_s38212" name="Equation" r:id="rId7" imgW="88900" imgH="164465" progId="Equation.DSMT4">
                    <p:embed/>
                  </p:oleObj>
                </mc:Choice>
                <mc:Fallback>
                  <p:oleObj name="Equation" r:id="rId7" imgW="88900" imgH="164465" progId="Equation.DSMT4">
                    <p:embed/>
                    <p:pic>
                      <p:nvPicPr>
                        <p:cNvPr id="0" name="图片 382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7614" y="3987786"/>
                          <a:ext cx="166687" cy="30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椭圆 14"/>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p:cNvSpPr/>
          <p:nvPr/>
        </p:nvSpPr>
        <p:spPr>
          <a:xfrm>
            <a:off x="2786050" y="2243734"/>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p:cNvCxnSpPr>
            <a:stCxn id="16" idx="6"/>
            <a:endCxn id="22" idx="2"/>
          </p:cNvCxnSpPr>
          <p:nvPr/>
        </p:nvCxnSpPr>
        <p:spPr>
          <a:xfrm>
            <a:off x="3357554" y="2529486"/>
            <a:ext cx="1714512" cy="214314"/>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endCxn id="16" idx="2"/>
          </p:cNvCxnSpPr>
          <p:nvPr/>
        </p:nvCxnSpPr>
        <p:spPr>
          <a:xfrm flipV="1">
            <a:off x="1071538" y="2529486"/>
            <a:ext cx="1714512"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16" idx="2"/>
          </p:cNvCxnSpPr>
          <p:nvPr/>
        </p:nvCxnSpPr>
        <p:spPr>
          <a:xfrm flipV="1">
            <a:off x="1071538" y="2529486"/>
            <a:ext cx="1714512" cy="107157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endCxn id="16" idx="2"/>
          </p:cNvCxnSpPr>
          <p:nvPr/>
        </p:nvCxnSpPr>
        <p:spPr>
          <a:xfrm flipV="1">
            <a:off x="1071538" y="2529486"/>
            <a:ext cx="1714512" cy="214314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16" idx="2"/>
          </p:cNvCxnSpPr>
          <p:nvPr/>
        </p:nvCxnSpPr>
        <p:spPr>
          <a:xfrm flipV="1">
            <a:off x="1071538" y="2529486"/>
            <a:ext cx="1714512" cy="321471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5072066" y="2458048"/>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a:stCxn id="22" idx="6"/>
            <a:endCxn id="47" idx="2"/>
          </p:cNvCxnSpPr>
          <p:nvPr/>
        </p:nvCxnSpPr>
        <p:spPr>
          <a:xfrm>
            <a:off x="5643570" y="2743800"/>
            <a:ext cx="1381141" cy="158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2786050" y="3315304"/>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2786050" y="4386874"/>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p:cNvCxnSpPr>
            <a:endCxn id="24" idx="2"/>
          </p:cNvCxnSpPr>
          <p:nvPr/>
        </p:nvCxnSpPr>
        <p:spPr>
          <a:xfrm flipV="1">
            <a:off x="1071538" y="3601056"/>
            <a:ext cx="1714512" cy="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endCxn id="24" idx="2"/>
          </p:cNvCxnSpPr>
          <p:nvPr/>
        </p:nvCxnSpPr>
        <p:spPr>
          <a:xfrm>
            <a:off x="1071538" y="2529487"/>
            <a:ext cx="1714512" cy="107156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25" idx="2"/>
          </p:cNvCxnSpPr>
          <p:nvPr/>
        </p:nvCxnSpPr>
        <p:spPr>
          <a:xfrm>
            <a:off x="1071538" y="2529487"/>
            <a:ext cx="1714512" cy="214313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29" name="组合 55"/>
          <p:cNvGrpSpPr/>
          <p:nvPr/>
        </p:nvGrpSpPr>
        <p:grpSpPr>
          <a:xfrm>
            <a:off x="2786050" y="5458444"/>
            <a:ext cx="571504" cy="571504"/>
            <a:chOff x="3428992" y="4214818"/>
            <a:chExt cx="571504" cy="571504"/>
          </a:xfrm>
        </p:grpSpPr>
        <p:sp>
          <p:nvSpPr>
            <p:cNvPr id="30" name="椭圆 29"/>
            <p:cNvSpPr/>
            <p:nvPr/>
          </p:nvSpPr>
          <p:spPr>
            <a:xfrm>
              <a:off x="3428992" y="4214818"/>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1" name="Object 4"/>
            <p:cNvGraphicFramePr>
              <a:graphicFrameLocks noChangeAspect="1"/>
            </p:cNvGraphicFramePr>
            <p:nvPr/>
          </p:nvGraphicFramePr>
          <p:xfrm>
            <a:off x="3607036" y="4286256"/>
            <a:ext cx="222249" cy="412749"/>
          </p:xfrm>
          <a:graphic>
            <a:graphicData uri="http://schemas.openxmlformats.org/presentationml/2006/ole">
              <mc:AlternateContent xmlns:mc="http://schemas.openxmlformats.org/markup-compatibility/2006">
                <mc:Choice xmlns:v="urn:schemas-microsoft-com:vml" Requires="v">
                  <p:oleObj spid="_x0000_s38213" name="Equation" r:id="rId9" imgW="88900" imgH="164465" progId="Equation.DSMT4">
                    <p:embed/>
                  </p:oleObj>
                </mc:Choice>
                <mc:Fallback>
                  <p:oleObj name="Equation" r:id="rId9" imgW="88900" imgH="164465" progId="Equation.DSMT4">
                    <p:embed/>
                    <p:pic>
                      <p:nvPicPr>
                        <p:cNvPr id="0" name="图片 382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7036" y="4286256"/>
                          <a:ext cx="222249" cy="41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cxnSp>
        <p:nvCxnSpPr>
          <p:cNvPr id="32" name="直接箭头连接符 31"/>
          <p:cNvCxnSpPr>
            <a:endCxn id="25" idx="2"/>
          </p:cNvCxnSpPr>
          <p:nvPr/>
        </p:nvCxnSpPr>
        <p:spPr>
          <a:xfrm>
            <a:off x="1071538" y="3601059"/>
            <a:ext cx="1714512" cy="107156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endCxn id="24" idx="2"/>
          </p:cNvCxnSpPr>
          <p:nvPr/>
        </p:nvCxnSpPr>
        <p:spPr>
          <a:xfrm flipV="1">
            <a:off x="1071538" y="3601056"/>
            <a:ext cx="1714512" cy="107157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25" idx="2"/>
          </p:cNvCxnSpPr>
          <p:nvPr/>
        </p:nvCxnSpPr>
        <p:spPr>
          <a:xfrm flipV="1">
            <a:off x="1071538" y="4672626"/>
            <a:ext cx="1714512" cy="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endCxn id="24" idx="2"/>
          </p:cNvCxnSpPr>
          <p:nvPr/>
        </p:nvCxnSpPr>
        <p:spPr>
          <a:xfrm flipV="1">
            <a:off x="1071538" y="3601056"/>
            <a:ext cx="1714512" cy="214314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endCxn id="25" idx="2"/>
          </p:cNvCxnSpPr>
          <p:nvPr/>
        </p:nvCxnSpPr>
        <p:spPr>
          <a:xfrm flipV="1">
            <a:off x="1071538" y="4672626"/>
            <a:ext cx="1714512" cy="107157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24" idx="6"/>
            <a:endCxn id="22" idx="2"/>
          </p:cNvCxnSpPr>
          <p:nvPr/>
        </p:nvCxnSpPr>
        <p:spPr>
          <a:xfrm flipV="1">
            <a:off x="3357554" y="2743800"/>
            <a:ext cx="1714512" cy="857256"/>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5" idx="6"/>
            <a:endCxn id="22" idx="2"/>
          </p:cNvCxnSpPr>
          <p:nvPr/>
        </p:nvCxnSpPr>
        <p:spPr>
          <a:xfrm flipV="1">
            <a:off x="3357554" y="2743800"/>
            <a:ext cx="1714512" cy="1928826"/>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22" idx="2"/>
          </p:cNvCxnSpPr>
          <p:nvPr/>
        </p:nvCxnSpPr>
        <p:spPr>
          <a:xfrm flipV="1">
            <a:off x="3357554" y="2743800"/>
            <a:ext cx="1714512" cy="3000396"/>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5072066" y="3815370"/>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p:cNvCxnSpPr>
            <a:stCxn id="40" idx="6"/>
            <a:endCxn id="51" idx="2"/>
          </p:cNvCxnSpPr>
          <p:nvPr/>
        </p:nvCxnSpPr>
        <p:spPr>
          <a:xfrm>
            <a:off x="5643570" y="4101122"/>
            <a:ext cx="1381141" cy="158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64" idx="6"/>
            <a:endCxn id="54" idx="2"/>
          </p:cNvCxnSpPr>
          <p:nvPr/>
        </p:nvCxnSpPr>
        <p:spPr>
          <a:xfrm>
            <a:off x="5643570" y="5529882"/>
            <a:ext cx="1381141" cy="158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16" idx="6"/>
            <a:endCxn id="40" idx="2"/>
          </p:cNvCxnSpPr>
          <p:nvPr/>
        </p:nvCxnSpPr>
        <p:spPr>
          <a:xfrm>
            <a:off x="3357554" y="2529486"/>
            <a:ext cx="1714512" cy="1571636"/>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24" idx="6"/>
            <a:endCxn id="40" idx="2"/>
          </p:cNvCxnSpPr>
          <p:nvPr/>
        </p:nvCxnSpPr>
        <p:spPr>
          <a:xfrm>
            <a:off x="3357554" y="3601056"/>
            <a:ext cx="1714512" cy="500066"/>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25" idx="6"/>
            <a:endCxn id="40" idx="2"/>
          </p:cNvCxnSpPr>
          <p:nvPr/>
        </p:nvCxnSpPr>
        <p:spPr>
          <a:xfrm flipV="1">
            <a:off x="3357554" y="4101122"/>
            <a:ext cx="1714512" cy="571504"/>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endCxn id="40" idx="2"/>
          </p:cNvCxnSpPr>
          <p:nvPr/>
        </p:nvCxnSpPr>
        <p:spPr>
          <a:xfrm flipV="1">
            <a:off x="3357554" y="4101122"/>
            <a:ext cx="1714512" cy="1643074"/>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7024711" y="2458048"/>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箭头连接符 47"/>
          <p:cNvCxnSpPr>
            <a:stCxn id="47" idx="6"/>
          </p:cNvCxnSpPr>
          <p:nvPr/>
        </p:nvCxnSpPr>
        <p:spPr>
          <a:xfrm>
            <a:off x="7596215" y="2743800"/>
            <a:ext cx="619123" cy="158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49" name="Object 13"/>
          <p:cNvGraphicFramePr>
            <a:graphicFrameLocks noChangeAspect="1"/>
          </p:cNvGraphicFramePr>
          <p:nvPr/>
        </p:nvGraphicFramePr>
        <p:xfrm>
          <a:off x="7643834" y="2243734"/>
          <a:ext cx="452437" cy="476250"/>
        </p:xfrm>
        <a:graphic>
          <a:graphicData uri="http://schemas.openxmlformats.org/presentationml/2006/ole">
            <mc:AlternateContent xmlns:mc="http://schemas.openxmlformats.org/markup-compatibility/2006">
              <mc:Choice xmlns:v="urn:schemas-microsoft-com:vml" Requires="v">
                <p:oleObj spid="_x0000_s38214" name="Equation" r:id="rId10" imgW="241300" imgH="254000" progId="Equation.DSMT4">
                  <p:embed/>
                </p:oleObj>
              </mc:Choice>
              <mc:Fallback>
                <p:oleObj name="Equation" r:id="rId10" imgW="241300" imgH="254000" progId="Equation.DSMT4">
                  <p:embed/>
                  <p:pic>
                    <p:nvPicPr>
                      <p:cNvPr id="0" name="图片 382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43834" y="2243734"/>
                        <a:ext cx="45243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 name="Object 25"/>
          <p:cNvGraphicFramePr>
            <a:graphicFrameLocks noChangeAspect="1"/>
          </p:cNvGraphicFramePr>
          <p:nvPr/>
        </p:nvGraphicFramePr>
        <p:xfrm>
          <a:off x="7643834" y="4172560"/>
          <a:ext cx="642938" cy="476250"/>
        </p:xfrm>
        <a:graphic>
          <a:graphicData uri="http://schemas.openxmlformats.org/presentationml/2006/ole">
            <mc:AlternateContent xmlns:mc="http://schemas.openxmlformats.org/markup-compatibility/2006">
              <mc:Choice xmlns:v="urn:schemas-microsoft-com:vml" Requires="v">
                <p:oleObj spid="_x0000_s38215" name="Equation" r:id="rId12" imgW="342900" imgH="254000" progId="Equation.DSMT4">
                  <p:embed/>
                </p:oleObj>
              </mc:Choice>
              <mc:Fallback>
                <p:oleObj name="Equation" r:id="rId12" imgW="342900" imgH="254000" progId="Equation.DSMT4">
                  <p:embed/>
                  <p:pic>
                    <p:nvPicPr>
                      <p:cNvPr id="0" name="图片 382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43834" y="4172560"/>
                        <a:ext cx="64293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 name="椭圆 50"/>
          <p:cNvSpPr/>
          <p:nvPr/>
        </p:nvSpPr>
        <p:spPr>
          <a:xfrm>
            <a:off x="7024711" y="3815370"/>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箭头连接符 51"/>
          <p:cNvCxnSpPr>
            <a:stCxn id="51" idx="6"/>
          </p:cNvCxnSpPr>
          <p:nvPr/>
        </p:nvCxnSpPr>
        <p:spPr>
          <a:xfrm>
            <a:off x="7596215" y="4101122"/>
            <a:ext cx="619123" cy="810"/>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53" name="Object 13"/>
          <p:cNvGraphicFramePr>
            <a:graphicFrameLocks noChangeAspect="1"/>
          </p:cNvGraphicFramePr>
          <p:nvPr/>
        </p:nvGraphicFramePr>
        <p:xfrm>
          <a:off x="7643834" y="3601056"/>
          <a:ext cx="452437" cy="476250"/>
        </p:xfrm>
        <a:graphic>
          <a:graphicData uri="http://schemas.openxmlformats.org/presentationml/2006/ole">
            <mc:AlternateContent xmlns:mc="http://schemas.openxmlformats.org/markup-compatibility/2006">
              <mc:Choice xmlns:v="urn:schemas-microsoft-com:vml" Requires="v">
                <p:oleObj spid="_x0000_s38216" name="Equation" r:id="rId14" imgW="241300" imgH="254000" progId="Equation.DSMT4">
                  <p:embed/>
                </p:oleObj>
              </mc:Choice>
              <mc:Fallback>
                <p:oleObj name="Equation" r:id="rId14" imgW="241300" imgH="254000" progId="Equation.DSMT4">
                  <p:embed/>
                  <p:pic>
                    <p:nvPicPr>
                      <p:cNvPr id="0" name="图片 382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43834" y="3601056"/>
                        <a:ext cx="45243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 name="椭圆 53"/>
          <p:cNvSpPr/>
          <p:nvPr/>
        </p:nvSpPr>
        <p:spPr>
          <a:xfrm>
            <a:off x="7024711" y="5244130"/>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箭头连接符 54"/>
          <p:cNvCxnSpPr>
            <a:stCxn id="54" idx="6"/>
          </p:cNvCxnSpPr>
          <p:nvPr/>
        </p:nvCxnSpPr>
        <p:spPr>
          <a:xfrm>
            <a:off x="7596215" y="5529882"/>
            <a:ext cx="690561" cy="158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56" name="Object 13"/>
          <p:cNvGraphicFramePr>
            <a:graphicFrameLocks noChangeAspect="1"/>
          </p:cNvGraphicFramePr>
          <p:nvPr/>
        </p:nvGraphicFramePr>
        <p:xfrm>
          <a:off x="7643834" y="5029816"/>
          <a:ext cx="452437" cy="476250"/>
        </p:xfrm>
        <a:graphic>
          <a:graphicData uri="http://schemas.openxmlformats.org/presentationml/2006/ole">
            <mc:AlternateContent xmlns:mc="http://schemas.openxmlformats.org/markup-compatibility/2006">
              <mc:Choice xmlns:v="urn:schemas-microsoft-com:vml" Requires="v">
                <p:oleObj spid="_x0000_s38217" name="Equation" r:id="rId16" imgW="241300" imgH="254000" progId="Equation.DSMT4">
                  <p:embed/>
                </p:oleObj>
              </mc:Choice>
              <mc:Fallback>
                <p:oleObj name="Equation" r:id="rId16" imgW="241300" imgH="254000" progId="Equation.DSMT4">
                  <p:embed/>
                  <p:pic>
                    <p:nvPicPr>
                      <p:cNvPr id="0" name="图片 3821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43834" y="5029816"/>
                        <a:ext cx="45243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57" name="直接箭头连接符 56"/>
          <p:cNvCxnSpPr>
            <a:stCxn id="22" idx="6"/>
            <a:endCxn id="51" idx="2"/>
          </p:cNvCxnSpPr>
          <p:nvPr/>
        </p:nvCxnSpPr>
        <p:spPr>
          <a:xfrm>
            <a:off x="5643570" y="2743800"/>
            <a:ext cx="1381141" cy="1357322"/>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22" idx="6"/>
            <a:endCxn id="54" idx="2"/>
          </p:cNvCxnSpPr>
          <p:nvPr/>
        </p:nvCxnSpPr>
        <p:spPr>
          <a:xfrm>
            <a:off x="5643570" y="2743800"/>
            <a:ext cx="1381141" cy="2786082"/>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40" idx="6"/>
            <a:endCxn id="47" idx="2"/>
          </p:cNvCxnSpPr>
          <p:nvPr/>
        </p:nvCxnSpPr>
        <p:spPr>
          <a:xfrm flipV="1">
            <a:off x="5643570" y="2743800"/>
            <a:ext cx="1381141" cy="1357322"/>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40" idx="6"/>
            <a:endCxn id="54" idx="2"/>
          </p:cNvCxnSpPr>
          <p:nvPr/>
        </p:nvCxnSpPr>
        <p:spPr>
          <a:xfrm>
            <a:off x="5643570" y="4101122"/>
            <a:ext cx="1381141" cy="1428760"/>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64" idx="6"/>
            <a:endCxn id="47" idx="2"/>
          </p:cNvCxnSpPr>
          <p:nvPr/>
        </p:nvCxnSpPr>
        <p:spPr>
          <a:xfrm flipV="1">
            <a:off x="5643570" y="2743800"/>
            <a:ext cx="1381141" cy="2786082"/>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stCxn id="64" idx="6"/>
            <a:endCxn id="51" idx="2"/>
          </p:cNvCxnSpPr>
          <p:nvPr/>
        </p:nvCxnSpPr>
        <p:spPr>
          <a:xfrm flipV="1">
            <a:off x="5643570" y="4101122"/>
            <a:ext cx="1381141" cy="1428760"/>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nvGrpSpPr>
          <p:cNvPr id="63" name="组合 55"/>
          <p:cNvGrpSpPr/>
          <p:nvPr/>
        </p:nvGrpSpPr>
        <p:grpSpPr>
          <a:xfrm>
            <a:off x="5072066" y="5244130"/>
            <a:ext cx="571504" cy="571504"/>
            <a:chOff x="3428992" y="4214818"/>
            <a:chExt cx="571504" cy="571504"/>
          </a:xfrm>
        </p:grpSpPr>
        <p:sp>
          <p:nvSpPr>
            <p:cNvPr id="64" name="椭圆 63"/>
            <p:cNvSpPr/>
            <p:nvPr/>
          </p:nvSpPr>
          <p:spPr>
            <a:xfrm>
              <a:off x="3428992" y="4214818"/>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5" name="Object 4"/>
            <p:cNvGraphicFramePr>
              <a:graphicFrameLocks noChangeAspect="1"/>
            </p:cNvGraphicFramePr>
            <p:nvPr/>
          </p:nvGraphicFramePr>
          <p:xfrm>
            <a:off x="3607036" y="4286256"/>
            <a:ext cx="222249" cy="412749"/>
          </p:xfrm>
          <a:graphic>
            <a:graphicData uri="http://schemas.openxmlformats.org/presentationml/2006/ole">
              <mc:AlternateContent xmlns:mc="http://schemas.openxmlformats.org/markup-compatibility/2006">
                <mc:Choice xmlns:v="urn:schemas-microsoft-com:vml" Requires="v">
                  <p:oleObj spid="_x0000_s38218" name="Equation" r:id="rId18" imgW="88900" imgH="164465" progId="Equation.DSMT4">
                    <p:embed/>
                  </p:oleObj>
                </mc:Choice>
                <mc:Fallback>
                  <p:oleObj name="Equation" r:id="rId18" imgW="88900" imgH="164465" progId="Equation.DSMT4">
                    <p:embed/>
                    <p:pic>
                      <p:nvPicPr>
                        <p:cNvPr id="0" name="图片 382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7036" y="4286256"/>
                          <a:ext cx="222249" cy="41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66" name="组合 69"/>
          <p:cNvGrpSpPr/>
          <p:nvPr/>
        </p:nvGrpSpPr>
        <p:grpSpPr>
          <a:xfrm>
            <a:off x="8429652" y="2386611"/>
            <a:ext cx="571504" cy="571512"/>
            <a:chOff x="2357422" y="3929066"/>
            <a:chExt cx="428628" cy="428635"/>
          </a:xfrm>
        </p:grpSpPr>
        <p:graphicFrame>
          <p:nvGraphicFramePr>
            <p:cNvPr id="67" name="Object 4"/>
            <p:cNvGraphicFramePr>
              <a:graphicFrameLocks noChangeAspect="1"/>
            </p:cNvGraphicFramePr>
            <p:nvPr/>
          </p:nvGraphicFramePr>
          <p:xfrm>
            <a:off x="2416933" y="3929075"/>
            <a:ext cx="309563" cy="428626"/>
          </p:xfrm>
          <a:graphic>
            <a:graphicData uri="http://schemas.openxmlformats.org/presentationml/2006/ole">
              <mc:AlternateContent xmlns:mc="http://schemas.openxmlformats.org/markup-compatibility/2006">
                <mc:Choice xmlns:v="urn:schemas-microsoft-com:vml" Requires="v">
                  <p:oleObj spid="_x0000_s38219" name="Equation" r:id="rId19" imgW="165100" imgH="228600" progId="Equation.DSMT4">
                    <p:embed/>
                  </p:oleObj>
                </mc:Choice>
                <mc:Fallback>
                  <p:oleObj name="Equation" r:id="rId19" imgW="165100" imgH="228600" progId="Equation.DSMT4">
                    <p:embed/>
                    <p:pic>
                      <p:nvPicPr>
                        <p:cNvPr id="0" name="图片 3821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16933" y="3929075"/>
                          <a:ext cx="309563" cy="428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 name="椭圆 67"/>
            <p:cNvSpPr/>
            <p:nvPr/>
          </p:nvSpPr>
          <p:spPr>
            <a:xfrm>
              <a:off x="2357422" y="3929066"/>
              <a:ext cx="428628" cy="428628"/>
            </a:xfrm>
            <a:prstGeom prst="ellipse">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72"/>
          <p:cNvGrpSpPr/>
          <p:nvPr/>
        </p:nvGrpSpPr>
        <p:grpSpPr>
          <a:xfrm>
            <a:off x="8429652" y="3815366"/>
            <a:ext cx="571504" cy="571508"/>
            <a:chOff x="2357422" y="3929061"/>
            <a:chExt cx="428628" cy="428633"/>
          </a:xfrm>
        </p:grpSpPr>
        <p:graphicFrame>
          <p:nvGraphicFramePr>
            <p:cNvPr id="70" name="Object 4"/>
            <p:cNvGraphicFramePr>
              <a:graphicFrameLocks noChangeAspect="1"/>
            </p:cNvGraphicFramePr>
            <p:nvPr/>
          </p:nvGraphicFramePr>
          <p:xfrm>
            <a:off x="2406218" y="3929061"/>
            <a:ext cx="333375" cy="428627"/>
          </p:xfrm>
          <a:graphic>
            <a:graphicData uri="http://schemas.openxmlformats.org/presentationml/2006/ole">
              <mc:AlternateContent xmlns:mc="http://schemas.openxmlformats.org/markup-compatibility/2006">
                <mc:Choice xmlns:v="urn:schemas-microsoft-com:vml" Requires="v">
                  <p:oleObj spid="_x0000_s38220" name="Equation" r:id="rId21" imgW="177800" imgH="228600" progId="Equation.DSMT4">
                    <p:embed/>
                  </p:oleObj>
                </mc:Choice>
                <mc:Fallback>
                  <p:oleObj name="Equation" r:id="rId21" imgW="177800" imgH="228600" progId="Equation.DSMT4">
                    <p:embed/>
                    <p:pic>
                      <p:nvPicPr>
                        <p:cNvPr id="0" name="图片 3821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06218" y="3929061"/>
                          <a:ext cx="333375" cy="428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 name="椭圆 70"/>
            <p:cNvSpPr/>
            <p:nvPr/>
          </p:nvSpPr>
          <p:spPr>
            <a:xfrm>
              <a:off x="2357422" y="3929066"/>
              <a:ext cx="428628" cy="428628"/>
            </a:xfrm>
            <a:prstGeom prst="ellipse">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75"/>
          <p:cNvGrpSpPr/>
          <p:nvPr/>
        </p:nvGrpSpPr>
        <p:grpSpPr>
          <a:xfrm>
            <a:off x="8429652" y="5172688"/>
            <a:ext cx="571504" cy="571527"/>
            <a:chOff x="2357422" y="3929048"/>
            <a:chExt cx="428628" cy="428646"/>
          </a:xfrm>
        </p:grpSpPr>
        <p:graphicFrame>
          <p:nvGraphicFramePr>
            <p:cNvPr id="73" name="Object 4"/>
            <p:cNvGraphicFramePr>
              <a:graphicFrameLocks noChangeAspect="1"/>
            </p:cNvGraphicFramePr>
            <p:nvPr/>
          </p:nvGraphicFramePr>
          <p:xfrm>
            <a:off x="2406218" y="3929048"/>
            <a:ext cx="333375" cy="428626"/>
          </p:xfrm>
          <a:graphic>
            <a:graphicData uri="http://schemas.openxmlformats.org/presentationml/2006/ole">
              <mc:AlternateContent xmlns:mc="http://schemas.openxmlformats.org/markup-compatibility/2006">
                <mc:Choice xmlns:v="urn:schemas-microsoft-com:vml" Requires="v">
                  <p:oleObj spid="_x0000_s38221" name="Equation" r:id="rId23" imgW="177800" imgH="228600" progId="Equation.DSMT4">
                    <p:embed/>
                  </p:oleObj>
                </mc:Choice>
                <mc:Fallback>
                  <p:oleObj name="Equation" r:id="rId23" imgW="177800" imgH="228600" progId="Equation.DSMT4">
                    <p:embed/>
                    <p:pic>
                      <p:nvPicPr>
                        <p:cNvPr id="0" name="图片 3822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06218" y="3929048"/>
                          <a:ext cx="333375" cy="428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 name="椭圆 73"/>
            <p:cNvSpPr/>
            <p:nvPr/>
          </p:nvSpPr>
          <p:spPr>
            <a:xfrm>
              <a:off x="2357422" y="3929066"/>
              <a:ext cx="428628" cy="428628"/>
            </a:xfrm>
            <a:prstGeom prst="ellipse">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5" name="直接箭头连接符 74"/>
          <p:cNvCxnSpPr>
            <a:stCxn id="16" idx="6"/>
            <a:endCxn id="22" idx="2"/>
          </p:cNvCxnSpPr>
          <p:nvPr/>
        </p:nvCxnSpPr>
        <p:spPr>
          <a:xfrm>
            <a:off x="3357554" y="2529486"/>
            <a:ext cx="1714512" cy="214314"/>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V="1">
            <a:off x="1071538" y="2529486"/>
            <a:ext cx="1714512" cy="1"/>
          </a:xfrm>
          <a:prstGeom prst="straightConnector1">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flipV="1">
            <a:off x="1071538" y="2529486"/>
            <a:ext cx="1714512" cy="1071573"/>
          </a:xfrm>
          <a:prstGeom prst="straightConnector1">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flipV="1">
            <a:off x="1071538" y="2529486"/>
            <a:ext cx="1714512" cy="2143144"/>
          </a:xfrm>
          <a:prstGeom prst="straightConnector1">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flipV="1">
            <a:off x="1071538" y="2529486"/>
            <a:ext cx="1714512" cy="3214711"/>
          </a:xfrm>
          <a:prstGeom prst="straightConnector1">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a:off x="5643570" y="2743800"/>
            <a:ext cx="1381141" cy="1588"/>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V="1">
            <a:off x="1071538" y="3601056"/>
            <a:ext cx="1714512" cy="3"/>
          </a:xfrm>
          <a:prstGeom prst="straightConnector1">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a:off x="1071538" y="2529487"/>
            <a:ext cx="1714512" cy="1071569"/>
          </a:xfrm>
          <a:prstGeom prst="straightConnector1">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a:off x="1071538" y="2529487"/>
            <a:ext cx="1714512" cy="2143139"/>
          </a:xfrm>
          <a:prstGeom prst="straightConnector1">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a:off x="1071538" y="3601059"/>
            <a:ext cx="1714512" cy="1071567"/>
          </a:xfrm>
          <a:prstGeom prst="straightConnector1">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V="1">
            <a:off x="1071538" y="3601056"/>
            <a:ext cx="1714512" cy="1071574"/>
          </a:xfrm>
          <a:prstGeom prst="straightConnector1">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flipV="1">
            <a:off x="1071538" y="4672626"/>
            <a:ext cx="1714512" cy="4"/>
          </a:xfrm>
          <a:prstGeom prst="straightConnector1">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flipV="1">
            <a:off x="1071538" y="3601056"/>
            <a:ext cx="1714512" cy="2143141"/>
          </a:xfrm>
          <a:prstGeom prst="straightConnector1">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p:nvPr/>
        </p:nvCxnSpPr>
        <p:spPr>
          <a:xfrm flipV="1">
            <a:off x="1071538" y="4672626"/>
            <a:ext cx="1714512" cy="1071571"/>
          </a:xfrm>
          <a:prstGeom prst="straightConnector1">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flipV="1">
            <a:off x="3357554" y="2743800"/>
            <a:ext cx="1714512" cy="857256"/>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V="1">
            <a:off x="3357554" y="2743800"/>
            <a:ext cx="1714512" cy="1928826"/>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flipV="1">
            <a:off x="3357554" y="2743800"/>
            <a:ext cx="1714512" cy="3000396"/>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a:off x="5643570" y="4101122"/>
            <a:ext cx="1381141" cy="1588"/>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a:off x="5643570" y="5529882"/>
            <a:ext cx="1381141" cy="1588"/>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357554" y="2529486"/>
            <a:ext cx="1714512" cy="1571636"/>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a:off x="3357554" y="3601056"/>
            <a:ext cx="1714512" cy="500066"/>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flipV="1">
            <a:off x="3357554" y="4101122"/>
            <a:ext cx="1714512" cy="571504"/>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flipV="1">
            <a:off x="3357554" y="4101122"/>
            <a:ext cx="1714512" cy="1643074"/>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7596215" y="2743800"/>
            <a:ext cx="619123" cy="1588"/>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7596215" y="4101122"/>
            <a:ext cx="619123" cy="810"/>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a:off x="7596215" y="5529882"/>
            <a:ext cx="690561" cy="1588"/>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5643570" y="2743800"/>
            <a:ext cx="1381141" cy="1357322"/>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5643570" y="2743800"/>
            <a:ext cx="1381141" cy="2786082"/>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flipV="1">
            <a:off x="5643570" y="2743800"/>
            <a:ext cx="1381141" cy="1357322"/>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a:off x="5643570" y="4101122"/>
            <a:ext cx="1381141" cy="1428760"/>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V="1">
            <a:off x="5643570" y="2743800"/>
            <a:ext cx="1381141" cy="2786082"/>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p:nvPr/>
        </p:nvCxnSpPr>
        <p:spPr>
          <a:xfrm flipV="1">
            <a:off x="5643570" y="4101122"/>
            <a:ext cx="1381141" cy="1428760"/>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07" name="Object 13"/>
          <p:cNvGraphicFramePr>
            <a:graphicFrameLocks noChangeAspect="1"/>
          </p:cNvGraphicFramePr>
          <p:nvPr/>
        </p:nvGraphicFramePr>
        <p:xfrm>
          <a:off x="1654175" y="1850048"/>
          <a:ext cx="428625" cy="404813"/>
        </p:xfrm>
        <a:graphic>
          <a:graphicData uri="http://schemas.openxmlformats.org/presentationml/2006/ole">
            <mc:AlternateContent xmlns:mc="http://schemas.openxmlformats.org/markup-compatibility/2006">
              <mc:Choice xmlns:v="urn:schemas-microsoft-com:vml" Requires="v">
                <p:oleObj spid="_x0000_s38222" name="Equation" r:id="rId25" imgW="228600" imgH="215900" progId="Equation.DSMT4">
                  <p:embed/>
                </p:oleObj>
              </mc:Choice>
              <mc:Fallback>
                <p:oleObj name="Equation" r:id="rId25" imgW="228600" imgH="215900" progId="Equation.DSMT4">
                  <p:embed/>
                  <p:pic>
                    <p:nvPicPr>
                      <p:cNvPr id="0" name="图片 3822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654175" y="1850048"/>
                        <a:ext cx="428625" cy="40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 name="Object 13"/>
          <p:cNvGraphicFramePr>
            <a:graphicFrameLocks noChangeAspect="1"/>
          </p:cNvGraphicFramePr>
          <p:nvPr/>
        </p:nvGraphicFramePr>
        <p:xfrm>
          <a:off x="3917950" y="1886561"/>
          <a:ext cx="452438" cy="404812"/>
        </p:xfrm>
        <a:graphic>
          <a:graphicData uri="http://schemas.openxmlformats.org/presentationml/2006/ole">
            <mc:AlternateContent xmlns:mc="http://schemas.openxmlformats.org/markup-compatibility/2006">
              <mc:Choice xmlns:v="urn:schemas-microsoft-com:vml" Requires="v">
                <p:oleObj spid="_x0000_s38223" name="Equation" r:id="rId27" imgW="241300" imgH="215900" progId="Equation.DSMT4">
                  <p:embed/>
                </p:oleObj>
              </mc:Choice>
              <mc:Fallback>
                <p:oleObj name="Equation" r:id="rId27" imgW="241300" imgH="215900" progId="Equation.DSMT4">
                  <p:embed/>
                  <p:pic>
                    <p:nvPicPr>
                      <p:cNvPr id="0" name="图片 3822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917950" y="1886561"/>
                        <a:ext cx="452438" cy="40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9" name="Object 13"/>
          <p:cNvGraphicFramePr>
            <a:graphicFrameLocks noChangeAspect="1"/>
          </p:cNvGraphicFramePr>
          <p:nvPr/>
        </p:nvGraphicFramePr>
        <p:xfrm>
          <a:off x="6202363" y="1886561"/>
          <a:ext cx="428625" cy="404812"/>
        </p:xfrm>
        <a:graphic>
          <a:graphicData uri="http://schemas.openxmlformats.org/presentationml/2006/ole">
            <mc:AlternateContent xmlns:mc="http://schemas.openxmlformats.org/markup-compatibility/2006">
              <mc:Choice xmlns:v="urn:schemas-microsoft-com:vml" Requires="v">
                <p:oleObj spid="_x0000_s38224" name="Equation" r:id="rId29" imgW="228600" imgH="215900" progId="Equation.DSMT4">
                  <p:embed/>
                </p:oleObj>
              </mc:Choice>
              <mc:Fallback>
                <p:oleObj name="Equation" r:id="rId29" imgW="228600" imgH="215900" progId="Equation.DSMT4">
                  <p:embed/>
                  <p:pic>
                    <p:nvPicPr>
                      <p:cNvPr id="0" name="图片 3822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202363" y="1886561"/>
                        <a:ext cx="428625" cy="40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 name="Object 13"/>
          <p:cNvGraphicFramePr>
            <a:graphicFrameLocks noChangeAspect="1"/>
          </p:cNvGraphicFramePr>
          <p:nvPr/>
        </p:nvGraphicFramePr>
        <p:xfrm>
          <a:off x="7704138" y="1886561"/>
          <a:ext cx="452437" cy="404812"/>
        </p:xfrm>
        <a:graphic>
          <a:graphicData uri="http://schemas.openxmlformats.org/presentationml/2006/ole">
            <mc:AlternateContent xmlns:mc="http://schemas.openxmlformats.org/markup-compatibility/2006">
              <mc:Choice xmlns:v="urn:schemas-microsoft-com:vml" Requires="v">
                <p:oleObj spid="_x0000_s38225" name="Equation" r:id="rId31" imgW="241300" imgH="215900" progId="Equation.DSMT4">
                  <p:embed/>
                </p:oleObj>
              </mc:Choice>
              <mc:Fallback>
                <p:oleObj name="Equation" r:id="rId31" imgW="241300" imgH="215900" progId="Equation.DSMT4">
                  <p:embed/>
                  <p:pic>
                    <p:nvPicPr>
                      <p:cNvPr id="0" name="图片 3822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704138" y="1886561"/>
                        <a:ext cx="452437" cy="40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par>
                                <p:cTn id="8" presetID="22" presetClass="entr" presetSubtype="8"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wipe(left)">
                                      <p:cBhvr>
                                        <p:cTn id="10" dur="500"/>
                                        <p:tgtEl>
                                          <p:spTgt spid="77"/>
                                        </p:tgtEl>
                                      </p:cBhvr>
                                    </p:animEffect>
                                  </p:childTnLst>
                                </p:cTn>
                              </p:par>
                              <p:par>
                                <p:cTn id="11" presetID="22" presetClass="entr" presetSubtype="8"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wipe(left)">
                                      <p:cBhvr>
                                        <p:cTn id="13" dur="500"/>
                                        <p:tgtEl>
                                          <p:spTgt spid="78"/>
                                        </p:tgtEl>
                                      </p:cBhvr>
                                    </p:animEffect>
                                  </p:childTnLst>
                                </p:cTn>
                              </p:par>
                              <p:par>
                                <p:cTn id="14" presetID="22" presetClass="entr" presetSubtype="8" fill="hold" nodeType="with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wipe(left)">
                                      <p:cBhvr>
                                        <p:cTn id="16" dur="500"/>
                                        <p:tgtEl>
                                          <p:spTgt spid="79"/>
                                        </p:tgtEl>
                                      </p:cBhvr>
                                    </p:animEffect>
                                  </p:childTnLst>
                                </p:cTn>
                              </p:par>
                              <p:par>
                                <p:cTn id="17" presetID="22" presetClass="entr" presetSubtype="8" fill="hold" nodeType="with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wipe(left)">
                                      <p:cBhvr>
                                        <p:cTn id="19" dur="500"/>
                                        <p:tgtEl>
                                          <p:spTgt spid="81"/>
                                        </p:tgtEl>
                                      </p:cBhvr>
                                    </p:animEffect>
                                  </p:childTnLst>
                                </p:cTn>
                              </p:par>
                              <p:par>
                                <p:cTn id="20" presetID="22" presetClass="entr" presetSubtype="8" fill="hold"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left)">
                                      <p:cBhvr>
                                        <p:cTn id="22" dur="500"/>
                                        <p:tgtEl>
                                          <p:spTgt spid="82"/>
                                        </p:tgtEl>
                                      </p:cBhvr>
                                    </p:animEffect>
                                  </p:childTnLst>
                                </p:cTn>
                              </p:par>
                              <p:par>
                                <p:cTn id="23" presetID="22" presetClass="entr" presetSubtype="8" fill="hold" nodeType="with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wipe(left)">
                                      <p:cBhvr>
                                        <p:cTn id="25" dur="500"/>
                                        <p:tgtEl>
                                          <p:spTgt spid="83"/>
                                        </p:tgtEl>
                                      </p:cBhvr>
                                    </p:animEffect>
                                  </p:childTnLst>
                                </p:cTn>
                              </p:par>
                              <p:par>
                                <p:cTn id="26" presetID="22" presetClass="entr" presetSubtype="8" fill="hold" nodeType="with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wipe(left)">
                                      <p:cBhvr>
                                        <p:cTn id="28" dur="500"/>
                                        <p:tgtEl>
                                          <p:spTgt spid="84"/>
                                        </p:tgtEl>
                                      </p:cBhvr>
                                    </p:animEffect>
                                  </p:childTnLst>
                                </p:cTn>
                              </p:par>
                              <p:par>
                                <p:cTn id="29" presetID="22" presetClass="entr" presetSubtype="8" fill="hold" nodeType="with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wipe(left)">
                                      <p:cBhvr>
                                        <p:cTn id="31" dur="500"/>
                                        <p:tgtEl>
                                          <p:spTgt spid="85"/>
                                        </p:tgtEl>
                                      </p:cBhvr>
                                    </p:animEffect>
                                  </p:childTnLst>
                                </p:cTn>
                              </p:par>
                              <p:par>
                                <p:cTn id="32" presetID="22" presetClass="entr" presetSubtype="8" fill="hold" nodeType="withEffect">
                                  <p:stCondLst>
                                    <p:cond delay="0"/>
                                  </p:stCondLst>
                                  <p:childTnLst>
                                    <p:set>
                                      <p:cBhvr>
                                        <p:cTn id="33" dur="1" fill="hold">
                                          <p:stCondLst>
                                            <p:cond delay="0"/>
                                          </p:stCondLst>
                                        </p:cTn>
                                        <p:tgtEl>
                                          <p:spTgt spid="86"/>
                                        </p:tgtEl>
                                        <p:attrNameLst>
                                          <p:attrName>style.visibility</p:attrName>
                                        </p:attrNameLst>
                                      </p:cBhvr>
                                      <p:to>
                                        <p:strVal val="visible"/>
                                      </p:to>
                                    </p:set>
                                    <p:animEffect transition="in" filter="wipe(left)">
                                      <p:cBhvr>
                                        <p:cTn id="34" dur="500"/>
                                        <p:tgtEl>
                                          <p:spTgt spid="86"/>
                                        </p:tgtEl>
                                      </p:cBhvr>
                                    </p:animEffect>
                                  </p:childTnLst>
                                </p:cTn>
                              </p:par>
                              <p:par>
                                <p:cTn id="35" presetID="22" presetClass="entr" presetSubtype="8" fill="hold" nodeType="withEffect">
                                  <p:stCondLst>
                                    <p:cond delay="0"/>
                                  </p:stCondLst>
                                  <p:childTnLst>
                                    <p:set>
                                      <p:cBhvr>
                                        <p:cTn id="36" dur="1" fill="hold">
                                          <p:stCondLst>
                                            <p:cond delay="0"/>
                                          </p:stCondLst>
                                        </p:cTn>
                                        <p:tgtEl>
                                          <p:spTgt spid="87"/>
                                        </p:tgtEl>
                                        <p:attrNameLst>
                                          <p:attrName>style.visibility</p:attrName>
                                        </p:attrNameLst>
                                      </p:cBhvr>
                                      <p:to>
                                        <p:strVal val="visible"/>
                                      </p:to>
                                    </p:set>
                                    <p:animEffect transition="in" filter="wipe(left)">
                                      <p:cBhvr>
                                        <p:cTn id="37" dur="500"/>
                                        <p:tgtEl>
                                          <p:spTgt spid="87"/>
                                        </p:tgtEl>
                                      </p:cBhvr>
                                    </p:animEffect>
                                  </p:childTnLst>
                                </p:cTn>
                              </p:par>
                              <p:par>
                                <p:cTn id="38" presetID="22" presetClass="entr" presetSubtype="8" fill="hold" nodeType="withEffect">
                                  <p:stCondLst>
                                    <p:cond delay="0"/>
                                  </p:stCondLst>
                                  <p:childTnLst>
                                    <p:set>
                                      <p:cBhvr>
                                        <p:cTn id="39" dur="1" fill="hold">
                                          <p:stCondLst>
                                            <p:cond delay="0"/>
                                          </p:stCondLst>
                                        </p:cTn>
                                        <p:tgtEl>
                                          <p:spTgt spid="88"/>
                                        </p:tgtEl>
                                        <p:attrNameLst>
                                          <p:attrName>style.visibility</p:attrName>
                                        </p:attrNameLst>
                                      </p:cBhvr>
                                      <p:to>
                                        <p:strVal val="visible"/>
                                      </p:to>
                                    </p:set>
                                    <p:animEffect transition="in" filter="wipe(left)">
                                      <p:cBhvr>
                                        <p:cTn id="40" dur="500"/>
                                        <p:tgtEl>
                                          <p:spTgt spid="88"/>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107"/>
                                        </p:tgtEl>
                                        <p:attrNameLst>
                                          <p:attrName>style.visibility</p:attrName>
                                        </p:attrNameLst>
                                      </p:cBhvr>
                                      <p:to>
                                        <p:strVal val="visible"/>
                                      </p:to>
                                    </p:set>
                                    <p:animEffect transition="in" filter="wipe(left)">
                                      <p:cBhvr>
                                        <p:cTn id="44" dur="500"/>
                                        <p:tgtEl>
                                          <p:spTgt spid="107"/>
                                        </p:tgtEl>
                                      </p:cBhvr>
                                    </p:animEffect>
                                  </p:childTnLst>
                                </p:cTn>
                              </p:par>
                            </p:childTnLst>
                          </p:cTn>
                        </p:par>
                        <p:par>
                          <p:cTn id="45" fill="hold">
                            <p:stCondLst>
                              <p:cond delay="1000"/>
                            </p:stCondLst>
                            <p:childTnLst>
                              <p:par>
                                <p:cTn id="46" presetID="22" presetClass="entr" presetSubtype="8" fill="hold" nodeType="after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wipe(left)">
                                      <p:cBhvr>
                                        <p:cTn id="48" dur="500"/>
                                        <p:tgtEl>
                                          <p:spTgt spid="75"/>
                                        </p:tgtEl>
                                      </p:cBhvr>
                                    </p:animEffect>
                                  </p:childTnLst>
                                </p:cTn>
                              </p:par>
                              <p:par>
                                <p:cTn id="49" presetID="22" presetClass="entr" presetSubtype="8" fill="hold" nodeType="with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wipe(left)">
                                      <p:cBhvr>
                                        <p:cTn id="51" dur="500"/>
                                        <p:tgtEl>
                                          <p:spTgt spid="89"/>
                                        </p:tgtEl>
                                      </p:cBhvr>
                                    </p:animEffect>
                                  </p:childTnLst>
                                </p:cTn>
                              </p:par>
                              <p:par>
                                <p:cTn id="52" presetID="22" presetClass="entr" presetSubtype="8" fill="hold" nodeType="withEffect">
                                  <p:stCondLst>
                                    <p:cond delay="0"/>
                                  </p:stCondLst>
                                  <p:childTnLst>
                                    <p:set>
                                      <p:cBhvr>
                                        <p:cTn id="53" dur="1" fill="hold">
                                          <p:stCondLst>
                                            <p:cond delay="0"/>
                                          </p:stCondLst>
                                        </p:cTn>
                                        <p:tgtEl>
                                          <p:spTgt spid="90"/>
                                        </p:tgtEl>
                                        <p:attrNameLst>
                                          <p:attrName>style.visibility</p:attrName>
                                        </p:attrNameLst>
                                      </p:cBhvr>
                                      <p:to>
                                        <p:strVal val="visible"/>
                                      </p:to>
                                    </p:set>
                                    <p:animEffect transition="in" filter="wipe(left)">
                                      <p:cBhvr>
                                        <p:cTn id="54" dur="500"/>
                                        <p:tgtEl>
                                          <p:spTgt spid="90"/>
                                        </p:tgtEl>
                                      </p:cBhvr>
                                    </p:animEffect>
                                  </p:childTnLst>
                                </p:cTn>
                              </p:par>
                              <p:par>
                                <p:cTn id="55" presetID="22" presetClass="entr" presetSubtype="8" fill="hold" nodeType="withEffect">
                                  <p:stCondLst>
                                    <p:cond delay="0"/>
                                  </p:stCondLst>
                                  <p:childTnLst>
                                    <p:set>
                                      <p:cBhvr>
                                        <p:cTn id="56" dur="1" fill="hold">
                                          <p:stCondLst>
                                            <p:cond delay="0"/>
                                          </p:stCondLst>
                                        </p:cTn>
                                        <p:tgtEl>
                                          <p:spTgt spid="91"/>
                                        </p:tgtEl>
                                        <p:attrNameLst>
                                          <p:attrName>style.visibility</p:attrName>
                                        </p:attrNameLst>
                                      </p:cBhvr>
                                      <p:to>
                                        <p:strVal val="visible"/>
                                      </p:to>
                                    </p:set>
                                    <p:animEffect transition="in" filter="wipe(left)">
                                      <p:cBhvr>
                                        <p:cTn id="57" dur="500"/>
                                        <p:tgtEl>
                                          <p:spTgt spid="91"/>
                                        </p:tgtEl>
                                      </p:cBhvr>
                                    </p:animEffect>
                                  </p:childTnLst>
                                </p:cTn>
                              </p:par>
                              <p:par>
                                <p:cTn id="58" presetID="22" presetClass="entr" presetSubtype="8" fill="hold" nodeType="withEffect">
                                  <p:stCondLst>
                                    <p:cond delay="0"/>
                                  </p:stCondLst>
                                  <p:childTnLst>
                                    <p:set>
                                      <p:cBhvr>
                                        <p:cTn id="59" dur="1" fill="hold">
                                          <p:stCondLst>
                                            <p:cond delay="0"/>
                                          </p:stCondLst>
                                        </p:cTn>
                                        <p:tgtEl>
                                          <p:spTgt spid="94"/>
                                        </p:tgtEl>
                                        <p:attrNameLst>
                                          <p:attrName>style.visibility</p:attrName>
                                        </p:attrNameLst>
                                      </p:cBhvr>
                                      <p:to>
                                        <p:strVal val="visible"/>
                                      </p:to>
                                    </p:set>
                                    <p:animEffect transition="in" filter="wipe(left)">
                                      <p:cBhvr>
                                        <p:cTn id="60" dur="500"/>
                                        <p:tgtEl>
                                          <p:spTgt spid="94"/>
                                        </p:tgtEl>
                                      </p:cBhvr>
                                    </p:animEffect>
                                  </p:childTnLst>
                                </p:cTn>
                              </p:par>
                              <p:par>
                                <p:cTn id="61" presetID="22" presetClass="entr" presetSubtype="8" fill="hold" nodeType="withEffect">
                                  <p:stCondLst>
                                    <p:cond delay="0"/>
                                  </p:stCondLst>
                                  <p:childTnLst>
                                    <p:set>
                                      <p:cBhvr>
                                        <p:cTn id="62" dur="1" fill="hold">
                                          <p:stCondLst>
                                            <p:cond delay="0"/>
                                          </p:stCondLst>
                                        </p:cTn>
                                        <p:tgtEl>
                                          <p:spTgt spid="95"/>
                                        </p:tgtEl>
                                        <p:attrNameLst>
                                          <p:attrName>style.visibility</p:attrName>
                                        </p:attrNameLst>
                                      </p:cBhvr>
                                      <p:to>
                                        <p:strVal val="visible"/>
                                      </p:to>
                                    </p:set>
                                    <p:animEffect transition="in" filter="wipe(left)">
                                      <p:cBhvr>
                                        <p:cTn id="63" dur="500"/>
                                        <p:tgtEl>
                                          <p:spTgt spid="95"/>
                                        </p:tgtEl>
                                      </p:cBhvr>
                                    </p:animEffect>
                                  </p:childTnLst>
                                </p:cTn>
                              </p:par>
                              <p:par>
                                <p:cTn id="64" presetID="22" presetClass="entr" presetSubtype="8" fill="hold" nodeType="with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wipe(left)">
                                      <p:cBhvr>
                                        <p:cTn id="66" dur="500"/>
                                        <p:tgtEl>
                                          <p:spTgt spid="96"/>
                                        </p:tgtEl>
                                      </p:cBhvr>
                                    </p:animEffect>
                                  </p:childTnLst>
                                </p:cTn>
                              </p:par>
                              <p:par>
                                <p:cTn id="67" presetID="22" presetClass="entr" presetSubtype="8" fill="hold" nodeType="withEffect">
                                  <p:stCondLst>
                                    <p:cond delay="0"/>
                                  </p:stCondLst>
                                  <p:childTnLst>
                                    <p:set>
                                      <p:cBhvr>
                                        <p:cTn id="68" dur="1" fill="hold">
                                          <p:stCondLst>
                                            <p:cond delay="0"/>
                                          </p:stCondLst>
                                        </p:cTn>
                                        <p:tgtEl>
                                          <p:spTgt spid="97"/>
                                        </p:tgtEl>
                                        <p:attrNameLst>
                                          <p:attrName>style.visibility</p:attrName>
                                        </p:attrNameLst>
                                      </p:cBhvr>
                                      <p:to>
                                        <p:strVal val="visible"/>
                                      </p:to>
                                    </p:set>
                                    <p:animEffect transition="in" filter="wipe(left)">
                                      <p:cBhvr>
                                        <p:cTn id="69" dur="500"/>
                                        <p:tgtEl>
                                          <p:spTgt spid="97"/>
                                        </p:tgtEl>
                                      </p:cBhvr>
                                    </p:animEffect>
                                  </p:childTnLst>
                                </p:cTn>
                              </p:par>
                            </p:childTnLst>
                          </p:cTn>
                        </p:par>
                        <p:par>
                          <p:cTn id="70" fill="hold">
                            <p:stCondLst>
                              <p:cond delay="1500"/>
                            </p:stCondLst>
                            <p:childTnLst>
                              <p:par>
                                <p:cTn id="71" presetID="22" presetClass="entr" presetSubtype="8" fill="hold" nodeType="afterEffect">
                                  <p:stCondLst>
                                    <p:cond delay="0"/>
                                  </p:stCondLst>
                                  <p:childTnLst>
                                    <p:set>
                                      <p:cBhvr>
                                        <p:cTn id="72" dur="1" fill="hold">
                                          <p:stCondLst>
                                            <p:cond delay="0"/>
                                          </p:stCondLst>
                                        </p:cTn>
                                        <p:tgtEl>
                                          <p:spTgt spid="108"/>
                                        </p:tgtEl>
                                        <p:attrNameLst>
                                          <p:attrName>style.visibility</p:attrName>
                                        </p:attrNameLst>
                                      </p:cBhvr>
                                      <p:to>
                                        <p:strVal val="visible"/>
                                      </p:to>
                                    </p:set>
                                    <p:animEffect transition="in" filter="wipe(left)">
                                      <p:cBhvr>
                                        <p:cTn id="73" dur="500"/>
                                        <p:tgtEl>
                                          <p:spTgt spid="108"/>
                                        </p:tgtEl>
                                      </p:cBhvr>
                                    </p:animEffect>
                                  </p:childTnLst>
                                </p:cTn>
                              </p:par>
                            </p:childTnLst>
                          </p:cTn>
                        </p:par>
                        <p:par>
                          <p:cTn id="74" fill="hold">
                            <p:stCondLst>
                              <p:cond delay="2000"/>
                            </p:stCondLst>
                            <p:childTnLst>
                              <p:par>
                                <p:cTn id="75" presetID="22" presetClass="entr" presetSubtype="8" fill="hold" nodeType="afterEffect">
                                  <p:stCondLst>
                                    <p:cond delay="0"/>
                                  </p:stCondLst>
                                  <p:childTnLst>
                                    <p:set>
                                      <p:cBhvr>
                                        <p:cTn id="76" dur="1" fill="hold">
                                          <p:stCondLst>
                                            <p:cond delay="0"/>
                                          </p:stCondLst>
                                        </p:cTn>
                                        <p:tgtEl>
                                          <p:spTgt spid="80"/>
                                        </p:tgtEl>
                                        <p:attrNameLst>
                                          <p:attrName>style.visibility</p:attrName>
                                        </p:attrNameLst>
                                      </p:cBhvr>
                                      <p:to>
                                        <p:strVal val="visible"/>
                                      </p:to>
                                    </p:set>
                                    <p:animEffect transition="in" filter="wipe(left)">
                                      <p:cBhvr>
                                        <p:cTn id="77" dur="500"/>
                                        <p:tgtEl>
                                          <p:spTgt spid="80"/>
                                        </p:tgtEl>
                                      </p:cBhvr>
                                    </p:animEffect>
                                  </p:childTnLst>
                                </p:cTn>
                              </p:par>
                              <p:par>
                                <p:cTn id="78" presetID="22" presetClass="entr" presetSubtype="8" fill="hold" nodeType="withEffect">
                                  <p:stCondLst>
                                    <p:cond delay="0"/>
                                  </p:stCondLst>
                                  <p:childTnLst>
                                    <p:set>
                                      <p:cBhvr>
                                        <p:cTn id="79" dur="1" fill="hold">
                                          <p:stCondLst>
                                            <p:cond delay="0"/>
                                          </p:stCondLst>
                                        </p:cTn>
                                        <p:tgtEl>
                                          <p:spTgt spid="92"/>
                                        </p:tgtEl>
                                        <p:attrNameLst>
                                          <p:attrName>style.visibility</p:attrName>
                                        </p:attrNameLst>
                                      </p:cBhvr>
                                      <p:to>
                                        <p:strVal val="visible"/>
                                      </p:to>
                                    </p:set>
                                    <p:animEffect transition="in" filter="wipe(left)">
                                      <p:cBhvr>
                                        <p:cTn id="80" dur="500"/>
                                        <p:tgtEl>
                                          <p:spTgt spid="92"/>
                                        </p:tgtEl>
                                      </p:cBhvr>
                                    </p:animEffect>
                                  </p:childTnLst>
                                </p:cTn>
                              </p:par>
                              <p:par>
                                <p:cTn id="81" presetID="22" presetClass="entr" presetSubtype="8" fill="hold" nodeType="withEffect">
                                  <p:stCondLst>
                                    <p:cond delay="0"/>
                                  </p:stCondLst>
                                  <p:childTnLst>
                                    <p:set>
                                      <p:cBhvr>
                                        <p:cTn id="82" dur="1" fill="hold">
                                          <p:stCondLst>
                                            <p:cond delay="0"/>
                                          </p:stCondLst>
                                        </p:cTn>
                                        <p:tgtEl>
                                          <p:spTgt spid="93"/>
                                        </p:tgtEl>
                                        <p:attrNameLst>
                                          <p:attrName>style.visibility</p:attrName>
                                        </p:attrNameLst>
                                      </p:cBhvr>
                                      <p:to>
                                        <p:strVal val="visible"/>
                                      </p:to>
                                    </p:set>
                                    <p:animEffect transition="in" filter="wipe(left)">
                                      <p:cBhvr>
                                        <p:cTn id="83" dur="500"/>
                                        <p:tgtEl>
                                          <p:spTgt spid="93"/>
                                        </p:tgtEl>
                                      </p:cBhvr>
                                    </p:animEffect>
                                  </p:childTnLst>
                                </p:cTn>
                              </p:par>
                              <p:par>
                                <p:cTn id="84" presetID="22" presetClass="entr" presetSubtype="8" fill="hold" nodeType="withEffect">
                                  <p:stCondLst>
                                    <p:cond delay="0"/>
                                  </p:stCondLst>
                                  <p:childTnLst>
                                    <p:set>
                                      <p:cBhvr>
                                        <p:cTn id="85" dur="1" fill="hold">
                                          <p:stCondLst>
                                            <p:cond delay="0"/>
                                          </p:stCondLst>
                                        </p:cTn>
                                        <p:tgtEl>
                                          <p:spTgt spid="101"/>
                                        </p:tgtEl>
                                        <p:attrNameLst>
                                          <p:attrName>style.visibility</p:attrName>
                                        </p:attrNameLst>
                                      </p:cBhvr>
                                      <p:to>
                                        <p:strVal val="visible"/>
                                      </p:to>
                                    </p:set>
                                    <p:animEffect transition="in" filter="wipe(left)">
                                      <p:cBhvr>
                                        <p:cTn id="86" dur="500"/>
                                        <p:tgtEl>
                                          <p:spTgt spid="101"/>
                                        </p:tgtEl>
                                      </p:cBhvr>
                                    </p:animEffect>
                                  </p:childTnLst>
                                </p:cTn>
                              </p:par>
                              <p:par>
                                <p:cTn id="87" presetID="22" presetClass="entr" presetSubtype="8" fill="hold" nodeType="withEffect">
                                  <p:stCondLst>
                                    <p:cond delay="0"/>
                                  </p:stCondLst>
                                  <p:childTnLst>
                                    <p:set>
                                      <p:cBhvr>
                                        <p:cTn id="88" dur="1" fill="hold">
                                          <p:stCondLst>
                                            <p:cond delay="0"/>
                                          </p:stCondLst>
                                        </p:cTn>
                                        <p:tgtEl>
                                          <p:spTgt spid="102"/>
                                        </p:tgtEl>
                                        <p:attrNameLst>
                                          <p:attrName>style.visibility</p:attrName>
                                        </p:attrNameLst>
                                      </p:cBhvr>
                                      <p:to>
                                        <p:strVal val="visible"/>
                                      </p:to>
                                    </p:set>
                                    <p:animEffect transition="in" filter="wipe(left)">
                                      <p:cBhvr>
                                        <p:cTn id="89" dur="500"/>
                                        <p:tgtEl>
                                          <p:spTgt spid="102"/>
                                        </p:tgtEl>
                                      </p:cBhvr>
                                    </p:animEffect>
                                  </p:childTnLst>
                                </p:cTn>
                              </p:par>
                              <p:par>
                                <p:cTn id="90" presetID="22" presetClass="entr" presetSubtype="8" fill="hold" nodeType="withEffect">
                                  <p:stCondLst>
                                    <p:cond delay="0"/>
                                  </p:stCondLst>
                                  <p:childTnLst>
                                    <p:set>
                                      <p:cBhvr>
                                        <p:cTn id="91" dur="1" fill="hold">
                                          <p:stCondLst>
                                            <p:cond delay="0"/>
                                          </p:stCondLst>
                                        </p:cTn>
                                        <p:tgtEl>
                                          <p:spTgt spid="103"/>
                                        </p:tgtEl>
                                        <p:attrNameLst>
                                          <p:attrName>style.visibility</p:attrName>
                                        </p:attrNameLst>
                                      </p:cBhvr>
                                      <p:to>
                                        <p:strVal val="visible"/>
                                      </p:to>
                                    </p:set>
                                    <p:animEffect transition="in" filter="wipe(left)">
                                      <p:cBhvr>
                                        <p:cTn id="92" dur="500"/>
                                        <p:tgtEl>
                                          <p:spTgt spid="103"/>
                                        </p:tgtEl>
                                      </p:cBhvr>
                                    </p:animEffect>
                                  </p:childTnLst>
                                </p:cTn>
                              </p:par>
                              <p:par>
                                <p:cTn id="93" presetID="22" presetClass="entr" presetSubtype="8" fill="hold" nodeType="withEffect">
                                  <p:stCondLst>
                                    <p:cond delay="0"/>
                                  </p:stCondLst>
                                  <p:childTnLst>
                                    <p:set>
                                      <p:cBhvr>
                                        <p:cTn id="94" dur="1" fill="hold">
                                          <p:stCondLst>
                                            <p:cond delay="0"/>
                                          </p:stCondLst>
                                        </p:cTn>
                                        <p:tgtEl>
                                          <p:spTgt spid="104"/>
                                        </p:tgtEl>
                                        <p:attrNameLst>
                                          <p:attrName>style.visibility</p:attrName>
                                        </p:attrNameLst>
                                      </p:cBhvr>
                                      <p:to>
                                        <p:strVal val="visible"/>
                                      </p:to>
                                    </p:set>
                                    <p:animEffect transition="in" filter="wipe(left)">
                                      <p:cBhvr>
                                        <p:cTn id="95" dur="500"/>
                                        <p:tgtEl>
                                          <p:spTgt spid="104"/>
                                        </p:tgtEl>
                                      </p:cBhvr>
                                    </p:animEffect>
                                  </p:childTnLst>
                                </p:cTn>
                              </p:par>
                              <p:par>
                                <p:cTn id="96" presetID="22" presetClass="entr" presetSubtype="8" fill="hold" nodeType="withEffect">
                                  <p:stCondLst>
                                    <p:cond delay="0"/>
                                  </p:stCondLst>
                                  <p:childTnLst>
                                    <p:set>
                                      <p:cBhvr>
                                        <p:cTn id="97" dur="1" fill="hold">
                                          <p:stCondLst>
                                            <p:cond delay="0"/>
                                          </p:stCondLst>
                                        </p:cTn>
                                        <p:tgtEl>
                                          <p:spTgt spid="105"/>
                                        </p:tgtEl>
                                        <p:attrNameLst>
                                          <p:attrName>style.visibility</p:attrName>
                                        </p:attrNameLst>
                                      </p:cBhvr>
                                      <p:to>
                                        <p:strVal val="visible"/>
                                      </p:to>
                                    </p:set>
                                    <p:animEffect transition="in" filter="wipe(left)">
                                      <p:cBhvr>
                                        <p:cTn id="98" dur="500"/>
                                        <p:tgtEl>
                                          <p:spTgt spid="105"/>
                                        </p:tgtEl>
                                      </p:cBhvr>
                                    </p:animEffect>
                                  </p:childTnLst>
                                </p:cTn>
                              </p:par>
                              <p:par>
                                <p:cTn id="99" presetID="22" presetClass="entr" presetSubtype="8" fill="hold" nodeType="withEffect">
                                  <p:stCondLst>
                                    <p:cond delay="0"/>
                                  </p:stCondLst>
                                  <p:childTnLst>
                                    <p:set>
                                      <p:cBhvr>
                                        <p:cTn id="100" dur="1" fill="hold">
                                          <p:stCondLst>
                                            <p:cond delay="0"/>
                                          </p:stCondLst>
                                        </p:cTn>
                                        <p:tgtEl>
                                          <p:spTgt spid="106"/>
                                        </p:tgtEl>
                                        <p:attrNameLst>
                                          <p:attrName>style.visibility</p:attrName>
                                        </p:attrNameLst>
                                      </p:cBhvr>
                                      <p:to>
                                        <p:strVal val="visible"/>
                                      </p:to>
                                    </p:set>
                                    <p:animEffect transition="in" filter="wipe(left)">
                                      <p:cBhvr>
                                        <p:cTn id="101" dur="500"/>
                                        <p:tgtEl>
                                          <p:spTgt spid="106"/>
                                        </p:tgtEl>
                                      </p:cBhvr>
                                    </p:animEffect>
                                  </p:childTnLst>
                                </p:cTn>
                              </p:par>
                            </p:childTnLst>
                          </p:cTn>
                        </p:par>
                        <p:par>
                          <p:cTn id="102" fill="hold">
                            <p:stCondLst>
                              <p:cond delay="2500"/>
                            </p:stCondLst>
                            <p:childTnLst>
                              <p:par>
                                <p:cTn id="103" presetID="1" presetClass="entr" presetSubtype="0" fill="hold" nodeType="afterEffect">
                                  <p:stCondLst>
                                    <p:cond delay="0"/>
                                  </p:stCondLst>
                                  <p:childTnLst>
                                    <p:set>
                                      <p:cBhvr>
                                        <p:cTn id="104" dur="1" fill="hold">
                                          <p:stCondLst>
                                            <p:cond delay="0"/>
                                          </p:stCondLst>
                                        </p:cTn>
                                        <p:tgtEl>
                                          <p:spTgt spid="109"/>
                                        </p:tgtEl>
                                        <p:attrNameLst>
                                          <p:attrName>style.visibility</p:attrName>
                                        </p:attrNameLst>
                                      </p:cBhvr>
                                      <p:to>
                                        <p:strVal val="visible"/>
                                      </p:to>
                                    </p:set>
                                  </p:childTnLst>
                                </p:cTn>
                              </p:par>
                            </p:childTnLst>
                          </p:cTn>
                        </p:par>
                        <p:par>
                          <p:cTn id="105" fill="hold">
                            <p:stCondLst>
                              <p:cond delay="2500"/>
                            </p:stCondLst>
                            <p:childTnLst>
                              <p:par>
                                <p:cTn id="106" presetID="22" presetClass="entr" presetSubtype="8" fill="hold" nodeType="afterEffect">
                                  <p:stCondLst>
                                    <p:cond delay="0"/>
                                  </p:stCondLst>
                                  <p:childTnLst>
                                    <p:set>
                                      <p:cBhvr>
                                        <p:cTn id="107" dur="1" fill="hold">
                                          <p:stCondLst>
                                            <p:cond delay="0"/>
                                          </p:stCondLst>
                                        </p:cTn>
                                        <p:tgtEl>
                                          <p:spTgt spid="98"/>
                                        </p:tgtEl>
                                        <p:attrNameLst>
                                          <p:attrName>style.visibility</p:attrName>
                                        </p:attrNameLst>
                                      </p:cBhvr>
                                      <p:to>
                                        <p:strVal val="visible"/>
                                      </p:to>
                                    </p:set>
                                    <p:animEffect transition="in" filter="wipe(left)">
                                      <p:cBhvr>
                                        <p:cTn id="108" dur="500"/>
                                        <p:tgtEl>
                                          <p:spTgt spid="98"/>
                                        </p:tgtEl>
                                      </p:cBhvr>
                                    </p:animEffect>
                                  </p:childTnLst>
                                </p:cTn>
                              </p:par>
                              <p:par>
                                <p:cTn id="109" presetID="22" presetClass="entr" presetSubtype="8" fill="hold" nodeType="withEffect">
                                  <p:stCondLst>
                                    <p:cond delay="0"/>
                                  </p:stCondLst>
                                  <p:childTnLst>
                                    <p:set>
                                      <p:cBhvr>
                                        <p:cTn id="110" dur="1" fill="hold">
                                          <p:stCondLst>
                                            <p:cond delay="0"/>
                                          </p:stCondLst>
                                        </p:cTn>
                                        <p:tgtEl>
                                          <p:spTgt spid="99"/>
                                        </p:tgtEl>
                                        <p:attrNameLst>
                                          <p:attrName>style.visibility</p:attrName>
                                        </p:attrNameLst>
                                      </p:cBhvr>
                                      <p:to>
                                        <p:strVal val="visible"/>
                                      </p:to>
                                    </p:set>
                                    <p:animEffect transition="in" filter="wipe(left)">
                                      <p:cBhvr>
                                        <p:cTn id="111" dur="500"/>
                                        <p:tgtEl>
                                          <p:spTgt spid="99"/>
                                        </p:tgtEl>
                                      </p:cBhvr>
                                    </p:animEffect>
                                  </p:childTnLst>
                                </p:cTn>
                              </p:par>
                              <p:par>
                                <p:cTn id="112" presetID="22" presetClass="entr" presetSubtype="8" fill="hold" nodeType="withEffect">
                                  <p:stCondLst>
                                    <p:cond delay="0"/>
                                  </p:stCondLst>
                                  <p:childTnLst>
                                    <p:set>
                                      <p:cBhvr>
                                        <p:cTn id="113" dur="1" fill="hold">
                                          <p:stCondLst>
                                            <p:cond delay="0"/>
                                          </p:stCondLst>
                                        </p:cTn>
                                        <p:tgtEl>
                                          <p:spTgt spid="100"/>
                                        </p:tgtEl>
                                        <p:attrNameLst>
                                          <p:attrName>style.visibility</p:attrName>
                                        </p:attrNameLst>
                                      </p:cBhvr>
                                      <p:to>
                                        <p:strVal val="visible"/>
                                      </p:to>
                                    </p:set>
                                    <p:animEffect transition="in" filter="wipe(left)">
                                      <p:cBhvr>
                                        <p:cTn id="114" dur="500"/>
                                        <p:tgtEl>
                                          <p:spTgt spid="100"/>
                                        </p:tgtEl>
                                      </p:cBhvr>
                                    </p:animEffect>
                                  </p:childTnLst>
                                </p:cTn>
                              </p:par>
                            </p:childTnLst>
                          </p:cTn>
                        </p:par>
                        <p:par>
                          <p:cTn id="115" fill="hold">
                            <p:stCondLst>
                              <p:cond delay="3000"/>
                            </p:stCondLst>
                            <p:childTnLst>
                              <p:par>
                                <p:cTn id="116" presetID="1" presetClass="entr" presetSubtype="0" fill="hold" nodeType="afterEffect">
                                  <p:stCondLst>
                                    <p:cond delay="0"/>
                                  </p:stCondLst>
                                  <p:childTnLst>
                                    <p:set>
                                      <p:cBhvr>
                                        <p:cTn id="117" dur="1" fill="hold">
                                          <p:stCondLst>
                                            <p:cond delay="0"/>
                                          </p:stCondLst>
                                        </p:cTn>
                                        <p:tgtEl>
                                          <p:spTgt spid="110"/>
                                        </p:tgtEl>
                                        <p:attrNameLst>
                                          <p:attrName>style.visibility</p:attrName>
                                        </p:attrNameLst>
                                      </p:cBhvr>
                                      <p:to>
                                        <p:strVal val="visible"/>
                                      </p:to>
                                    </p:set>
                                  </p:childTnLst>
                                </p:cTn>
                              </p:par>
                            </p:childTnLst>
                          </p:cTn>
                        </p:par>
                        <p:par>
                          <p:cTn id="118" fill="hold">
                            <p:stCondLst>
                              <p:cond delay="3000"/>
                            </p:stCondLst>
                            <p:childTnLst>
                              <p:par>
                                <p:cTn id="119" presetID="1" presetClass="entr" presetSubtype="0" fill="hold" nodeType="afterEffect">
                                  <p:stCondLst>
                                    <p:cond delay="0"/>
                                  </p:stCondLst>
                                  <p:childTnLst>
                                    <p:set>
                                      <p:cBhvr>
                                        <p:cTn id="120" dur="1" fill="hold">
                                          <p:stCondLst>
                                            <p:cond delay="0"/>
                                          </p:stCondLst>
                                        </p:cTn>
                                        <p:tgtEl>
                                          <p:spTgt spid="49"/>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56"/>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反向传播算法</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误差后向传播过程</a:t>
            </a:r>
            <a:endParaRPr lang="en-US" altLang="zh-CN" sz="2800" b="1" dirty="0" smtClean="0">
              <a:latin typeface="黑体" panose="02010609060101010101" pitchFamily="49" charset="-122"/>
              <a:ea typeface="黑体" panose="02010609060101010101" pitchFamily="49" charset="-122"/>
            </a:endParaRPr>
          </a:p>
        </p:txBody>
      </p:sp>
      <p:grpSp>
        <p:nvGrpSpPr>
          <p:cNvPr id="4" name="组合 3"/>
          <p:cNvGrpSpPr/>
          <p:nvPr/>
        </p:nvGrpSpPr>
        <p:grpSpPr>
          <a:xfrm>
            <a:off x="500034" y="2025076"/>
            <a:ext cx="571504" cy="571504"/>
            <a:chOff x="2357422" y="3929065"/>
            <a:chExt cx="428628" cy="428629"/>
          </a:xfrm>
        </p:grpSpPr>
        <p:graphicFrame>
          <p:nvGraphicFramePr>
            <p:cNvPr id="5" name="Object 4"/>
            <p:cNvGraphicFramePr>
              <a:graphicFrameLocks noChangeAspect="1"/>
            </p:cNvGraphicFramePr>
            <p:nvPr/>
          </p:nvGraphicFramePr>
          <p:xfrm>
            <a:off x="2428860" y="3929065"/>
            <a:ext cx="285753" cy="428629"/>
          </p:xfrm>
          <a:graphic>
            <a:graphicData uri="http://schemas.openxmlformats.org/presentationml/2006/ole">
              <mc:AlternateContent xmlns:mc="http://schemas.openxmlformats.org/markup-compatibility/2006">
                <mc:Choice xmlns:v="urn:schemas-microsoft-com:vml" Requires="v">
                  <p:oleObj spid="_x0000_s36240" name="Equation" r:id="rId1" imgW="152400" imgH="228600" progId="Equation.DSMT4">
                    <p:embed/>
                  </p:oleObj>
                </mc:Choice>
                <mc:Fallback>
                  <p:oleObj name="Equation" r:id="rId1" imgW="152400" imgH="228600" progId="Equation.DSMT4">
                    <p:embed/>
                    <p:pic>
                      <p:nvPicPr>
                        <p:cNvPr id="0" name="图片 362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60" y="3929065"/>
                          <a:ext cx="285753" cy="428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椭圆 5"/>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500034" y="3096639"/>
            <a:ext cx="571504" cy="571512"/>
            <a:chOff x="2357422" y="3929058"/>
            <a:chExt cx="428628" cy="428636"/>
          </a:xfrm>
        </p:grpSpPr>
        <p:graphicFrame>
          <p:nvGraphicFramePr>
            <p:cNvPr id="8" name="Object 4"/>
            <p:cNvGraphicFramePr>
              <a:graphicFrameLocks noChangeAspect="1"/>
            </p:cNvGraphicFramePr>
            <p:nvPr/>
          </p:nvGraphicFramePr>
          <p:xfrm>
            <a:off x="2417764" y="3929058"/>
            <a:ext cx="309562" cy="428625"/>
          </p:xfrm>
          <a:graphic>
            <a:graphicData uri="http://schemas.openxmlformats.org/presentationml/2006/ole">
              <mc:AlternateContent xmlns:mc="http://schemas.openxmlformats.org/markup-compatibility/2006">
                <mc:Choice xmlns:v="urn:schemas-microsoft-com:vml" Requires="v">
                  <p:oleObj spid="_x0000_s36241" name="Equation" r:id="rId3" imgW="165100" imgH="228600" progId="Equation.DSMT4">
                    <p:embed/>
                  </p:oleObj>
                </mc:Choice>
                <mc:Fallback>
                  <p:oleObj name="Equation" r:id="rId3" imgW="165100" imgH="228600" progId="Equation.DSMT4">
                    <p:embed/>
                    <p:pic>
                      <p:nvPicPr>
                        <p:cNvPr id="0" name="图片 362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7764" y="3929058"/>
                          <a:ext cx="309562"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椭圆 8"/>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500034" y="4168203"/>
            <a:ext cx="571504" cy="571520"/>
            <a:chOff x="2357422" y="3929053"/>
            <a:chExt cx="428628" cy="428641"/>
          </a:xfrm>
        </p:grpSpPr>
        <p:graphicFrame>
          <p:nvGraphicFramePr>
            <p:cNvPr id="11" name="Object 4"/>
            <p:cNvGraphicFramePr>
              <a:graphicFrameLocks noChangeAspect="1"/>
            </p:cNvGraphicFramePr>
            <p:nvPr/>
          </p:nvGraphicFramePr>
          <p:xfrm>
            <a:off x="2417764" y="3929053"/>
            <a:ext cx="309562" cy="428625"/>
          </p:xfrm>
          <a:graphic>
            <a:graphicData uri="http://schemas.openxmlformats.org/presentationml/2006/ole">
              <mc:AlternateContent xmlns:mc="http://schemas.openxmlformats.org/markup-compatibility/2006">
                <mc:Choice xmlns:v="urn:schemas-microsoft-com:vml" Requires="v">
                  <p:oleObj spid="_x0000_s36242" name="Equation" r:id="rId5" imgW="165100" imgH="228600" progId="Equation.DSMT4">
                    <p:embed/>
                  </p:oleObj>
                </mc:Choice>
                <mc:Fallback>
                  <p:oleObj name="Equation" r:id="rId5" imgW="165100" imgH="228600" progId="Equation.DSMT4">
                    <p:embed/>
                    <p:pic>
                      <p:nvPicPr>
                        <p:cNvPr id="0" name="图片 362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7764" y="3929053"/>
                          <a:ext cx="309562"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椭圆 11"/>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500034" y="5239788"/>
            <a:ext cx="571504" cy="571502"/>
            <a:chOff x="2357422" y="3929066"/>
            <a:chExt cx="428628" cy="428628"/>
          </a:xfrm>
        </p:grpSpPr>
        <p:graphicFrame>
          <p:nvGraphicFramePr>
            <p:cNvPr id="14" name="Object 4"/>
            <p:cNvGraphicFramePr>
              <a:graphicFrameLocks noChangeAspect="1"/>
            </p:cNvGraphicFramePr>
            <p:nvPr/>
          </p:nvGraphicFramePr>
          <p:xfrm>
            <a:off x="2487614" y="3987786"/>
            <a:ext cx="166687" cy="309563"/>
          </p:xfrm>
          <a:graphic>
            <a:graphicData uri="http://schemas.openxmlformats.org/presentationml/2006/ole">
              <mc:AlternateContent xmlns:mc="http://schemas.openxmlformats.org/markup-compatibility/2006">
                <mc:Choice xmlns:v="urn:schemas-microsoft-com:vml" Requires="v">
                  <p:oleObj spid="_x0000_s36243" name="Equation" r:id="rId7" imgW="88900" imgH="164465" progId="Equation.DSMT4">
                    <p:embed/>
                  </p:oleObj>
                </mc:Choice>
                <mc:Fallback>
                  <p:oleObj name="Equation" r:id="rId7" imgW="88900" imgH="164465" progId="Equation.DSMT4">
                    <p:embed/>
                    <p:pic>
                      <p:nvPicPr>
                        <p:cNvPr id="0" name="图片 362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7614" y="3987786"/>
                          <a:ext cx="166687" cy="30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椭圆 14"/>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p:cNvSpPr/>
          <p:nvPr/>
        </p:nvSpPr>
        <p:spPr>
          <a:xfrm>
            <a:off x="2786050" y="2025076"/>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p:cNvCxnSpPr>
            <a:stCxn id="16" idx="6"/>
            <a:endCxn id="22" idx="2"/>
          </p:cNvCxnSpPr>
          <p:nvPr/>
        </p:nvCxnSpPr>
        <p:spPr>
          <a:xfrm>
            <a:off x="3357554" y="2310828"/>
            <a:ext cx="1714512" cy="214314"/>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endCxn id="16" idx="2"/>
          </p:cNvCxnSpPr>
          <p:nvPr/>
        </p:nvCxnSpPr>
        <p:spPr>
          <a:xfrm flipV="1">
            <a:off x="1071538" y="2310828"/>
            <a:ext cx="1714512" cy="1"/>
          </a:xfrm>
          <a:prstGeom prst="straightConnector1">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16" idx="2"/>
          </p:cNvCxnSpPr>
          <p:nvPr/>
        </p:nvCxnSpPr>
        <p:spPr>
          <a:xfrm flipV="1">
            <a:off x="1071538" y="2310828"/>
            <a:ext cx="1714512" cy="1071573"/>
          </a:xfrm>
          <a:prstGeom prst="straightConnector1">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endCxn id="16" idx="2"/>
          </p:cNvCxnSpPr>
          <p:nvPr/>
        </p:nvCxnSpPr>
        <p:spPr>
          <a:xfrm flipV="1">
            <a:off x="1071538" y="2310828"/>
            <a:ext cx="1714512" cy="2143144"/>
          </a:xfrm>
          <a:prstGeom prst="straightConnector1">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16" idx="2"/>
          </p:cNvCxnSpPr>
          <p:nvPr/>
        </p:nvCxnSpPr>
        <p:spPr>
          <a:xfrm flipV="1">
            <a:off x="1071538" y="2310828"/>
            <a:ext cx="1714512" cy="3214711"/>
          </a:xfrm>
          <a:prstGeom prst="straightConnector1">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5072066" y="2239390"/>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a:stCxn id="22" idx="6"/>
            <a:endCxn id="47" idx="2"/>
          </p:cNvCxnSpPr>
          <p:nvPr/>
        </p:nvCxnSpPr>
        <p:spPr>
          <a:xfrm>
            <a:off x="5643570" y="2525142"/>
            <a:ext cx="1381141" cy="1588"/>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2786050" y="3096646"/>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2786050" y="4168216"/>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p:cNvCxnSpPr>
            <a:endCxn id="24" idx="2"/>
          </p:cNvCxnSpPr>
          <p:nvPr/>
        </p:nvCxnSpPr>
        <p:spPr>
          <a:xfrm flipV="1">
            <a:off x="1071538" y="3382398"/>
            <a:ext cx="1714512" cy="3"/>
          </a:xfrm>
          <a:prstGeom prst="straightConnector1">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endCxn id="24" idx="2"/>
          </p:cNvCxnSpPr>
          <p:nvPr/>
        </p:nvCxnSpPr>
        <p:spPr>
          <a:xfrm>
            <a:off x="1071538" y="2310829"/>
            <a:ext cx="1714512" cy="1071569"/>
          </a:xfrm>
          <a:prstGeom prst="straightConnector1">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25" idx="2"/>
          </p:cNvCxnSpPr>
          <p:nvPr/>
        </p:nvCxnSpPr>
        <p:spPr>
          <a:xfrm>
            <a:off x="1071538" y="2310829"/>
            <a:ext cx="1714512" cy="2143139"/>
          </a:xfrm>
          <a:prstGeom prst="straightConnector1">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grpSp>
        <p:nvGrpSpPr>
          <p:cNvPr id="29" name="组合 55"/>
          <p:cNvGrpSpPr/>
          <p:nvPr/>
        </p:nvGrpSpPr>
        <p:grpSpPr>
          <a:xfrm>
            <a:off x="2786050" y="5239786"/>
            <a:ext cx="571504" cy="571504"/>
            <a:chOff x="3428992" y="4214818"/>
            <a:chExt cx="571504" cy="571504"/>
          </a:xfrm>
        </p:grpSpPr>
        <p:sp>
          <p:nvSpPr>
            <p:cNvPr id="30" name="椭圆 29"/>
            <p:cNvSpPr/>
            <p:nvPr/>
          </p:nvSpPr>
          <p:spPr>
            <a:xfrm>
              <a:off x="3428992" y="4214818"/>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1" name="Object 4"/>
            <p:cNvGraphicFramePr>
              <a:graphicFrameLocks noChangeAspect="1"/>
            </p:cNvGraphicFramePr>
            <p:nvPr/>
          </p:nvGraphicFramePr>
          <p:xfrm>
            <a:off x="3607036" y="4286256"/>
            <a:ext cx="222249" cy="412749"/>
          </p:xfrm>
          <a:graphic>
            <a:graphicData uri="http://schemas.openxmlformats.org/presentationml/2006/ole">
              <mc:AlternateContent xmlns:mc="http://schemas.openxmlformats.org/markup-compatibility/2006">
                <mc:Choice xmlns:v="urn:schemas-microsoft-com:vml" Requires="v">
                  <p:oleObj spid="_x0000_s36244" name="Equation" r:id="rId9" imgW="88900" imgH="164465" progId="Equation.DSMT4">
                    <p:embed/>
                  </p:oleObj>
                </mc:Choice>
                <mc:Fallback>
                  <p:oleObj name="Equation" r:id="rId9" imgW="88900" imgH="164465" progId="Equation.DSMT4">
                    <p:embed/>
                    <p:pic>
                      <p:nvPicPr>
                        <p:cNvPr id="0" name="图片 3624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7036" y="4286256"/>
                          <a:ext cx="222249" cy="41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cxnSp>
        <p:nvCxnSpPr>
          <p:cNvPr id="32" name="直接箭头连接符 31"/>
          <p:cNvCxnSpPr>
            <a:endCxn id="25" idx="2"/>
          </p:cNvCxnSpPr>
          <p:nvPr/>
        </p:nvCxnSpPr>
        <p:spPr>
          <a:xfrm>
            <a:off x="1071538" y="3382401"/>
            <a:ext cx="1714512" cy="1071567"/>
          </a:xfrm>
          <a:prstGeom prst="straightConnector1">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endCxn id="24" idx="2"/>
          </p:cNvCxnSpPr>
          <p:nvPr/>
        </p:nvCxnSpPr>
        <p:spPr>
          <a:xfrm flipV="1">
            <a:off x="1071538" y="3382398"/>
            <a:ext cx="1714512" cy="1071574"/>
          </a:xfrm>
          <a:prstGeom prst="straightConnector1">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25" idx="2"/>
          </p:cNvCxnSpPr>
          <p:nvPr/>
        </p:nvCxnSpPr>
        <p:spPr>
          <a:xfrm flipV="1">
            <a:off x="1071538" y="4453968"/>
            <a:ext cx="1714512" cy="4"/>
          </a:xfrm>
          <a:prstGeom prst="straightConnector1">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endCxn id="24" idx="2"/>
          </p:cNvCxnSpPr>
          <p:nvPr/>
        </p:nvCxnSpPr>
        <p:spPr>
          <a:xfrm flipV="1">
            <a:off x="1071538" y="3382398"/>
            <a:ext cx="1714512" cy="2143141"/>
          </a:xfrm>
          <a:prstGeom prst="straightConnector1">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endCxn id="25" idx="2"/>
          </p:cNvCxnSpPr>
          <p:nvPr/>
        </p:nvCxnSpPr>
        <p:spPr>
          <a:xfrm flipV="1">
            <a:off x="1071538" y="4453968"/>
            <a:ext cx="1714512" cy="1071571"/>
          </a:xfrm>
          <a:prstGeom prst="straightConnector1">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24" idx="6"/>
            <a:endCxn id="22" idx="2"/>
          </p:cNvCxnSpPr>
          <p:nvPr/>
        </p:nvCxnSpPr>
        <p:spPr>
          <a:xfrm flipV="1">
            <a:off x="3357554" y="2525142"/>
            <a:ext cx="1714512" cy="857256"/>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5" idx="6"/>
            <a:endCxn id="22" idx="2"/>
          </p:cNvCxnSpPr>
          <p:nvPr/>
        </p:nvCxnSpPr>
        <p:spPr>
          <a:xfrm flipV="1">
            <a:off x="3357554" y="2525142"/>
            <a:ext cx="1714512" cy="1928826"/>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22" idx="2"/>
          </p:cNvCxnSpPr>
          <p:nvPr/>
        </p:nvCxnSpPr>
        <p:spPr>
          <a:xfrm flipV="1">
            <a:off x="3357554" y="2525142"/>
            <a:ext cx="1714512" cy="3000396"/>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5072066" y="3596712"/>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p:cNvCxnSpPr>
            <a:stCxn id="40" idx="6"/>
            <a:endCxn id="51" idx="2"/>
          </p:cNvCxnSpPr>
          <p:nvPr/>
        </p:nvCxnSpPr>
        <p:spPr>
          <a:xfrm>
            <a:off x="5643570" y="3882464"/>
            <a:ext cx="1381141" cy="1588"/>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64" idx="6"/>
            <a:endCxn id="54" idx="2"/>
          </p:cNvCxnSpPr>
          <p:nvPr/>
        </p:nvCxnSpPr>
        <p:spPr>
          <a:xfrm>
            <a:off x="5643570" y="5311224"/>
            <a:ext cx="1381141" cy="1588"/>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16" idx="6"/>
            <a:endCxn id="40" idx="2"/>
          </p:cNvCxnSpPr>
          <p:nvPr/>
        </p:nvCxnSpPr>
        <p:spPr>
          <a:xfrm>
            <a:off x="3357554" y="2310828"/>
            <a:ext cx="1714512" cy="1571636"/>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24" idx="6"/>
            <a:endCxn id="40" idx="2"/>
          </p:cNvCxnSpPr>
          <p:nvPr/>
        </p:nvCxnSpPr>
        <p:spPr>
          <a:xfrm>
            <a:off x="3357554" y="3382398"/>
            <a:ext cx="1714512" cy="500066"/>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25" idx="6"/>
            <a:endCxn id="40" idx="2"/>
          </p:cNvCxnSpPr>
          <p:nvPr/>
        </p:nvCxnSpPr>
        <p:spPr>
          <a:xfrm flipV="1">
            <a:off x="3357554" y="3882464"/>
            <a:ext cx="1714512" cy="571504"/>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endCxn id="40" idx="2"/>
          </p:cNvCxnSpPr>
          <p:nvPr/>
        </p:nvCxnSpPr>
        <p:spPr>
          <a:xfrm flipV="1">
            <a:off x="3357554" y="3882464"/>
            <a:ext cx="1714512" cy="1643074"/>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7024711" y="2239390"/>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箭头连接符 47"/>
          <p:cNvCxnSpPr>
            <a:stCxn id="47" idx="6"/>
          </p:cNvCxnSpPr>
          <p:nvPr/>
        </p:nvCxnSpPr>
        <p:spPr>
          <a:xfrm>
            <a:off x="7596215" y="2525142"/>
            <a:ext cx="619123" cy="1588"/>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49" name="Object 13"/>
          <p:cNvGraphicFramePr>
            <a:graphicFrameLocks noChangeAspect="1"/>
          </p:cNvGraphicFramePr>
          <p:nvPr/>
        </p:nvGraphicFramePr>
        <p:xfrm>
          <a:off x="7643834" y="2025076"/>
          <a:ext cx="452437" cy="476250"/>
        </p:xfrm>
        <a:graphic>
          <a:graphicData uri="http://schemas.openxmlformats.org/presentationml/2006/ole">
            <mc:AlternateContent xmlns:mc="http://schemas.openxmlformats.org/markup-compatibility/2006">
              <mc:Choice xmlns:v="urn:schemas-microsoft-com:vml" Requires="v">
                <p:oleObj spid="_x0000_s36245" name="Equation" r:id="rId10" imgW="241300" imgH="254000" progId="Equation.DSMT4">
                  <p:embed/>
                </p:oleObj>
              </mc:Choice>
              <mc:Fallback>
                <p:oleObj name="Equation" r:id="rId10" imgW="241300" imgH="254000" progId="Equation.DSMT4">
                  <p:embed/>
                  <p:pic>
                    <p:nvPicPr>
                      <p:cNvPr id="0" name="图片 3624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43834" y="2025076"/>
                        <a:ext cx="45243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 name="Object 25"/>
          <p:cNvGraphicFramePr>
            <a:graphicFrameLocks noChangeAspect="1"/>
          </p:cNvGraphicFramePr>
          <p:nvPr/>
        </p:nvGraphicFramePr>
        <p:xfrm>
          <a:off x="7643834" y="3953902"/>
          <a:ext cx="642938" cy="476250"/>
        </p:xfrm>
        <a:graphic>
          <a:graphicData uri="http://schemas.openxmlformats.org/presentationml/2006/ole">
            <mc:AlternateContent xmlns:mc="http://schemas.openxmlformats.org/markup-compatibility/2006">
              <mc:Choice xmlns:v="urn:schemas-microsoft-com:vml" Requires="v">
                <p:oleObj spid="_x0000_s36246" name="Equation" r:id="rId12" imgW="342900" imgH="254000" progId="Equation.DSMT4">
                  <p:embed/>
                </p:oleObj>
              </mc:Choice>
              <mc:Fallback>
                <p:oleObj name="Equation" r:id="rId12" imgW="342900" imgH="254000" progId="Equation.DSMT4">
                  <p:embed/>
                  <p:pic>
                    <p:nvPicPr>
                      <p:cNvPr id="0" name="图片 3624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43834" y="3953902"/>
                        <a:ext cx="64293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 name="椭圆 50"/>
          <p:cNvSpPr/>
          <p:nvPr/>
        </p:nvSpPr>
        <p:spPr>
          <a:xfrm>
            <a:off x="7024711" y="3596712"/>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箭头连接符 51"/>
          <p:cNvCxnSpPr>
            <a:stCxn id="51" idx="6"/>
          </p:cNvCxnSpPr>
          <p:nvPr/>
        </p:nvCxnSpPr>
        <p:spPr>
          <a:xfrm>
            <a:off x="7596215" y="3882464"/>
            <a:ext cx="619123" cy="810"/>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53" name="Object 13"/>
          <p:cNvGraphicFramePr>
            <a:graphicFrameLocks noChangeAspect="1"/>
          </p:cNvGraphicFramePr>
          <p:nvPr/>
        </p:nvGraphicFramePr>
        <p:xfrm>
          <a:off x="7643834" y="3382398"/>
          <a:ext cx="452437" cy="476250"/>
        </p:xfrm>
        <a:graphic>
          <a:graphicData uri="http://schemas.openxmlformats.org/presentationml/2006/ole">
            <mc:AlternateContent xmlns:mc="http://schemas.openxmlformats.org/markup-compatibility/2006">
              <mc:Choice xmlns:v="urn:schemas-microsoft-com:vml" Requires="v">
                <p:oleObj spid="_x0000_s36247" name="Equation" r:id="rId14" imgW="241300" imgH="254000" progId="Equation.DSMT4">
                  <p:embed/>
                </p:oleObj>
              </mc:Choice>
              <mc:Fallback>
                <p:oleObj name="Equation" r:id="rId14" imgW="241300" imgH="254000" progId="Equation.DSMT4">
                  <p:embed/>
                  <p:pic>
                    <p:nvPicPr>
                      <p:cNvPr id="0" name="图片 3624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43834" y="3382398"/>
                        <a:ext cx="45243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 name="椭圆 53"/>
          <p:cNvSpPr/>
          <p:nvPr/>
        </p:nvSpPr>
        <p:spPr>
          <a:xfrm>
            <a:off x="7024711" y="5025472"/>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箭头连接符 54"/>
          <p:cNvCxnSpPr>
            <a:stCxn id="54" idx="6"/>
          </p:cNvCxnSpPr>
          <p:nvPr/>
        </p:nvCxnSpPr>
        <p:spPr>
          <a:xfrm>
            <a:off x="7596215" y="5311224"/>
            <a:ext cx="690561" cy="1588"/>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56" name="Object 13"/>
          <p:cNvGraphicFramePr>
            <a:graphicFrameLocks noChangeAspect="1"/>
          </p:cNvGraphicFramePr>
          <p:nvPr/>
        </p:nvGraphicFramePr>
        <p:xfrm>
          <a:off x="7643834" y="4811158"/>
          <a:ext cx="452437" cy="476250"/>
        </p:xfrm>
        <a:graphic>
          <a:graphicData uri="http://schemas.openxmlformats.org/presentationml/2006/ole">
            <mc:AlternateContent xmlns:mc="http://schemas.openxmlformats.org/markup-compatibility/2006">
              <mc:Choice xmlns:v="urn:schemas-microsoft-com:vml" Requires="v">
                <p:oleObj spid="_x0000_s36248" name="Equation" r:id="rId16" imgW="241300" imgH="254000" progId="Equation.DSMT4">
                  <p:embed/>
                </p:oleObj>
              </mc:Choice>
              <mc:Fallback>
                <p:oleObj name="Equation" r:id="rId16" imgW="241300" imgH="254000" progId="Equation.DSMT4">
                  <p:embed/>
                  <p:pic>
                    <p:nvPicPr>
                      <p:cNvPr id="0" name="图片 3624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43834" y="4811158"/>
                        <a:ext cx="45243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57" name="直接箭头连接符 56"/>
          <p:cNvCxnSpPr>
            <a:stCxn id="22" idx="6"/>
            <a:endCxn id="51" idx="2"/>
          </p:cNvCxnSpPr>
          <p:nvPr/>
        </p:nvCxnSpPr>
        <p:spPr>
          <a:xfrm>
            <a:off x="5643570" y="2525142"/>
            <a:ext cx="1381141" cy="1357322"/>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22" idx="6"/>
            <a:endCxn id="54" idx="2"/>
          </p:cNvCxnSpPr>
          <p:nvPr/>
        </p:nvCxnSpPr>
        <p:spPr>
          <a:xfrm>
            <a:off x="5643570" y="2525142"/>
            <a:ext cx="1381141" cy="2786082"/>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40" idx="6"/>
            <a:endCxn id="47" idx="2"/>
          </p:cNvCxnSpPr>
          <p:nvPr/>
        </p:nvCxnSpPr>
        <p:spPr>
          <a:xfrm flipV="1">
            <a:off x="5643570" y="2525142"/>
            <a:ext cx="1381141" cy="1357322"/>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40" idx="6"/>
            <a:endCxn id="54" idx="2"/>
          </p:cNvCxnSpPr>
          <p:nvPr/>
        </p:nvCxnSpPr>
        <p:spPr>
          <a:xfrm>
            <a:off x="5643570" y="3882464"/>
            <a:ext cx="1381141" cy="1428760"/>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64" idx="6"/>
            <a:endCxn id="47" idx="2"/>
          </p:cNvCxnSpPr>
          <p:nvPr/>
        </p:nvCxnSpPr>
        <p:spPr>
          <a:xfrm flipV="1">
            <a:off x="5643570" y="2525142"/>
            <a:ext cx="1381141" cy="2786082"/>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stCxn id="64" idx="6"/>
            <a:endCxn id="51" idx="2"/>
          </p:cNvCxnSpPr>
          <p:nvPr/>
        </p:nvCxnSpPr>
        <p:spPr>
          <a:xfrm flipV="1">
            <a:off x="5643570" y="3882464"/>
            <a:ext cx="1381141" cy="1428760"/>
          </a:xfrm>
          <a:prstGeom prst="straightConnector1">
            <a:avLst/>
          </a:prstGeom>
          <a:ln w="38100">
            <a:solidFill>
              <a:srgbClr val="FF00FF"/>
            </a:solidFill>
            <a:tailEnd type="arrow"/>
          </a:ln>
        </p:spPr>
        <p:style>
          <a:lnRef idx="1">
            <a:schemeClr val="accent1"/>
          </a:lnRef>
          <a:fillRef idx="0">
            <a:schemeClr val="accent1"/>
          </a:fillRef>
          <a:effectRef idx="0">
            <a:schemeClr val="accent1"/>
          </a:effectRef>
          <a:fontRef idx="minor">
            <a:schemeClr val="tx1"/>
          </a:fontRef>
        </p:style>
      </p:cxnSp>
      <p:grpSp>
        <p:nvGrpSpPr>
          <p:cNvPr id="63" name="组合 55"/>
          <p:cNvGrpSpPr/>
          <p:nvPr/>
        </p:nvGrpSpPr>
        <p:grpSpPr>
          <a:xfrm>
            <a:off x="5072066" y="5025472"/>
            <a:ext cx="571504" cy="571504"/>
            <a:chOff x="3428992" y="4214818"/>
            <a:chExt cx="571504" cy="571504"/>
          </a:xfrm>
        </p:grpSpPr>
        <p:sp>
          <p:nvSpPr>
            <p:cNvPr id="64" name="椭圆 63"/>
            <p:cNvSpPr/>
            <p:nvPr/>
          </p:nvSpPr>
          <p:spPr>
            <a:xfrm>
              <a:off x="3428992" y="4214818"/>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5" name="Object 4"/>
            <p:cNvGraphicFramePr>
              <a:graphicFrameLocks noChangeAspect="1"/>
            </p:cNvGraphicFramePr>
            <p:nvPr/>
          </p:nvGraphicFramePr>
          <p:xfrm>
            <a:off x="3607036" y="4286256"/>
            <a:ext cx="222249" cy="412749"/>
          </p:xfrm>
          <a:graphic>
            <a:graphicData uri="http://schemas.openxmlformats.org/presentationml/2006/ole">
              <mc:AlternateContent xmlns:mc="http://schemas.openxmlformats.org/markup-compatibility/2006">
                <mc:Choice xmlns:v="urn:schemas-microsoft-com:vml" Requires="v">
                  <p:oleObj spid="_x0000_s36249" name="Equation" r:id="rId18" imgW="88900" imgH="164465" progId="Equation.DSMT4">
                    <p:embed/>
                  </p:oleObj>
                </mc:Choice>
                <mc:Fallback>
                  <p:oleObj name="Equation" r:id="rId18" imgW="88900" imgH="164465" progId="Equation.DSMT4">
                    <p:embed/>
                    <p:pic>
                      <p:nvPicPr>
                        <p:cNvPr id="0" name="图片 3624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7036" y="4286256"/>
                          <a:ext cx="222249" cy="41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66" name="组合 69"/>
          <p:cNvGrpSpPr/>
          <p:nvPr/>
        </p:nvGrpSpPr>
        <p:grpSpPr>
          <a:xfrm>
            <a:off x="8429652" y="2167953"/>
            <a:ext cx="571504" cy="571512"/>
            <a:chOff x="2357422" y="3929066"/>
            <a:chExt cx="428628" cy="428635"/>
          </a:xfrm>
        </p:grpSpPr>
        <p:graphicFrame>
          <p:nvGraphicFramePr>
            <p:cNvPr id="67" name="Object 4"/>
            <p:cNvGraphicFramePr>
              <a:graphicFrameLocks noChangeAspect="1"/>
            </p:cNvGraphicFramePr>
            <p:nvPr/>
          </p:nvGraphicFramePr>
          <p:xfrm>
            <a:off x="2416933" y="3929075"/>
            <a:ext cx="309563" cy="428626"/>
          </p:xfrm>
          <a:graphic>
            <a:graphicData uri="http://schemas.openxmlformats.org/presentationml/2006/ole">
              <mc:AlternateContent xmlns:mc="http://schemas.openxmlformats.org/markup-compatibility/2006">
                <mc:Choice xmlns:v="urn:schemas-microsoft-com:vml" Requires="v">
                  <p:oleObj spid="_x0000_s36250" name="Equation" r:id="rId19" imgW="165100" imgH="228600" progId="Equation.DSMT4">
                    <p:embed/>
                  </p:oleObj>
                </mc:Choice>
                <mc:Fallback>
                  <p:oleObj name="Equation" r:id="rId19" imgW="165100" imgH="228600" progId="Equation.DSMT4">
                    <p:embed/>
                    <p:pic>
                      <p:nvPicPr>
                        <p:cNvPr id="0" name="图片 3624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16933" y="3929075"/>
                          <a:ext cx="309563" cy="428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 name="椭圆 67"/>
            <p:cNvSpPr/>
            <p:nvPr/>
          </p:nvSpPr>
          <p:spPr>
            <a:xfrm>
              <a:off x="2357422" y="3929066"/>
              <a:ext cx="428628" cy="428628"/>
            </a:xfrm>
            <a:prstGeom prst="ellipse">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72"/>
          <p:cNvGrpSpPr/>
          <p:nvPr/>
        </p:nvGrpSpPr>
        <p:grpSpPr>
          <a:xfrm>
            <a:off x="8429652" y="3596708"/>
            <a:ext cx="571504" cy="571508"/>
            <a:chOff x="2357422" y="3929061"/>
            <a:chExt cx="428628" cy="428633"/>
          </a:xfrm>
        </p:grpSpPr>
        <p:graphicFrame>
          <p:nvGraphicFramePr>
            <p:cNvPr id="70" name="Object 4"/>
            <p:cNvGraphicFramePr>
              <a:graphicFrameLocks noChangeAspect="1"/>
            </p:cNvGraphicFramePr>
            <p:nvPr/>
          </p:nvGraphicFramePr>
          <p:xfrm>
            <a:off x="2406218" y="3929061"/>
            <a:ext cx="333375" cy="428627"/>
          </p:xfrm>
          <a:graphic>
            <a:graphicData uri="http://schemas.openxmlformats.org/presentationml/2006/ole">
              <mc:AlternateContent xmlns:mc="http://schemas.openxmlformats.org/markup-compatibility/2006">
                <mc:Choice xmlns:v="urn:schemas-microsoft-com:vml" Requires="v">
                  <p:oleObj spid="_x0000_s36251" name="Equation" r:id="rId21" imgW="177800" imgH="228600" progId="Equation.DSMT4">
                    <p:embed/>
                  </p:oleObj>
                </mc:Choice>
                <mc:Fallback>
                  <p:oleObj name="Equation" r:id="rId21" imgW="177800" imgH="228600" progId="Equation.DSMT4">
                    <p:embed/>
                    <p:pic>
                      <p:nvPicPr>
                        <p:cNvPr id="0" name="图片 3625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06218" y="3929061"/>
                          <a:ext cx="333375" cy="428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 name="椭圆 70"/>
            <p:cNvSpPr/>
            <p:nvPr/>
          </p:nvSpPr>
          <p:spPr>
            <a:xfrm>
              <a:off x="2357422" y="3929066"/>
              <a:ext cx="428628" cy="428628"/>
            </a:xfrm>
            <a:prstGeom prst="ellipse">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75"/>
          <p:cNvGrpSpPr/>
          <p:nvPr/>
        </p:nvGrpSpPr>
        <p:grpSpPr>
          <a:xfrm>
            <a:off x="8429652" y="4954030"/>
            <a:ext cx="571504" cy="571527"/>
            <a:chOff x="2357422" y="3929048"/>
            <a:chExt cx="428628" cy="428646"/>
          </a:xfrm>
        </p:grpSpPr>
        <p:graphicFrame>
          <p:nvGraphicFramePr>
            <p:cNvPr id="73" name="Object 4"/>
            <p:cNvGraphicFramePr>
              <a:graphicFrameLocks noChangeAspect="1"/>
            </p:cNvGraphicFramePr>
            <p:nvPr/>
          </p:nvGraphicFramePr>
          <p:xfrm>
            <a:off x="2406218" y="3929048"/>
            <a:ext cx="333375" cy="428626"/>
          </p:xfrm>
          <a:graphic>
            <a:graphicData uri="http://schemas.openxmlformats.org/presentationml/2006/ole">
              <mc:AlternateContent xmlns:mc="http://schemas.openxmlformats.org/markup-compatibility/2006">
                <mc:Choice xmlns:v="urn:schemas-microsoft-com:vml" Requires="v">
                  <p:oleObj spid="_x0000_s36252" name="Equation" r:id="rId23" imgW="177800" imgH="228600" progId="Equation.DSMT4">
                    <p:embed/>
                  </p:oleObj>
                </mc:Choice>
                <mc:Fallback>
                  <p:oleObj name="Equation" r:id="rId23" imgW="177800" imgH="228600" progId="Equation.DSMT4">
                    <p:embed/>
                    <p:pic>
                      <p:nvPicPr>
                        <p:cNvPr id="0" name="图片 3625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06218" y="3929048"/>
                          <a:ext cx="333375" cy="428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 name="椭圆 73"/>
            <p:cNvSpPr/>
            <p:nvPr/>
          </p:nvSpPr>
          <p:spPr>
            <a:xfrm>
              <a:off x="2357422" y="3929066"/>
              <a:ext cx="428628" cy="428628"/>
            </a:xfrm>
            <a:prstGeom prst="ellipse">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5" name="直接箭头连接符 74"/>
          <p:cNvCxnSpPr/>
          <p:nvPr/>
        </p:nvCxnSpPr>
        <p:spPr>
          <a:xfrm>
            <a:off x="7572396" y="2525142"/>
            <a:ext cx="619123" cy="1588"/>
          </a:xfrm>
          <a:prstGeom prst="straightConnector1">
            <a:avLst/>
          </a:prstGeom>
          <a:ln w="38100">
            <a:solidFill>
              <a:srgbClr val="FF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a:off x="7572396" y="3882464"/>
            <a:ext cx="619123" cy="810"/>
          </a:xfrm>
          <a:prstGeom prst="straightConnector1">
            <a:avLst/>
          </a:prstGeom>
          <a:ln w="38100">
            <a:solidFill>
              <a:srgbClr val="FF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a:off x="7572396" y="5311224"/>
            <a:ext cx="690561" cy="1588"/>
          </a:xfrm>
          <a:prstGeom prst="straightConnector1">
            <a:avLst/>
          </a:prstGeom>
          <a:ln w="38100">
            <a:solidFill>
              <a:srgbClr val="FF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a:off x="5643570" y="2525142"/>
            <a:ext cx="1381141" cy="1588"/>
          </a:xfrm>
          <a:prstGeom prst="straightConnector1">
            <a:avLst/>
          </a:prstGeom>
          <a:ln w="38100">
            <a:solidFill>
              <a:srgbClr val="FF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5643570" y="3882464"/>
            <a:ext cx="1381141" cy="1588"/>
          </a:xfrm>
          <a:prstGeom prst="straightConnector1">
            <a:avLst/>
          </a:prstGeom>
          <a:ln w="38100">
            <a:solidFill>
              <a:srgbClr val="FF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a:off x="5643570" y="5311224"/>
            <a:ext cx="1381141" cy="1588"/>
          </a:xfrm>
          <a:prstGeom prst="straightConnector1">
            <a:avLst/>
          </a:prstGeom>
          <a:ln w="38100">
            <a:solidFill>
              <a:srgbClr val="FF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a:off x="5643570" y="2525142"/>
            <a:ext cx="1381141" cy="1357322"/>
          </a:xfrm>
          <a:prstGeom prst="straightConnector1">
            <a:avLst/>
          </a:prstGeom>
          <a:ln w="38100">
            <a:solidFill>
              <a:srgbClr val="FF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a:off x="5643570" y="2525142"/>
            <a:ext cx="1381141" cy="2786082"/>
          </a:xfrm>
          <a:prstGeom prst="straightConnector1">
            <a:avLst/>
          </a:prstGeom>
          <a:ln w="38100">
            <a:solidFill>
              <a:srgbClr val="FF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flipV="1">
            <a:off x="5643570" y="2525142"/>
            <a:ext cx="1381141" cy="1357322"/>
          </a:xfrm>
          <a:prstGeom prst="straightConnector1">
            <a:avLst/>
          </a:prstGeom>
          <a:ln w="38100">
            <a:solidFill>
              <a:srgbClr val="FF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a:off x="5643570" y="3882464"/>
            <a:ext cx="1381141" cy="1428760"/>
          </a:xfrm>
          <a:prstGeom prst="straightConnector1">
            <a:avLst/>
          </a:prstGeom>
          <a:ln w="38100">
            <a:solidFill>
              <a:srgbClr val="FF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V="1">
            <a:off x="5643570" y="2525142"/>
            <a:ext cx="1381141" cy="2786082"/>
          </a:xfrm>
          <a:prstGeom prst="straightConnector1">
            <a:avLst/>
          </a:prstGeom>
          <a:ln w="38100">
            <a:solidFill>
              <a:srgbClr val="FF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flipV="1">
            <a:off x="5643570" y="3882464"/>
            <a:ext cx="1381141" cy="1428760"/>
          </a:xfrm>
          <a:prstGeom prst="straightConnector1">
            <a:avLst/>
          </a:prstGeom>
          <a:ln w="38100">
            <a:solidFill>
              <a:srgbClr val="FF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a:off x="3357554" y="2310828"/>
            <a:ext cx="1714512" cy="214314"/>
          </a:xfrm>
          <a:prstGeom prst="straightConnector1">
            <a:avLst/>
          </a:prstGeom>
          <a:ln w="38100">
            <a:solidFill>
              <a:srgbClr val="FF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p:nvPr/>
        </p:nvCxnSpPr>
        <p:spPr>
          <a:xfrm flipV="1">
            <a:off x="3357554" y="2525142"/>
            <a:ext cx="1714512" cy="857256"/>
          </a:xfrm>
          <a:prstGeom prst="straightConnector1">
            <a:avLst/>
          </a:prstGeom>
          <a:ln w="38100">
            <a:solidFill>
              <a:srgbClr val="FF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flipV="1">
            <a:off x="3357554" y="2525142"/>
            <a:ext cx="1714512" cy="1928826"/>
          </a:xfrm>
          <a:prstGeom prst="straightConnector1">
            <a:avLst/>
          </a:prstGeom>
          <a:ln w="38100">
            <a:solidFill>
              <a:srgbClr val="FF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V="1">
            <a:off x="3357554" y="2525142"/>
            <a:ext cx="1714512" cy="3000396"/>
          </a:xfrm>
          <a:prstGeom prst="straightConnector1">
            <a:avLst/>
          </a:prstGeom>
          <a:ln w="38100">
            <a:solidFill>
              <a:srgbClr val="FF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3357554" y="2310828"/>
            <a:ext cx="1714512" cy="1571636"/>
          </a:xfrm>
          <a:prstGeom prst="straightConnector1">
            <a:avLst/>
          </a:prstGeom>
          <a:ln w="38100">
            <a:solidFill>
              <a:srgbClr val="FF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a:off x="3357554" y="3382398"/>
            <a:ext cx="1714512" cy="500066"/>
          </a:xfrm>
          <a:prstGeom prst="straightConnector1">
            <a:avLst/>
          </a:prstGeom>
          <a:ln w="38100">
            <a:solidFill>
              <a:srgbClr val="FF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flipV="1">
            <a:off x="3357554" y="3882464"/>
            <a:ext cx="1714512" cy="571504"/>
          </a:xfrm>
          <a:prstGeom prst="straightConnector1">
            <a:avLst/>
          </a:prstGeom>
          <a:ln w="38100">
            <a:solidFill>
              <a:srgbClr val="FF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flipV="1">
            <a:off x="3357554" y="3882464"/>
            <a:ext cx="1714512" cy="1643074"/>
          </a:xfrm>
          <a:prstGeom prst="straightConnector1">
            <a:avLst/>
          </a:prstGeom>
          <a:ln w="38100">
            <a:solidFill>
              <a:srgbClr val="FF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flipV="1">
            <a:off x="1071538" y="2310828"/>
            <a:ext cx="1714512" cy="1"/>
          </a:xfrm>
          <a:prstGeom prst="straightConnector1">
            <a:avLst/>
          </a:prstGeom>
          <a:ln w="28575">
            <a:solidFill>
              <a:srgbClr val="FF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flipV="1">
            <a:off x="1071538" y="2310828"/>
            <a:ext cx="1714512" cy="1071573"/>
          </a:xfrm>
          <a:prstGeom prst="straightConnector1">
            <a:avLst/>
          </a:prstGeom>
          <a:ln w="28575">
            <a:solidFill>
              <a:srgbClr val="FF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flipV="1">
            <a:off x="1071538" y="2310828"/>
            <a:ext cx="1714512" cy="2143144"/>
          </a:xfrm>
          <a:prstGeom prst="straightConnector1">
            <a:avLst/>
          </a:prstGeom>
          <a:ln w="28575">
            <a:solidFill>
              <a:srgbClr val="FF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flipV="1">
            <a:off x="1071538" y="2310828"/>
            <a:ext cx="1714512" cy="3214711"/>
          </a:xfrm>
          <a:prstGeom prst="straightConnector1">
            <a:avLst/>
          </a:prstGeom>
          <a:ln w="28575">
            <a:solidFill>
              <a:srgbClr val="FF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flipV="1">
            <a:off x="1071538" y="3382398"/>
            <a:ext cx="1714512" cy="3"/>
          </a:xfrm>
          <a:prstGeom prst="straightConnector1">
            <a:avLst/>
          </a:prstGeom>
          <a:ln w="28575">
            <a:solidFill>
              <a:srgbClr val="FF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a:off x="1071538" y="2310829"/>
            <a:ext cx="1714512" cy="1071569"/>
          </a:xfrm>
          <a:prstGeom prst="straightConnector1">
            <a:avLst/>
          </a:prstGeom>
          <a:ln w="28575">
            <a:solidFill>
              <a:srgbClr val="FF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1071538" y="2310829"/>
            <a:ext cx="1714512" cy="2143139"/>
          </a:xfrm>
          <a:prstGeom prst="straightConnector1">
            <a:avLst/>
          </a:prstGeom>
          <a:ln w="28575">
            <a:solidFill>
              <a:srgbClr val="FF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1071538" y="3382401"/>
            <a:ext cx="1714512" cy="1071567"/>
          </a:xfrm>
          <a:prstGeom prst="straightConnector1">
            <a:avLst/>
          </a:prstGeom>
          <a:ln w="28575">
            <a:solidFill>
              <a:srgbClr val="FF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flipV="1">
            <a:off x="1071538" y="3382398"/>
            <a:ext cx="1714512" cy="1071574"/>
          </a:xfrm>
          <a:prstGeom prst="straightConnector1">
            <a:avLst/>
          </a:prstGeom>
          <a:ln w="28575">
            <a:solidFill>
              <a:srgbClr val="FF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flipV="1">
            <a:off x="1071538" y="4453968"/>
            <a:ext cx="1714512" cy="4"/>
          </a:xfrm>
          <a:prstGeom prst="straightConnector1">
            <a:avLst/>
          </a:prstGeom>
          <a:ln w="28575">
            <a:solidFill>
              <a:srgbClr val="FF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V="1">
            <a:off x="1071538" y="3382398"/>
            <a:ext cx="1714512" cy="2143141"/>
          </a:xfrm>
          <a:prstGeom prst="straightConnector1">
            <a:avLst/>
          </a:prstGeom>
          <a:ln w="28575">
            <a:solidFill>
              <a:srgbClr val="FF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p:nvPr/>
        </p:nvCxnSpPr>
        <p:spPr>
          <a:xfrm flipV="1">
            <a:off x="1071538" y="4453968"/>
            <a:ext cx="1714512" cy="1071571"/>
          </a:xfrm>
          <a:prstGeom prst="straightConnector1">
            <a:avLst/>
          </a:prstGeom>
          <a:ln w="28575">
            <a:solidFill>
              <a:srgbClr val="FF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107" name="Object 18"/>
          <p:cNvGraphicFramePr>
            <a:graphicFrameLocks noChangeAspect="1"/>
          </p:cNvGraphicFramePr>
          <p:nvPr/>
        </p:nvGraphicFramePr>
        <p:xfrm>
          <a:off x="6191250" y="1667903"/>
          <a:ext cx="452438" cy="404812"/>
        </p:xfrm>
        <a:graphic>
          <a:graphicData uri="http://schemas.openxmlformats.org/presentationml/2006/ole">
            <mc:AlternateContent xmlns:mc="http://schemas.openxmlformats.org/markup-compatibility/2006">
              <mc:Choice xmlns:v="urn:schemas-microsoft-com:vml" Requires="v">
                <p:oleObj spid="_x0000_s36253" name="Equation" r:id="rId25" imgW="241300" imgH="215900" progId="Equation.DSMT4">
                  <p:embed/>
                </p:oleObj>
              </mc:Choice>
              <mc:Fallback>
                <p:oleObj name="Equation" r:id="rId25" imgW="241300" imgH="215900" progId="Equation.DSMT4">
                  <p:embed/>
                  <p:pic>
                    <p:nvPicPr>
                      <p:cNvPr id="0" name="图片 3625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191250" y="1667903"/>
                        <a:ext cx="452438" cy="40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 name="Object 20"/>
          <p:cNvGraphicFramePr>
            <a:graphicFrameLocks noChangeAspect="1"/>
          </p:cNvGraphicFramePr>
          <p:nvPr/>
        </p:nvGraphicFramePr>
        <p:xfrm>
          <a:off x="4011613" y="1667903"/>
          <a:ext cx="428625" cy="404812"/>
        </p:xfrm>
        <a:graphic>
          <a:graphicData uri="http://schemas.openxmlformats.org/presentationml/2006/ole">
            <mc:AlternateContent xmlns:mc="http://schemas.openxmlformats.org/markup-compatibility/2006">
              <mc:Choice xmlns:v="urn:schemas-microsoft-com:vml" Requires="v">
                <p:oleObj spid="_x0000_s36254" name="Equation" r:id="rId27" imgW="228600" imgH="215900" progId="Equation.DSMT4">
                  <p:embed/>
                </p:oleObj>
              </mc:Choice>
              <mc:Fallback>
                <p:oleObj name="Equation" r:id="rId27" imgW="228600" imgH="215900" progId="Equation.DSMT4">
                  <p:embed/>
                  <p:pic>
                    <p:nvPicPr>
                      <p:cNvPr id="0" name="图片 3625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011613" y="1667903"/>
                        <a:ext cx="428625" cy="40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9" name="Object 21"/>
          <p:cNvGraphicFramePr>
            <a:graphicFrameLocks noChangeAspect="1"/>
          </p:cNvGraphicFramePr>
          <p:nvPr/>
        </p:nvGraphicFramePr>
        <p:xfrm>
          <a:off x="1703388" y="1667903"/>
          <a:ext cx="452437" cy="404812"/>
        </p:xfrm>
        <a:graphic>
          <a:graphicData uri="http://schemas.openxmlformats.org/presentationml/2006/ole">
            <mc:AlternateContent xmlns:mc="http://schemas.openxmlformats.org/markup-compatibility/2006">
              <mc:Choice xmlns:v="urn:schemas-microsoft-com:vml" Requires="v">
                <p:oleObj spid="_x0000_s36255" name="Equation" r:id="rId29" imgW="241300" imgH="215900" progId="Equation.DSMT4">
                  <p:embed/>
                </p:oleObj>
              </mc:Choice>
              <mc:Fallback>
                <p:oleObj name="Equation" r:id="rId29" imgW="241300" imgH="215900" progId="Equation.DSMT4">
                  <p:embed/>
                  <p:pic>
                    <p:nvPicPr>
                      <p:cNvPr id="0" name="图片 36254"/>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703388" y="1667903"/>
                        <a:ext cx="452437" cy="40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 name="Object 19"/>
          <p:cNvGraphicFramePr>
            <a:graphicFrameLocks noChangeAspect="1"/>
          </p:cNvGraphicFramePr>
          <p:nvPr/>
        </p:nvGraphicFramePr>
        <p:xfrm>
          <a:off x="7429500" y="6036703"/>
          <a:ext cx="1524000" cy="452437"/>
        </p:xfrm>
        <a:graphic>
          <a:graphicData uri="http://schemas.openxmlformats.org/presentationml/2006/ole">
            <mc:AlternateContent xmlns:mc="http://schemas.openxmlformats.org/markup-compatibility/2006">
              <mc:Choice xmlns:v="urn:schemas-microsoft-com:vml" Requires="v">
                <p:oleObj spid="_x0000_s36256" name="Equation" r:id="rId31" imgW="812165" imgH="241300" progId="Equation.DSMT4">
                  <p:embed/>
                </p:oleObj>
              </mc:Choice>
              <mc:Fallback>
                <p:oleObj name="Equation" r:id="rId31" imgW="812165" imgH="241300" progId="Equation.DSMT4">
                  <p:embed/>
                  <p:pic>
                    <p:nvPicPr>
                      <p:cNvPr id="0" name="图片 36255"/>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429500" y="6036703"/>
                        <a:ext cx="1524000" cy="452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1" name="Object 19"/>
          <p:cNvGraphicFramePr>
            <a:graphicFrameLocks noChangeAspect="1"/>
          </p:cNvGraphicFramePr>
          <p:nvPr/>
        </p:nvGraphicFramePr>
        <p:xfrm>
          <a:off x="1584325" y="6108140"/>
          <a:ext cx="5191125" cy="785813"/>
        </p:xfrm>
        <a:graphic>
          <a:graphicData uri="http://schemas.openxmlformats.org/presentationml/2006/ole">
            <mc:AlternateContent xmlns:mc="http://schemas.openxmlformats.org/markup-compatibility/2006">
              <mc:Choice xmlns:v="urn:schemas-microsoft-com:vml" Requires="v">
                <p:oleObj spid="_x0000_s36257" name="Equation" r:id="rId33" imgW="2768600" imgH="419100" progId="Equation.DSMT4">
                  <p:embed/>
                </p:oleObj>
              </mc:Choice>
              <mc:Fallback>
                <p:oleObj name="Equation" r:id="rId33" imgW="2768600" imgH="419100" progId="Equation.DSMT4">
                  <p:embed/>
                  <p:pic>
                    <p:nvPicPr>
                      <p:cNvPr id="0" name="图片 36256"/>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84325" y="6108140"/>
                        <a:ext cx="5191125" cy="785813"/>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blinds(horizontal)">
                                      <p:cBhvr>
                                        <p:cTn id="7" dur="500"/>
                                        <p:tgtEl>
                                          <p:spTgt spid="1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9"/>
                                        </p:tgtEl>
                                        <p:attrNameLst>
                                          <p:attrName>style.visibility</p:attrName>
                                        </p:attrNameLst>
                                      </p:cBhvr>
                                      <p:to>
                                        <p:strVal val="hidden"/>
                                      </p:to>
                                    </p:set>
                                  </p:childTnLst>
                                </p:cTn>
                              </p:par>
                              <p:par>
                                <p:cTn id="12" presetID="1" presetClass="exit" presetSubtype="0" fill="hold" nodeType="withEffect">
                                  <p:stCondLst>
                                    <p:cond delay="0"/>
                                  </p:stCondLst>
                                  <p:childTnLst>
                                    <p:set>
                                      <p:cBhvr>
                                        <p:cTn id="13" dur="1" fill="hold">
                                          <p:stCondLst>
                                            <p:cond delay="0"/>
                                          </p:stCondLst>
                                        </p:cTn>
                                        <p:tgtEl>
                                          <p:spTgt spid="53"/>
                                        </p:tgtEl>
                                        <p:attrNameLst>
                                          <p:attrName>style.visibility</p:attrName>
                                        </p:attrNameLst>
                                      </p:cBhvr>
                                      <p:to>
                                        <p:strVal val="hidden"/>
                                      </p:to>
                                    </p:set>
                                  </p:childTnLst>
                                </p:cTn>
                              </p:par>
                              <p:par>
                                <p:cTn id="14" presetID="1" presetClass="exit" presetSubtype="0" fill="hold" nodeType="withEffect">
                                  <p:stCondLst>
                                    <p:cond delay="0"/>
                                  </p:stCondLst>
                                  <p:childTnLst>
                                    <p:set>
                                      <p:cBhvr>
                                        <p:cTn id="15" dur="1" fill="hold">
                                          <p:stCondLst>
                                            <p:cond delay="0"/>
                                          </p:stCondLst>
                                        </p:cTn>
                                        <p:tgtEl>
                                          <p:spTgt spid="50"/>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56"/>
                                        </p:tgtEl>
                                        <p:attrNameLst>
                                          <p:attrName>style.visibility</p:attrName>
                                        </p:attrNameLst>
                                      </p:cBhvr>
                                      <p:to>
                                        <p:strVal val="hidden"/>
                                      </p:to>
                                    </p:set>
                                  </p:childTnLst>
                                </p:cTn>
                              </p:par>
                            </p:childTnLst>
                          </p:cTn>
                        </p:par>
                        <p:par>
                          <p:cTn id="18" fill="hold">
                            <p:stCondLst>
                              <p:cond delay="0"/>
                            </p:stCondLst>
                            <p:childTnLst>
                              <p:par>
                                <p:cTn id="19" presetID="22" presetClass="exit" presetSubtype="2" fill="hold" nodeType="afterEffect">
                                  <p:stCondLst>
                                    <p:cond delay="0"/>
                                  </p:stCondLst>
                                  <p:childTnLst>
                                    <p:animEffect transition="out" filter="wipe(right)">
                                      <p:cBhvr>
                                        <p:cTn id="20" dur="500"/>
                                        <p:tgtEl>
                                          <p:spTgt spid="48"/>
                                        </p:tgtEl>
                                      </p:cBhvr>
                                    </p:animEffect>
                                    <p:set>
                                      <p:cBhvr>
                                        <p:cTn id="21" dur="1" fill="hold">
                                          <p:stCondLst>
                                            <p:cond delay="499"/>
                                          </p:stCondLst>
                                        </p:cTn>
                                        <p:tgtEl>
                                          <p:spTgt spid="48"/>
                                        </p:tgtEl>
                                        <p:attrNameLst>
                                          <p:attrName>style.visibility</p:attrName>
                                        </p:attrNameLst>
                                      </p:cBhvr>
                                      <p:to>
                                        <p:strVal val="hidden"/>
                                      </p:to>
                                    </p:set>
                                  </p:childTnLst>
                                </p:cTn>
                              </p:par>
                              <p:par>
                                <p:cTn id="22" presetID="22" presetClass="exit" presetSubtype="2" fill="hold" nodeType="withEffect">
                                  <p:stCondLst>
                                    <p:cond delay="0"/>
                                  </p:stCondLst>
                                  <p:childTnLst>
                                    <p:animEffect transition="out" filter="wipe(right)">
                                      <p:cBhvr>
                                        <p:cTn id="23" dur="500"/>
                                        <p:tgtEl>
                                          <p:spTgt spid="52"/>
                                        </p:tgtEl>
                                      </p:cBhvr>
                                    </p:animEffect>
                                    <p:set>
                                      <p:cBhvr>
                                        <p:cTn id="24" dur="1" fill="hold">
                                          <p:stCondLst>
                                            <p:cond delay="499"/>
                                          </p:stCondLst>
                                        </p:cTn>
                                        <p:tgtEl>
                                          <p:spTgt spid="52"/>
                                        </p:tgtEl>
                                        <p:attrNameLst>
                                          <p:attrName>style.visibility</p:attrName>
                                        </p:attrNameLst>
                                      </p:cBhvr>
                                      <p:to>
                                        <p:strVal val="hidden"/>
                                      </p:to>
                                    </p:set>
                                  </p:childTnLst>
                                </p:cTn>
                              </p:par>
                              <p:par>
                                <p:cTn id="25" presetID="22" presetClass="exit" presetSubtype="2" fill="hold" nodeType="withEffect">
                                  <p:stCondLst>
                                    <p:cond delay="0"/>
                                  </p:stCondLst>
                                  <p:childTnLst>
                                    <p:animEffect transition="out" filter="wipe(right)">
                                      <p:cBhvr>
                                        <p:cTn id="26" dur="500"/>
                                        <p:tgtEl>
                                          <p:spTgt spid="55"/>
                                        </p:tgtEl>
                                      </p:cBhvr>
                                    </p:animEffect>
                                    <p:set>
                                      <p:cBhvr>
                                        <p:cTn id="27" dur="1" fill="hold">
                                          <p:stCondLst>
                                            <p:cond delay="499"/>
                                          </p:stCondLst>
                                        </p:cTn>
                                        <p:tgtEl>
                                          <p:spTgt spid="55"/>
                                        </p:tgtEl>
                                        <p:attrNameLst>
                                          <p:attrName>style.visibility</p:attrName>
                                        </p:attrNameLst>
                                      </p:cBhvr>
                                      <p:to>
                                        <p:strVal val="hidden"/>
                                      </p:to>
                                    </p:set>
                                  </p:childTnLst>
                                </p:cTn>
                              </p:par>
                            </p:childTnLst>
                          </p:cTn>
                        </p:par>
                        <p:par>
                          <p:cTn id="28" fill="hold">
                            <p:stCondLst>
                              <p:cond delay="500"/>
                            </p:stCondLst>
                            <p:childTnLst>
                              <p:par>
                                <p:cTn id="29" presetID="22" presetClass="entr" presetSubtype="2" fill="hold" nodeType="after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wipe(right)">
                                      <p:cBhvr>
                                        <p:cTn id="31" dur="500"/>
                                        <p:tgtEl>
                                          <p:spTgt spid="75"/>
                                        </p:tgtEl>
                                      </p:cBhvr>
                                    </p:animEffect>
                                  </p:childTnLst>
                                </p:cTn>
                              </p:par>
                              <p:par>
                                <p:cTn id="32" presetID="22" presetClass="entr" presetSubtype="2" fill="hold" nodeType="with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wipe(right)">
                                      <p:cBhvr>
                                        <p:cTn id="34" dur="500"/>
                                        <p:tgtEl>
                                          <p:spTgt spid="76"/>
                                        </p:tgtEl>
                                      </p:cBhvr>
                                    </p:animEffect>
                                  </p:childTnLst>
                                </p:cTn>
                              </p:par>
                              <p:par>
                                <p:cTn id="35" presetID="22" presetClass="entr" presetSubtype="2" fill="hold" nodeType="with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wipe(right)">
                                      <p:cBhvr>
                                        <p:cTn id="37" dur="500"/>
                                        <p:tgtEl>
                                          <p:spTgt spid="77"/>
                                        </p:tgtEl>
                                      </p:cBhvr>
                                    </p:animEffect>
                                  </p:childTnLst>
                                </p:cTn>
                              </p:par>
                            </p:childTnLst>
                          </p:cTn>
                        </p:par>
                        <p:par>
                          <p:cTn id="38" fill="hold">
                            <p:stCondLst>
                              <p:cond delay="1000"/>
                            </p:stCondLst>
                            <p:childTnLst>
                              <p:par>
                                <p:cTn id="39" presetID="22" presetClass="exit" presetSubtype="2" fill="hold" nodeType="afterEffect">
                                  <p:stCondLst>
                                    <p:cond delay="0"/>
                                  </p:stCondLst>
                                  <p:childTnLst>
                                    <p:animEffect transition="out" filter="wipe(right)">
                                      <p:cBhvr>
                                        <p:cTn id="40" dur="500"/>
                                        <p:tgtEl>
                                          <p:spTgt spid="23"/>
                                        </p:tgtEl>
                                      </p:cBhvr>
                                    </p:animEffect>
                                    <p:set>
                                      <p:cBhvr>
                                        <p:cTn id="41" dur="1" fill="hold">
                                          <p:stCondLst>
                                            <p:cond delay="499"/>
                                          </p:stCondLst>
                                        </p:cTn>
                                        <p:tgtEl>
                                          <p:spTgt spid="23"/>
                                        </p:tgtEl>
                                        <p:attrNameLst>
                                          <p:attrName>style.visibility</p:attrName>
                                        </p:attrNameLst>
                                      </p:cBhvr>
                                      <p:to>
                                        <p:strVal val="hidden"/>
                                      </p:to>
                                    </p:set>
                                  </p:childTnLst>
                                </p:cTn>
                              </p:par>
                              <p:par>
                                <p:cTn id="42" presetID="22" presetClass="exit" presetSubtype="2" fill="hold" nodeType="withEffect">
                                  <p:stCondLst>
                                    <p:cond delay="0"/>
                                  </p:stCondLst>
                                  <p:childTnLst>
                                    <p:animEffect transition="out" filter="wipe(right)">
                                      <p:cBhvr>
                                        <p:cTn id="43" dur="500"/>
                                        <p:tgtEl>
                                          <p:spTgt spid="41"/>
                                        </p:tgtEl>
                                      </p:cBhvr>
                                    </p:animEffect>
                                    <p:set>
                                      <p:cBhvr>
                                        <p:cTn id="44" dur="1" fill="hold">
                                          <p:stCondLst>
                                            <p:cond delay="499"/>
                                          </p:stCondLst>
                                        </p:cTn>
                                        <p:tgtEl>
                                          <p:spTgt spid="41"/>
                                        </p:tgtEl>
                                        <p:attrNameLst>
                                          <p:attrName>style.visibility</p:attrName>
                                        </p:attrNameLst>
                                      </p:cBhvr>
                                      <p:to>
                                        <p:strVal val="hidden"/>
                                      </p:to>
                                    </p:set>
                                  </p:childTnLst>
                                </p:cTn>
                              </p:par>
                              <p:par>
                                <p:cTn id="45" presetID="22" presetClass="exit" presetSubtype="2" fill="hold" nodeType="withEffect">
                                  <p:stCondLst>
                                    <p:cond delay="0"/>
                                  </p:stCondLst>
                                  <p:childTnLst>
                                    <p:animEffect transition="out" filter="wipe(right)">
                                      <p:cBhvr>
                                        <p:cTn id="46" dur="500"/>
                                        <p:tgtEl>
                                          <p:spTgt spid="42"/>
                                        </p:tgtEl>
                                      </p:cBhvr>
                                    </p:animEffect>
                                    <p:set>
                                      <p:cBhvr>
                                        <p:cTn id="47" dur="1" fill="hold">
                                          <p:stCondLst>
                                            <p:cond delay="499"/>
                                          </p:stCondLst>
                                        </p:cTn>
                                        <p:tgtEl>
                                          <p:spTgt spid="42"/>
                                        </p:tgtEl>
                                        <p:attrNameLst>
                                          <p:attrName>style.visibility</p:attrName>
                                        </p:attrNameLst>
                                      </p:cBhvr>
                                      <p:to>
                                        <p:strVal val="hidden"/>
                                      </p:to>
                                    </p:set>
                                  </p:childTnLst>
                                </p:cTn>
                              </p:par>
                              <p:par>
                                <p:cTn id="48" presetID="22" presetClass="exit" presetSubtype="2" fill="hold" nodeType="withEffect">
                                  <p:stCondLst>
                                    <p:cond delay="0"/>
                                  </p:stCondLst>
                                  <p:childTnLst>
                                    <p:animEffect transition="out" filter="wipe(right)">
                                      <p:cBhvr>
                                        <p:cTn id="49" dur="500"/>
                                        <p:tgtEl>
                                          <p:spTgt spid="57"/>
                                        </p:tgtEl>
                                      </p:cBhvr>
                                    </p:animEffect>
                                    <p:set>
                                      <p:cBhvr>
                                        <p:cTn id="50" dur="1" fill="hold">
                                          <p:stCondLst>
                                            <p:cond delay="499"/>
                                          </p:stCondLst>
                                        </p:cTn>
                                        <p:tgtEl>
                                          <p:spTgt spid="57"/>
                                        </p:tgtEl>
                                        <p:attrNameLst>
                                          <p:attrName>style.visibility</p:attrName>
                                        </p:attrNameLst>
                                      </p:cBhvr>
                                      <p:to>
                                        <p:strVal val="hidden"/>
                                      </p:to>
                                    </p:set>
                                  </p:childTnLst>
                                </p:cTn>
                              </p:par>
                              <p:par>
                                <p:cTn id="51" presetID="22" presetClass="exit" presetSubtype="2" fill="hold" nodeType="withEffect">
                                  <p:stCondLst>
                                    <p:cond delay="0"/>
                                  </p:stCondLst>
                                  <p:childTnLst>
                                    <p:animEffect transition="out" filter="wipe(right)">
                                      <p:cBhvr>
                                        <p:cTn id="52" dur="500"/>
                                        <p:tgtEl>
                                          <p:spTgt spid="58"/>
                                        </p:tgtEl>
                                      </p:cBhvr>
                                    </p:animEffect>
                                    <p:set>
                                      <p:cBhvr>
                                        <p:cTn id="53" dur="1" fill="hold">
                                          <p:stCondLst>
                                            <p:cond delay="499"/>
                                          </p:stCondLst>
                                        </p:cTn>
                                        <p:tgtEl>
                                          <p:spTgt spid="58"/>
                                        </p:tgtEl>
                                        <p:attrNameLst>
                                          <p:attrName>style.visibility</p:attrName>
                                        </p:attrNameLst>
                                      </p:cBhvr>
                                      <p:to>
                                        <p:strVal val="hidden"/>
                                      </p:to>
                                    </p:set>
                                  </p:childTnLst>
                                </p:cTn>
                              </p:par>
                              <p:par>
                                <p:cTn id="54" presetID="22" presetClass="exit" presetSubtype="2" fill="hold" nodeType="withEffect">
                                  <p:stCondLst>
                                    <p:cond delay="0"/>
                                  </p:stCondLst>
                                  <p:childTnLst>
                                    <p:animEffect transition="out" filter="wipe(right)">
                                      <p:cBhvr>
                                        <p:cTn id="55" dur="500"/>
                                        <p:tgtEl>
                                          <p:spTgt spid="59"/>
                                        </p:tgtEl>
                                      </p:cBhvr>
                                    </p:animEffect>
                                    <p:set>
                                      <p:cBhvr>
                                        <p:cTn id="56" dur="1" fill="hold">
                                          <p:stCondLst>
                                            <p:cond delay="499"/>
                                          </p:stCondLst>
                                        </p:cTn>
                                        <p:tgtEl>
                                          <p:spTgt spid="59"/>
                                        </p:tgtEl>
                                        <p:attrNameLst>
                                          <p:attrName>style.visibility</p:attrName>
                                        </p:attrNameLst>
                                      </p:cBhvr>
                                      <p:to>
                                        <p:strVal val="hidden"/>
                                      </p:to>
                                    </p:set>
                                  </p:childTnLst>
                                </p:cTn>
                              </p:par>
                              <p:par>
                                <p:cTn id="57" presetID="22" presetClass="exit" presetSubtype="2" fill="hold" nodeType="withEffect">
                                  <p:stCondLst>
                                    <p:cond delay="0"/>
                                  </p:stCondLst>
                                  <p:childTnLst>
                                    <p:animEffect transition="out" filter="wipe(right)">
                                      <p:cBhvr>
                                        <p:cTn id="58" dur="500"/>
                                        <p:tgtEl>
                                          <p:spTgt spid="60"/>
                                        </p:tgtEl>
                                      </p:cBhvr>
                                    </p:animEffect>
                                    <p:set>
                                      <p:cBhvr>
                                        <p:cTn id="59" dur="1" fill="hold">
                                          <p:stCondLst>
                                            <p:cond delay="499"/>
                                          </p:stCondLst>
                                        </p:cTn>
                                        <p:tgtEl>
                                          <p:spTgt spid="60"/>
                                        </p:tgtEl>
                                        <p:attrNameLst>
                                          <p:attrName>style.visibility</p:attrName>
                                        </p:attrNameLst>
                                      </p:cBhvr>
                                      <p:to>
                                        <p:strVal val="hidden"/>
                                      </p:to>
                                    </p:set>
                                  </p:childTnLst>
                                </p:cTn>
                              </p:par>
                              <p:par>
                                <p:cTn id="60" presetID="22" presetClass="exit" presetSubtype="2" fill="hold" nodeType="withEffect">
                                  <p:stCondLst>
                                    <p:cond delay="0"/>
                                  </p:stCondLst>
                                  <p:childTnLst>
                                    <p:animEffect transition="out" filter="wipe(right)">
                                      <p:cBhvr>
                                        <p:cTn id="61" dur="500"/>
                                        <p:tgtEl>
                                          <p:spTgt spid="61"/>
                                        </p:tgtEl>
                                      </p:cBhvr>
                                    </p:animEffect>
                                    <p:set>
                                      <p:cBhvr>
                                        <p:cTn id="62" dur="1" fill="hold">
                                          <p:stCondLst>
                                            <p:cond delay="499"/>
                                          </p:stCondLst>
                                        </p:cTn>
                                        <p:tgtEl>
                                          <p:spTgt spid="61"/>
                                        </p:tgtEl>
                                        <p:attrNameLst>
                                          <p:attrName>style.visibility</p:attrName>
                                        </p:attrNameLst>
                                      </p:cBhvr>
                                      <p:to>
                                        <p:strVal val="hidden"/>
                                      </p:to>
                                    </p:set>
                                  </p:childTnLst>
                                </p:cTn>
                              </p:par>
                              <p:par>
                                <p:cTn id="63" presetID="22" presetClass="exit" presetSubtype="2" fill="hold" nodeType="withEffect">
                                  <p:stCondLst>
                                    <p:cond delay="0"/>
                                  </p:stCondLst>
                                  <p:childTnLst>
                                    <p:animEffect transition="out" filter="wipe(right)">
                                      <p:cBhvr>
                                        <p:cTn id="64" dur="500"/>
                                        <p:tgtEl>
                                          <p:spTgt spid="62"/>
                                        </p:tgtEl>
                                      </p:cBhvr>
                                    </p:animEffect>
                                    <p:set>
                                      <p:cBhvr>
                                        <p:cTn id="65" dur="1" fill="hold">
                                          <p:stCondLst>
                                            <p:cond delay="499"/>
                                          </p:stCondLst>
                                        </p:cTn>
                                        <p:tgtEl>
                                          <p:spTgt spid="62"/>
                                        </p:tgtEl>
                                        <p:attrNameLst>
                                          <p:attrName>style.visibility</p:attrName>
                                        </p:attrNameLst>
                                      </p:cBhvr>
                                      <p:to>
                                        <p:strVal val="hidden"/>
                                      </p:to>
                                    </p:set>
                                  </p:childTnLst>
                                </p:cTn>
                              </p:par>
                            </p:childTnLst>
                          </p:cTn>
                        </p:par>
                        <p:par>
                          <p:cTn id="66" fill="hold">
                            <p:stCondLst>
                              <p:cond delay="1500"/>
                            </p:stCondLst>
                            <p:childTnLst>
                              <p:par>
                                <p:cTn id="67" presetID="22" presetClass="entr" presetSubtype="2" fill="hold" nodeType="afterEffect">
                                  <p:stCondLst>
                                    <p:cond delay="0"/>
                                  </p:stCondLst>
                                  <p:childTnLst>
                                    <p:set>
                                      <p:cBhvr>
                                        <p:cTn id="68" dur="1" fill="hold">
                                          <p:stCondLst>
                                            <p:cond delay="0"/>
                                          </p:stCondLst>
                                        </p:cTn>
                                        <p:tgtEl>
                                          <p:spTgt spid="78"/>
                                        </p:tgtEl>
                                        <p:attrNameLst>
                                          <p:attrName>style.visibility</p:attrName>
                                        </p:attrNameLst>
                                      </p:cBhvr>
                                      <p:to>
                                        <p:strVal val="visible"/>
                                      </p:to>
                                    </p:set>
                                    <p:animEffect transition="in" filter="wipe(right)">
                                      <p:cBhvr>
                                        <p:cTn id="69" dur="500"/>
                                        <p:tgtEl>
                                          <p:spTgt spid="78"/>
                                        </p:tgtEl>
                                      </p:cBhvr>
                                    </p:animEffect>
                                  </p:childTnLst>
                                </p:cTn>
                              </p:par>
                              <p:par>
                                <p:cTn id="70" presetID="22" presetClass="entr" presetSubtype="2" fill="hold" nodeType="withEffect">
                                  <p:stCondLst>
                                    <p:cond delay="0"/>
                                  </p:stCondLst>
                                  <p:childTnLst>
                                    <p:set>
                                      <p:cBhvr>
                                        <p:cTn id="71" dur="1" fill="hold">
                                          <p:stCondLst>
                                            <p:cond delay="0"/>
                                          </p:stCondLst>
                                        </p:cTn>
                                        <p:tgtEl>
                                          <p:spTgt spid="79"/>
                                        </p:tgtEl>
                                        <p:attrNameLst>
                                          <p:attrName>style.visibility</p:attrName>
                                        </p:attrNameLst>
                                      </p:cBhvr>
                                      <p:to>
                                        <p:strVal val="visible"/>
                                      </p:to>
                                    </p:set>
                                    <p:animEffect transition="in" filter="wipe(right)">
                                      <p:cBhvr>
                                        <p:cTn id="72" dur="500"/>
                                        <p:tgtEl>
                                          <p:spTgt spid="79"/>
                                        </p:tgtEl>
                                      </p:cBhvr>
                                    </p:animEffect>
                                  </p:childTnLst>
                                </p:cTn>
                              </p:par>
                              <p:par>
                                <p:cTn id="73" presetID="22" presetClass="entr" presetSubtype="2" fill="hold" nodeType="withEffect">
                                  <p:stCondLst>
                                    <p:cond delay="0"/>
                                  </p:stCondLst>
                                  <p:childTnLst>
                                    <p:set>
                                      <p:cBhvr>
                                        <p:cTn id="74" dur="1" fill="hold">
                                          <p:stCondLst>
                                            <p:cond delay="0"/>
                                          </p:stCondLst>
                                        </p:cTn>
                                        <p:tgtEl>
                                          <p:spTgt spid="80"/>
                                        </p:tgtEl>
                                        <p:attrNameLst>
                                          <p:attrName>style.visibility</p:attrName>
                                        </p:attrNameLst>
                                      </p:cBhvr>
                                      <p:to>
                                        <p:strVal val="visible"/>
                                      </p:to>
                                    </p:set>
                                    <p:animEffect transition="in" filter="wipe(right)">
                                      <p:cBhvr>
                                        <p:cTn id="75" dur="500"/>
                                        <p:tgtEl>
                                          <p:spTgt spid="80"/>
                                        </p:tgtEl>
                                      </p:cBhvr>
                                    </p:animEffect>
                                  </p:childTnLst>
                                </p:cTn>
                              </p:par>
                              <p:par>
                                <p:cTn id="76" presetID="22" presetClass="entr" presetSubtype="2" fill="hold" nodeType="withEffect">
                                  <p:stCondLst>
                                    <p:cond delay="0"/>
                                  </p:stCondLst>
                                  <p:childTnLst>
                                    <p:set>
                                      <p:cBhvr>
                                        <p:cTn id="77" dur="1" fill="hold">
                                          <p:stCondLst>
                                            <p:cond delay="0"/>
                                          </p:stCondLst>
                                        </p:cTn>
                                        <p:tgtEl>
                                          <p:spTgt spid="81"/>
                                        </p:tgtEl>
                                        <p:attrNameLst>
                                          <p:attrName>style.visibility</p:attrName>
                                        </p:attrNameLst>
                                      </p:cBhvr>
                                      <p:to>
                                        <p:strVal val="visible"/>
                                      </p:to>
                                    </p:set>
                                    <p:animEffect transition="in" filter="wipe(right)">
                                      <p:cBhvr>
                                        <p:cTn id="78" dur="500"/>
                                        <p:tgtEl>
                                          <p:spTgt spid="81"/>
                                        </p:tgtEl>
                                      </p:cBhvr>
                                    </p:animEffect>
                                  </p:childTnLst>
                                </p:cTn>
                              </p:par>
                              <p:par>
                                <p:cTn id="79" presetID="22" presetClass="entr" presetSubtype="2" fill="hold" nodeType="withEffect">
                                  <p:stCondLst>
                                    <p:cond delay="0"/>
                                  </p:stCondLst>
                                  <p:childTnLst>
                                    <p:set>
                                      <p:cBhvr>
                                        <p:cTn id="80" dur="1" fill="hold">
                                          <p:stCondLst>
                                            <p:cond delay="0"/>
                                          </p:stCondLst>
                                        </p:cTn>
                                        <p:tgtEl>
                                          <p:spTgt spid="82"/>
                                        </p:tgtEl>
                                        <p:attrNameLst>
                                          <p:attrName>style.visibility</p:attrName>
                                        </p:attrNameLst>
                                      </p:cBhvr>
                                      <p:to>
                                        <p:strVal val="visible"/>
                                      </p:to>
                                    </p:set>
                                    <p:animEffect transition="in" filter="wipe(right)">
                                      <p:cBhvr>
                                        <p:cTn id="81" dur="500"/>
                                        <p:tgtEl>
                                          <p:spTgt spid="82"/>
                                        </p:tgtEl>
                                      </p:cBhvr>
                                    </p:animEffect>
                                  </p:childTnLst>
                                </p:cTn>
                              </p:par>
                              <p:par>
                                <p:cTn id="82" presetID="22" presetClass="entr" presetSubtype="2" fill="hold" nodeType="withEffect">
                                  <p:stCondLst>
                                    <p:cond delay="0"/>
                                  </p:stCondLst>
                                  <p:childTnLst>
                                    <p:set>
                                      <p:cBhvr>
                                        <p:cTn id="83" dur="1" fill="hold">
                                          <p:stCondLst>
                                            <p:cond delay="0"/>
                                          </p:stCondLst>
                                        </p:cTn>
                                        <p:tgtEl>
                                          <p:spTgt spid="83"/>
                                        </p:tgtEl>
                                        <p:attrNameLst>
                                          <p:attrName>style.visibility</p:attrName>
                                        </p:attrNameLst>
                                      </p:cBhvr>
                                      <p:to>
                                        <p:strVal val="visible"/>
                                      </p:to>
                                    </p:set>
                                    <p:animEffect transition="in" filter="wipe(right)">
                                      <p:cBhvr>
                                        <p:cTn id="84" dur="500"/>
                                        <p:tgtEl>
                                          <p:spTgt spid="83"/>
                                        </p:tgtEl>
                                      </p:cBhvr>
                                    </p:animEffect>
                                  </p:childTnLst>
                                </p:cTn>
                              </p:par>
                              <p:par>
                                <p:cTn id="85" presetID="22" presetClass="entr" presetSubtype="2" fill="hold" nodeType="withEffect">
                                  <p:stCondLst>
                                    <p:cond delay="0"/>
                                  </p:stCondLst>
                                  <p:childTnLst>
                                    <p:set>
                                      <p:cBhvr>
                                        <p:cTn id="86" dur="1" fill="hold">
                                          <p:stCondLst>
                                            <p:cond delay="0"/>
                                          </p:stCondLst>
                                        </p:cTn>
                                        <p:tgtEl>
                                          <p:spTgt spid="84"/>
                                        </p:tgtEl>
                                        <p:attrNameLst>
                                          <p:attrName>style.visibility</p:attrName>
                                        </p:attrNameLst>
                                      </p:cBhvr>
                                      <p:to>
                                        <p:strVal val="visible"/>
                                      </p:to>
                                    </p:set>
                                    <p:animEffect transition="in" filter="wipe(right)">
                                      <p:cBhvr>
                                        <p:cTn id="87" dur="500"/>
                                        <p:tgtEl>
                                          <p:spTgt spid="84"/>
                                        </p:tgtEl>
                                      </p:cBhvr>
                                    </p:animEffect>
                                  </p:childTnLst>
                                </p:cTn>
                              </p:par>
                              <p:par>
                                <p:cTn id="88" presetID="22" presetClass="entr" presetSubtype="2" fill="hold" nodeType="withEffect">
                                  <p:stCondLst>
                                    <p:cond delay="0"/>
                                  </p:stCondLst>
                                  <p:childTnLst>
                                    <p:set>
                                      <p:cBhvr>
                                        <p:cTn id="89" dur="1" fill="hold">
                                          <p:stCondLst>
                                            <p:cond delay="0"/>
                                          </p:stCondLst>
                                        </p:cTn>
                                        <p:tgtEl>
                                          <p:spTgt spid="85"/>
                                        </p:tgtEl>
                                        <p:attrNameLst>
                                          <p:attrName>style.visibility</p:attrName>
                                        </p:attrNameLst>
                                      </p:cBhvr>
                                      <p:to>
                                        <p:strVal val="visible"/>
                                      </p:to>
                                    </p:set>
                                    <p:animEffect transition="in" filter="wipe(right)">
                                      <p:cBhvr>
                                        <p:cTn id="90" dur="500"/>
                                        <p:tgtEl>
                                          <p:spTgt spid="85"/>
                                        </p:tgtEl>
                                      </p:cBhvr>
                                    </p:animEffect>
                                  </p:childTnLst>
                                </p:cTn>
                              </p:par>
                              <p:par>
                                <p:cTn id="91" presetID="22" presetClass="entr" presetSubtype="2" fill="hold" nodeType="withEffect">
                                  <p:stCondLst>
                                    <p:cond delay="0"/>
                                  </p:stCondLst>
                                  <p:childTnLst>
                                    <p:set>
                                      <p:cBhvr>
                                        <p:cTn id="92" dur="1" fill="hold">
                                          <p:stCondLst>
                                            <p:cond delay="0"/>
                                          </p:stCondLst>
                                        </p:cTn>
                                        <p:tgtEl>
                                          <p:spTgt spid="86"/>
                                        </p:tgtEl>
                                        <p:attrNameLst>
                                          <p:attrName>style.visibility</p:attrName>
                                        </p:attrNameLst>
                                      </p:cBhvr>
                                      <p:to>
                                        <p:strVal val="visible"/>
                                      </p:to>
                                    </p:set>
                                    <p:animEffect transition="in" filter="wipe(right)">
                                      <p:cBhvr>
                                        <p:cTn id="93" dur="500"/>
                                        <p:tgtEl>
                                          <p:spTgt spid="86"/>
                                        </p:tgtEl>
                                      </p:cBhvr>
                                    </p:animEffect>
                                  </p:childTnLst>
                                </p:cTn>
                              </p:par>
                            </p:childTnLst>
                          </p:cTn>
                        </p:par>
                        <p:par>
                          <p:cTn id="94" fill="hold">
                            <p:stCondLst>
                              <p:cond delay="2000"/>
                            </p:stCondLst>
                            <p:childTnLst>
                              <p:par>
                                <p:cTn id="95" presetID="22" presetClass="entr" presetSubtype="2" fill="hold" nodeType="afterEffect">
                                  <p:stCondLst>
                                    <p:cond delay="0"/>
                                  </p:stCondLst>
                                  <p:childTnLst>
                                    <p:set>
                                      <p:cBhvr>
                                        <p:cTn id="96" dur="1" fill="hold">
                                          <p:stCondLst>
                                            <p:cond delay="0"/>
                                          </p:stCondLst>
                                        </p:cTn>
                                        <p:tgtEl>
                                          <p:spTgt spid="107"/>
                                        </p:tgtEl>
                                        <p:attrNameLst>
                                          <p:attrName>style.visibility</p:attrName>
                                        </p:attrNameLst>
                                      </p:cBhvr>
                                      <p:to>
                                        <p:strVal val="visible"/>
                                      </p:to>
                                    </p:set>
                                    <p:animEffect transition="in" filter="wipe(right)">
                                      <p:cBhvr>
                                        <p:cTn id="97" dur="500"/>
                                        <p:tgtEl>
                                          <p:spTgt spid="107"/>
                                        </p:tgtEl>
                                      </p:cBhvr>
                                    </p:animEffect>
                                  </p:childTnLst>
                                </p:cTn>
                              </p:par>
                            </p:childTnLst>
                          </p:cTn>
                        </p:par>
                        <p:par>
                          <p:cTn id="98" fill="hold">
                            <p:stCondLst>
                              <p:cond delay="2500"/>
                            </p:stCondLst>
                            <p:childTnLst>
                              <p:par>
                                <p:cTn id="99" presetID="22" presetClass="exit" presetSubtype="2" fill="hold" nodeType="afterEffect">
                                  <p:stCondLst>
                                    <p:cond delay="0"/>
                                  </p:stCondLst>
                                  <p:childTnLst>
                                    <p:animEffect transition="out" filter="wipe(right)">
                                      <p:cBhvr>
                                        <p:cTn id="100" dur="500"/>
                                        <p:tgtEl>
                                          <p:spTgt spid="17"/>
                                        </p:tgtEl>
                                      </p:cBhvr>
                                    </p:animEffect>
                                    <p:set>
                                      <p:cBhvr>
                                        <p:cTn id="101" dur="1" fill="hold">
                                          <p:stCondLst>
                                            <p:cond delay="499"/>
                                          </p:stCondLst>
                                        </p:cTn>
                                        <p:tgtEl>
                                          <p:spTgt spid="17"/>
                                        </p:tgtEl>
                                        <p:attrNameLst>
                                          <p:attrName>style.visibility</p:attrName>
                                        </p:attrNameLst>
                                      </p:cBhvr>
                                      <p:to>
                                        <p:strVal val="hidden"/>
                                      </p:to>
                                    </p:set>
                                  </p:childTnLst>
                                </p:cTn>
                              </p:par>
                              <p:par>
                                <p:cTn id="102" presetID="22" presetClass="exit" presetSubtype="2" fill="hold" nodeType="withEffect">
                                  <p:stCondLst>
                                    <p:cond delay="0"/>
                                  </p:stCondLst>
                                  <p:childTnLst>
                                    <p:animEffect transition="out" filter="wipe(right)">
                                      <p:cBhvr>
                                        <p:cTn id="103" dur="500"/>
                                        <p:tgtEl>
                                          <p:spTgt spid="37"/>
                                        </p:tgtEl>
                                      </p:cBhvr>
                                    </p:animEffect>
                                    <p:set>
                                      <p:cBhvr>
                                        <p:cTn id="104" dur="1" fill="hold">
                                          <p:stCondLst>
                                            <p:cond delay="499"/>
                                          </p:stCondLst>
                                        </p:cTn>
                                        <p:tgtEl>
                                          <p:spTgt spid="37"/>
                                        </p:tgtEl>
                                        <p:attrNameLst>
                                          <p:attrName>style.visibility</p:attrName>
                                        </p:attrNameLst>
                                      </p:cBhvr>
                                      <p:to>
                                        <p:strVal val="hidden"/>
                                      </p:to>
                                    </p:set>
                                  </p:childTnLst>
                                </p:cTn>
                              </p:par>
                              <p:par>
                                <p:cTn id="105" presetID="22" presetClass="exit" presetSubtype="2" fill="hold" nodeType="withEffect">
                                  <p:stCondLst>
                                    <p:cond delay="0"/>
                                  </p:stCondLst>
                                  <p:childTnLst>
                                    <p:animEffect transition="out" filter="wipe(right)">
                                      <p:cBhvr>
                                        <p:cTn id="106" dur="500"/>
                                        <p:tgtEl>
                                          <p:spTgt spid="38"/>
                                        </p:tgtEl>
                                      </p:cBhvr>
                                    </p:animEffect>
                                    <p:set>
                                      <p:cBhvr>
                                        <p:cTn id="107" dur="1" fill="hold">
                                          <p:stCondLst>
                                            <p:cond delay="499"/>
                                          </p:stCondLst>
                                        </p:cTn>
                                        <p:tgtEl>
                                          <p:spTgt spid="38"/>
                                        </p:tgtEl>
                                        <p:attrNameLst>
                                          <p:attrName>style.visibility</p:attrName>
                                        </p:attrNameLst>
                                      </p:cBhvr>
                                      <p:to>
                                        <p:strVal val="hidden"/>
                                      </p:to>
                                    </p:set>
                                  </p:childTnLst>
                                </p:cTn>
                              </p:par>
                              <p:par>
                                <p:cTn id="108" presetID="22" presetClass="exit" presetSubtype="2" fill="hold" nodeType="withEffect">
                                  <p:stCondLst>
                                    <p:cond delay="0"/>
                                  </p:stCondLst>
                                  <p:childTnLst>
                                    <p:animEffect transition="out" filter="wipe(right)">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22" presetClass="exit" presetSubtype="2" fill="hold" nodeType="withEffect">
                                  <p:stCondLst>
                                    <p:cond delay="0"/>
                                  </p:stCondLst>
                                  <p:childTnLst>
                                    <p:animEffect transition="out" filter="wipe(right)">
                                      <p:cBhvr>
                                        <p:cTn id="112" dur="500"/>
                                        <p:tgtEl>
                                          <p:spTgt spid="43"/>
                                        </p:tgtEl>
                                      </p:cBhvr>
                                    </p:animEffect>
                                    <p:set>
                                      <p:cBhvr>
                                        <p:cTn id="113" dur="1" fill="hold">
                                          <p:stCondLst>
                                            <p:cond delay="499"/>
                                          </p:stCondLst>
                                        </p:cTn>
                                        <p:tgtEl>
                                          <p:spTgt spid="43"/>
                                        </p:tgtEl>
                                        <p:attrNameLst>
                                          <p:attrName>style.visibility</p:attrName>
                                        </p:attrNameLst>
                                      </p:cBhvr>
                                      <p:to>
                                        <p:strVal val="hidden"/>
                                      </p:to>
                                    </p:set>
                                  </p:childTnLst>
                                </p:cTn>
                              </p:par>
                              <p:par>
                                <p:cTn id="114" presetID="22" presetClass="exit" presetSubtype="2" fill="hold" nodeType="withEffect">
                                  <p:stCondLst>
                                    <p:cond delay="0"/>
                                  </p:stCondLst>
                                  <p:childTnLst>
                                    <p:animEffect transition="out" filter="wipe(right)">
                                      <p:cBhvr>
                                        <p:cTn id="115" dur="500"/>
                                        <p:tgtEl>
                                          <p:spTgt spid="44"/>
                                        </p:tgtEl>
                                      </p:cBhvr>
                                    </p:animEffect>
                                    <p:set>
                                      <p:cBhvr>
                                        <p:cTn id="116" dur="1" fill="hold">
                                          <p:stCondLst>
                                            <p:cond delay="499"/>
                                          </p:stCondLst>
                                        </p:cTn>
                                        <p:tgtEl>
                                          <p:spTgt spid="44"/>
                                        </p:tgtEl>
                                        <p:attrNameLst>
                                          <p:attrName>style.visibility</p:attrName>
                                        </p:attrNameLst>
                                      </p:cBhvr>
                                      <p:to>
                                        <p:strVal val="hidden"/>
                                      </p:to>
                                    </p:set>
                                  </p:childTnLst>
                                </p:cTn>
                              </p:par>
                              <p:par>
                                <p:cTn id="117" presetID="22" presetClass="exit" presetSubtype="2" fill="hold" nodeType="withEffect">
                                  <p:stCondLst>
                                    <p:cond delay="0"/>
                                  </p:stCondLst>
                                  <p:childTnLst>
                                    <p:animEffect transition="out" filter="wipe(right)">
                                      <p:cBhvr>
                                        <p:cTn id="118" dur="500"/>
                                        <p:tgtEl>
                                          <p:spTgt spid="45"/>
                                        </p:tgtEl>
                                      </p:cBhvr>
                                    </p:animEffect>
                                    <p:set>
                                      <p:cBhvr>
                                        <p:cTn id="119" dur="1" fill="hold">
                                          <p:stCondLst>
                                            <p:cond delay="499"/>
                                          </p:stCondLst>
                                        </p:cTn>
                                        <p:tgtEl>
                                          <p:spTgt spid="45"/>
                                        </p:tgtEl>
                                        <p:attrNameLst>
                                          <p:attrName>style.visibility</p:attrName>
                                        </p:attrNameLst>
                                      </p:cBhvr>
                                      <p:to>
                                        <p:strVal val="hidden"/>
                                      </p:to>
                                    </p:set>
                                  </p:childTnLst>
                                </p:cTn>
                              </p:par>
                              <p:par>
                                <p:cTn id="120" presetID="22" presetClass="exit" presetSubtype="2" fill="hold" nodeType="withEffect">
                                  <p:stCondLst>
                                    <p:cond delay="0"/>
                                  </p:stCondLst>
                                  <p:childTnLst>
                                    <p:animEffect transition="out" filter="wipe(right)">
                                      <p:cBhvr>
                                        <p:cTn id="121" dur="500"/>
                                        <p:tgtEl>
                                          <p:spTgt spid="46"/>
                                        </p:tgtEl>
                                      </p:cBhvr>
                                    </p:animEffect>
                                    <p:set>
                                      <p:cBhvr>
                                        <p:cTn id="122" dur="1" fill="hold">
                                          <p:stCondLst>
                                            <p:cond delay="499"/>
                                          </p:stCondLst>
                                        </p:cTn>
                                        <p:tgtEl>
                                          <p:spTgt spid="46"/>
                                        </p:tgtEl>
                                        <p:attrNameLst>
                                          <p:attrName>style.visibility</p:attrName>
                                        </p:attrNameLst>
                                      </p:cBhvr>
                                      <p:to>
                                        <p:strVal val="hidden"/>
                                      </p:to>
                                    </p:set>
                                  </p:childTnLst>
                                </p:cTn>
                              </p:par>
                            </p:childTnLst>
                          </p:cTn>
                        </p:par>
                        <p:par>
                          <p:cTn id="123" fill="hold">
                            <p:stCondLst>
                              <p:cond delay="3000"/>
                            </p:stCondLst>
                            <p:childTnLst>
                              <p:par>
                                <p:cTn id="124" presetID="22" presetClass="entr" presetSubtype="2" fill="hold" nodeType="afterEffect">
                                  <p:stCondLst>
                                    <p:cond delay="0"/>
                                  </p:stCondLst>
                                  <p:childTnLst>
                                    <p:set>
                                      <p:cBhvr>
                                        <p:cTn id="125" dur="1" fill="hold">
                                          <p:stCondLst>
                                            <p:cond delay="0"/>
                                          </p:stCondLst>
                                        </p:cTn>
                                        <p:tgtEl>
                                          <p:spTgt spid="87"/>
                                        </p:tgtEl>
                                        <p:attrNameLst>
                                          <p:attrName>style.visibility</p:attrName>
                                        </p:attrNameLst>
                                      </p:cBhvr>
                                      <p:to>
                                        <p:strVal val="visible"/>
                                      </p:to>
                                    </p:set>
                                    <p:animEffect transition="in" filter="wipe(right)">
                                      <p:cBhvr>
                                        <p:cTn id="126" dur="500"/>
                                        <p:tgtEl>
                                          <p:spTgt spid="87"/>
                                        </p:tgtEl>
                                      </p:cBhvr>
                                    </p:animEffect>
                                  </p:childTnLst>
                                </p:cTn>
                              </p:par>
                              <p:par>
                                <p:cTn id="127" presetID="22" presetClass="entr" presetSubtype="2" fill="hold" nodeType="withEffect">
                                  <p:stCondLst>
                                    <p:cond delay="0"/>
                                  </p:stCondLst>
                                  <p:childTnLst>
                                    <p:set>
                                      <p:cBhvr>
                                        <p:cTn id="128" dur="1" fill="hold">
                                          <p:stCondLst>
                                            <p:cond delay="0"/>
                                          </p:stCondLst>
                                        </p:cTn>
                                        <p:tgtEl>
                                          <p:spTgt spid="88"/>
                                        </p:tgtEl>
                                        <p:attrNameLst>
                                          <p:attrName>style.visibility</p:attrName>
                                        </p:attrNameLst>
                                      </p:cBhvr>
                                      <p:to>
                                        <p:strVal val="visible"/>
                                      </p:to>
                                    </p:set>
                                    <p:animEffect transition="in" filter="wipe(right)">
                                      <p:cBhvr>
                                        <p:cTn id="129" dur="500"/>
                                        <p:tgtEl>
                                          <p:spTgt spid="88"/>
                                        </p:tgtEl>
                                      </p:cBhvr>
                                    </p:animEffect>
                                  </p:childTnLst>
                                </p:cTn>
                              </p:par>
                              <p:par>
                                <p:cTn id="130" presetID="22" presetClass="entr" presetSubtype="2" fill="hold" nodeType="withEffect">
                                  <p:stCondLst>
                                    <p:cond delay="0"/>
                                  </p:stCondLst>
                                  <p:childTnLst>
                                    <p:set>
                                      <p:cBhvr>
                                        <p:cTn id="131" dur="1" fill="hold">
                                          <p:stCondLst>
                                            <p:cond delay="0"/>
                                          </p:stCondLst>
                                        </p:cTn>
                                        <p:tgtEl>
                                          <p:spTgt spid="89"/>
                                        </p:tgtEl>
                                        <p:attrNameLst>
                                          <p:attrName>style.visibility</p:attrName>
                                        </p:attrNameLst>
                                      </p:cBhvr>
                                      <p:to>
                                        <p:strVal val="visible"/>
                                      </p:to>
                                    </p:set>
                                    <p:animEffect transition="in" filter="wipe(right)">
                                      <p:cBhvr>
                                        <p:cTn id="132" dur="500"/>
                                        <p:tgtEl>
                                          <p:spTgt spid="89"/>
                                        </p:tgtEl>
                                      </p:cBhvr>
                                    </p:animEffect>
                                  </p:childTnLst>
                                </p:cTn>
                              </p:par>
                              <p:par>
                                <p:cTn id="133" presetID="22" presetClass="entr" presetSubtype="2" fill="hold" nodeType="withEffect">
                                  <p:stCondLst>
                                    <p:cond delay="0"/>
                                  </p:stCondLst>
                                  <p:childTnLst>
                                    <p:set>
                                      <p:cBhvr>
                                        <p:cTn id="134" dur="1" fill="hold">
                                          <p:stCondLst>
                                            <p:cond delay="0"/>
                                          </p:stCondLst>
                                        </p:cTn>
                                        <p:tgtEl>
                                          <p:spTgt spid="90"/>
                                        </p:tgtEl>
                                        <p:attrNameLst>
                                          <p:attrName>style.visibility</p:attrName>
                                        </p:attrNameLst>
                                      </p:cBhvr>
                                      <p:to>
                                        <p:strVal val="visible"/>
                                      </p:to>
                                    </p:set>
                                    <p:animEffect transition="in" filter="wipe(right)">
                                      <p:cBhvr>
                                        <p:cTn id="135" dur="500"/>
                                        <p:tgtEl>
                                          <p:spTgt spid="90"/>
                                        </p:tgtEl>
                                      </p:cBhvr>
                                    </p:animEffect>
                                  </p:childTnLst>
                                </p:cTn>
                              </p:par>
                              <p:par>
                                <p:cTn id="136" presetID="22" presetClass="entr" presetSubtype="2" fill="hold" nodeType="withEffect">
                                  <p:stCondLst>
                                    <p:cond delay="0"/>
                                  </p:stCondLst>
                                  <p:childTnLst>
                                    <p:set>
                                      <p:cBhvr>
                                        <p:cTn id="137" dur="1" fill="hold">
                                          <p:stCondLst>
                                            <p:cond delay="0"/>
                                          </p:stCondLst>
                                        </p:cTn>
                                        <p:tgtEl>
                                          <p:spTgt spid="91"/>
                                        </p:tgtEl>
                                        <p:attrNameLst>
                                          <p:attrName>style.visibility</p:attrName>
                                        </p:attrNameLst>
                                      </p:cBhvr>
                                      <p:to>
                                        <p:strVal val="visible"/>
                                      </p:to>
                                    </p:set>
                                    <p:animEffect transition="in" filter="wipe(right)">
                                      <p:cBhvr>
                                        <p:cTn id="138" dur="500"/>
                                        <p:tgtEl>
                                          <p:spTgt spid="91"/>
                                        </p:tgtEl>
                                      </p:cBhvr>
                                    </p:animEffect>
                                  </p:childTnLst>
                                </p:cTn>
                              </p:par>
                              <p:par>
                                <p:cTn id="139" presetID="22" presetClass="entr" presetSubtype="2" fill="hold" nodeType="withEffect">
                                  <p:stCondLst>
                                    <p:cond delay="0"/>
                                  </p:stCondLst>
                                  <p:childTnLst>
                                    <p:set>
                                      <p:cBhvr>
                                        <p:cTn id="140" dur="1" fill="hold">
                                          <p:stCondLst>
                                            <p:cond delay="0"/>
                                          </p:stCondLst>
                                        </p:cTn>
                                        <p:tgtEl>
                                          <p:spTgt spid="92"/>
                                        </p:tgtEl>
                                        <p:attrNameLst>
                                          <p:attrName>style.visibility</p:attrName>
                                        </p:attrNameLst>
                                      </p:cBhvr>
                                      <p:to>
                                        <p:strVal val="visible"/>
                                      </p:to>
                                    </p:set>
                                    <p:animEffect transition="in" filter="wipe(right)">
                                      <p:cBhvr>
                                        <p:cTn id="141" dur="500"/>
                                        <p:tgtEl>
                                          <p:spTgt spid="92"/>
                                        </p:tgtEl>
                                      </p:cBhvr>
                                    </p:animEffect>
                                  </p:childTnLst>
                                </p:cTn>
                              </p:par>
                              <p:par>
                                <p:cTn id="142" presetID="22" presetClass="entr" presetSubtype="2" fill="hold" nodeType="withEffect">
                                  <p:stCondLst>
                                    <p:cond delay="0"/>
                                  </p:stCondLst>
                                  <p:childTnLst>
                                    <p:set>
                                      <p:cBhvr>
                                        <p:cTn id="143" dur="1" fill="hold">
                                          <p:stCondLst>
                                            <p:cond delay="0"/>
                                          </p:stCondLst>
                                        </p:cTn>
                                        <p:tgtEl>
                                          <p:spTgt spid="93"/>
                                        </p:tgtEl>
                                        <p:attrNameLst>
                                          <p:attrName>style.visibility</p:attrName>
                                        </p:attrNameLst>
                                      </p:cBhvr>
                                      <p:to>
                                        <p:strVal val="visible"/>
                                      </p:to>
                                    </p:set>
                                    <p:animEffect transition="in" filter="wipe(right)">
                                      <p:cBhvr>
                                        <p:cTn id="144" dur="500"/>
                                        <p:tgtEl>
                                          <p:spTgt spid="93"/>
                                        </p:tgtEl>
                                      </p:cBhvr>
                                    </p:animEffect>
                                  </p:childTnLst>
                                </p:cTn>
                              </p:par>
                              <p:par>
                                <p:cTn id="145" presetID="22" presetClass="entr" presetSubtype="2" fill="hold" nodeType="withEffect">
                                  <p:stCondLst>
                                    <p:cond delay="0"/>
                                  </p:stCondLst>
                                  <p:childTnLst>
                                    <p:set>
                                      <p:cBhvr>
                                        <p:cTn id="146" dur="1" fill="hold">
                                          <p:stCondLst>
                                            <p:cond delay="0"/>
                                          </p:stCondLst>
                                        </p:cTn>
                                        <p:tgtEl>
                                          <p:spTgt spid="94"/>
                                        </p:tgtEl>
                                        <p:attrNameLst>
                                          <p:attrName>style.visibility</p:attrName>
                                        </p:attrNameLst>
                                      </p:cBhvr>
                                      <p:to>
                                        <p:strVal val="visible"/>
                                      </p:to>
                                    </p:set>
                                    <p:animEffect transition="in" filter="wipe(right)">
                                      <p:cBhvr>
                                        <p:cTn id="147" dur="500"/>
                                        <p:tgtEl>
                                          <p:spTgt spid="94"/>
                                        </p:tgtEl>
                                      </p:cBhvr>
                                    </p:animEffect>
                                  </p:childTnLst>
                                </p:cTn>
                              </p:par>
                            </p:childTnLst>
                          </p:cTn>
                        </p:par>
                        <p:par>
                          <p:cTn id="148" fill="hold">
                            <p:stCondLst>
                              <p:cond delay="3500"/>
                            </p:stCondLst>
                            <p:childTnLst>
                              <p:par>
                                <p:cTn id="149" presetID="22" presetClass="entr" presetSubtype="2" fill="hold" nodeType="afterEffect">
                                  <p:stCondLst>
                                    <p:cond delay="0"/>
                                  </p:stCondLst>
                                  <p:childTnLst>
                                    <p:set>
                                      <p:cBhvr>
                                        <p:cTn id="150" dur="1" fill="hold">
                                          <p:stCondLst>
                                            <p:cond delay="0"/>
                                          </p:stCondLst>
                                        </p:cTn>
                                        <p:tgtEl>
                                          <p:spTgt spid="108"/>
                                        </p:tgtEl>
                                        <p:attrNameLst>
                                          <p:attrName>style.visibility</p:attrName>
                                        </p:attrNameLst>
                                      </p:cBhvr>
                                      <p:to>
                                        <p:strVal val="visible"/>
                                      </p:to>
                                    </p:set>
                                    <p:animEffect transition="in" filter="wipe(right)">
                                      <p:cBhvr>
                                        <p:cTn id="151" dur="500"/>
                                        <p:tgtEl>
                                          <p:spTgt spid="108"/>
                                        </p:tgtEl>
                                      </p:cBhvr>
                                    </p:animEffect>
                                  </p:childTnLst>
                                </p:cTn>
                              </p:par>
                            </p:childTnLst>
                          </p:cTn>
                        </p:par>
                        <p:par>
                          <p:cTn id="152" fill="hold">
                            <p:stCondLst>
                              <p:cond delay="4000"/>
                            </p:stCondLst>
                            <p:childTnLst>
                              <p:par>
                                <p:cTn id="153" presetID="22" presetClass="exit" presetSubtype="2" fill="hold" nodeType="afterEffect">
                                  <p:stCondLst>
                                    <p:cond delay="0"/>
                                  </p:stCondLst>
                                  <p:childTnLst>
                                    <p:animEffect transition="out" filter="wipe(right)">
                                      <p:cBhvr>
                                        <p:cTn id="154" dur="500"/>
                                        <p:tgtEl>
                                          <p:spTgt spid="18"/>
                                        </p:tgtEl>
                                      </p:cBhvr>
                                    </p:animEffect>
                                    <p:set>
                                      <p:cBhvr>
                                        <p:cTn id="155" dur="1" fill="hold">
                                          <p:stCondLst>
                                            <p:cond delay="499"/>
                                          </p:stCondLst>
                                        </p:cTn>
                                        <p:tgtEl>
                                          <p:spTgt spid="18"/>
                                        </p:tgtEl>
                                        <p:attrNameLst>
                                          <p:attrName>style.visibility</p:attrName>
                                        </p:attrNameLst>
                                      </p:cBhvr>
                                      <p:to>
                                        <p:strVal val="hidden"/>
                                      </p:to>
                                    </p:set>
                                  </p:childTnLst>
                                </p:cTn>
                              </p:par>
                              <p:par>
                                <p:cTn id="156" presetID="22" presetClass="exit" presetSubtype="2" fill="hold" nodeType="withEffect">
                                  <p:stCondLst>
                                    <p:cond delay="0"/>
                                  </p:stCondLst>
                                  <p:childTnLst>
                                    <p:animEffect transition="out" filter="wipe(right)">
                                      <p:cBhvr>
                                        <p:cTn id="157" dur="500"/>
                                        <p:tgtEl>
                                          <p:spTgt spid="19"/>
                                        </p:tgtEl>
                                      </p:cBhvr>
                                    </p:animEffect>
                                    <p:set>
                                      <p:cBhvr>
                                        <p:cTn id="158" dur="1" fill="hold">
                                          <p:stCondLst>
                                            <p:cond delay="499"/>
                                          </p:stCondLst>
                                        </p:cTn>
                                        <p:tgtEl>
                                          <p:spTgt spid="19"/>
                                        </p:tgtEl>
                                        <p:attrNameLst>
                                          <p:attrName>style.visibility</p:attrName>
                                        </p:attrNameLst>
                                      </p:cBhvr>
                                      <p:to>
                                        <p:strVal val="hidden"/>
                                      </p:to>
                                    </p:set>
                                  </p:childTnLst>
                                </p:cTn>
                              </p:par>
                              <p:par>
                                <p:cTn id="159" presetID="22" presetClass="exit" presetSubtype="2" fill="hold" nodeType="withEffect">
                                  <p:stCondLst>
                                    <p:cond delay="0"/>
                                  </p:stCondLst>
                                  <p:childTnLst>
                                    <p:animEffect transition="out" filter="wipe(right)">
                                      <p:cBhvr>
                                        <p:cTn id="160" dur="500"/>
                                        <p:tgtEl>
                                          <p:spTgt spid="20"/>
                                        </p:tgtEl>
                                      </p:cBhvr>
                                    </p:animEffect>
                                    <p:set>
                                      <p:cBhvr>
                                        <p:cTn id="161" dur="1" fill="hold">
                                          <p:stCondLst>
                                            <p:cond delay="499"/>
                                          </p:stCondLst>
                                        </p:cTn>
                                        <p:tgtEl>
                                          <p:spTgt spid="20"/>
                                        </p:tgtEl>
                                        <p:attrNameLst>
                                          <p:attrName>style.visibility</p:attrName>
                                        </p:attrNameLst>
                                      </p:cBhvr>
                                      <p:to>
                                        <p:strVal val="hidden"/>
                                      </p:to>
                                    </p:set>
                                  </p:childTnLst>
                                </p:cTn>
                              </p:par>
                              <p:par>
                                <p:cTn id="162" presetID="22" presetClass="exit" presetSubtype="2" fill="hold" nodeType="withEffect">
                                  <p:stCondLst>
                                    <p:cond delay="0"/>
                                  </p:stCondLst>
                                  <p:childTnLst>
                                    <p:animEffect transition="out" filter="wipe(right)">
                                      <p:cBhvr>
                                        <p:cTn id="163" dur="500"/>
                                        <p:tgtEl>
                                          <p:spTgt spid="21"/>
                                        </p:tgtEl>
                                      </p:cBhvr>
                                    </p:animEffect>
                                    <p:set>
                                      <p:cBhvr>
                                        <p:cTn id="164" dur="1" fill="hold">
                                          <p:stCondLst>
                                            <p:cond delay="499"/>
                                          </p:stCondLst>
                                        </p:cTn>
                                        <p:tgtEl>
                                          <p:spTgt spid="21"/>
                                        </p:tgtEl>
                                        <p:attrNameLst>
                                          <p:attrName>style.visibility</p:attrName>
                                        </p:attrNameLst>
                                      </p:cBhvr>
                                      <p:to>
                                        <p:strVal val="hidden"/>
                                      </p:to>
                                    </p:set>
                                  </p:childTnLst>
                                </p:cTn>
                              </p:par>
                              <p:par>
                                <p:cTn id="165" presetID="22" presetClass="exit" presetSubtype="2" fill="hold" nodeType="withEffect">
                                  <p:stCondLst>
                                    <p:cond delay="0"/>
                                  </p:stCondLst>
                                  <p:childTnLst>
                                    <p:animEffect transition="out" filter="wipe(right)">
                                      <p:cBhvr>
                                        <p:cTn id="166" dur="500"/>
                                        <p:tgtEl>
                                          <p:spTgt spid="26"/>
                                        </p:tgtEl>
                                      </p:cBhvr>
                                    </p:animEffect>
                                    <p:set>
                                      <p:cBhvr>
                                        <p:cTn id="167" dur="1" fill="hold">
                                          <p:stCondLst>
                                            <p:cond delay="499"/>
                                          </p:stCondLst>
                                        </p:cTn>
                                        <p:tgtEl>
                                          <p:spTgt spid="26"/>
                                        </p:tgtEl>
                                        <p:attrNameLst>
                                          <p:attrName>style.visibility</p:attrName>
                                        </p:attrNameLst>
                                      </p:cBhvr>
                                      <p:to>
                                        <p:strVal val="hidden"/>
                                      </p:to>
                                    </p:set>
                                  </p:childTnLst>
                                </p:cTn>
                              </p:par>
                              <p:par>
                                <p:cTn id="168" presetID="22" presetClass="exit" presetSubtype="2" fill="hold" nodeType="withEffect">
                                  <p:stCondLst>
                                    <p:cond delay="0"/>
                                  </p:stCondLst>
                                  <p:childTnLst>
                                    <p:animEffect transition="out" filter="wipe(right)">
                                      <p:cBhvr>
                                        <p:cTn id="169" dur="500"/>
                                        <p:tgtEl>
                                          <p:spTgt spid="27"/>
                                        </p:tgtEl>
                                      </p:cBhvr>
                                    </p:animEffect>
                                    <p:set>
                                      <p:cBhvr>
                                        <p:cTn id="170" dur="1" fill="hold">
                                          <p:stCondLst>
                                            <p:cond delay="499"/>
                                          </p:stCondLst>
                                        </p:cTn>
                                        <p:tgtEl>
                                          <p:spTgt spid="27"/>
                                        </p:tgtEl>
                                        <p:attrNameLst>
                                          <p:attrName>style.visibility</p:attrName>
                                        </p:attrNameLst>
                                      </p:cBhvr>
                                      <p:to>
                                        <p:strVal val="hidden"/>
                                      </p:to>
                                    </p:set>
                                  </p:childTnLst>
                                </p:cTn>
                              </p:par>
                              <p:par>
                                <p:cTn id="171" presetID="22" presetClass="exit" presetSubtype="2" fill="hold" nodeType="withEffect">
                                  <p:stCondLst>
                                    <p:cond delay="0"/>
                                  </p:stCondLst>
                                  <p:childTnLst>
                                    <p:animEffect transition="out" filter="wipe(right)">
                                      <p:cBhvr>
                                        <p:cTn id="172" dur="500"/>
                                        <p:tgtEl>
                                          <p:spTgt spid="28"/>
                                        </p:tgtEl>
                                      </p:cBhvr>
                                    </p:animEffect>
                                    <p:set>
                                      <p:cBhvr>
                                        <p:cTn id="173" dur="1" fill="hold">
                                          <p:stCondLst>
                                            <p:cond delay="499"/>
                                          </p:stCondLst>
                                        </p:cTn>
                                        <p:tgtEl>
                                          <p:spTgt spid="28"/>
                                        </p:tgtEl>
                                        <p:attrNameLst>
                                          <p:attrName>style.visibility</p:attrName>
                                        </p:attrNameLst>
                                      </p:cBhvr>
                                      <p:to>
                                        <p:strVal val="hidden"/>
                                      </p:to>
                                    </p:set>
                                  </p:childTnLst>
                                </p:cTn>
                              </p:par>
                              <p:par>
                                <p:cTn id="174" presetID="22" presetClass="exit" presetSubtype="2" fill="hold" nodeType="withEffect">
                                  <p:stCondLst>
                                    <p:cond delay="0"/>
                                  </p:stCondLst>
                                  <p:childTnLst>
                                    <p:animEffect transition="out" filter="wipe(right)">
                                      <p:cBhvr>
                                        <p:cTn id="175" dur="500"/>
                                        <p:tgtEl>
                                          <p:spTgt spid="32"/>
                                        </p:tgtEl>
                                      </p:cBhvr>
                                    </p:animEffect>
                                    <p:set>
                                      <p:cBhvr>
                                        <p:cTn id="176" dur="1" fill="hold">
                                          <p:stCondLst>
                                            <p:cond delay="499"/>
                                          </p:stCondLst>
                                        </p:cTn>
                                        <p:tgtEl>
                                          <p:spTgt spid="32"/>
                                        </p:tgtEl>
                                        <p:attrNameLst>
                                          <p:attrName>style.visibility</p:attrName>
                                        </p:attrNameLst>
                                      </p:cBhvr>
                                      <p:to>
                                        <p:strVal val="hidden"/>
                                      </p:to>
                                    </p:set>
                                  </p:childTnLst>
                                </p:cTn>
                              </p:par>
                              <p:par>
                                <p:cTn id="177" presetID="22" presetClass="exit" presetSubtype="2" fill="hold" nodeType="withEffect">
                                  <p:stCondLst>
                                    <p:cond delay="0"/>
                                  </p:stCondLst>
                                  <p:childTnLst>
                                    <p:animEffect transition="out" filter="wipe(right)">
                                      <p:cBhvr>
                                        <p:cTn id="178" dur="500"/>
                                        <p:tgtEl>
                                          <p:spTgt spid="33"/>
                                        </p:tgtEl>
                                      </p:cBhvr>
                                    </p:animEffect>
                                    <p:set>
                                      <p:cBhvr>
                                        <p:cTn id="179" dur="1" fill="hold">
                                          <p:stCondLst>
                                            <p:cond delay="499"/>
                                          </p:stCondLst>
                                        </p:cTn>
                                        <p:tgtEl>
                                          <p:spTgt spid="33"/>
                                        </p:tgtEl>
                                        <p:attrNameLst>
                                          <p:attrName>style.visibility</p:attrName>
                                        </p:attrNameLst>
                                      </p:cBhvr>
                                      <p:to>
                                        <p:strVal val="hidden"/>
                                      </p:to>
                                    </p:set>
                                  </p:childTnLst>
                                </p:cTn>
                              </p:par>
                              <p:par>
                                <p:cTn id="180" presetID="22" presetClass="exit" presetSubtype="2" fill="hold" nodeType="withEffect">
                                  <p:stCondLst>
                                    <p:cond delay="0"/>
                                  </p:stCondLst>
                                  <p:childTnLst>
                                    <p:animEffect transition="out" filter="wipe(right)">
                                      <p:cBhvr>
                                        <p:cTn id="181" dur="500"/>
                                        <p:tgtEl>
                                          <p:spTgt spid="34"/>
                                        </p:tgtEl>
                                      </p:cBhvr>
                                    </p:animEffect>
                                    <p:set>
                                      <p:cBhvr>
                                        <p:cTn id="182" dur="1" fill="hold">
                                          <p:stCondLst>
                                            <p:cond delay="499"/>
                                          </p:stCondLst>
                                        </p:cTn>
                                        <p:tgtEl>
                                          <p:spTgt spid="34"/>
                                        </p:tgtEl>
                                        <p:attrNameLst>
                                          <p:attrName>style.visibility</p:attrName>
                                        </p:attrNameLst>
                                      </p:cBhvr>
                                      <p:to>
                                        <p:strVal val="hidden"/>
                                      </p:to>
                                    </p:set>
                                  </p:childTnLst>
                                </p:cTn>
                              </p:par>
                              <p:par>
                                <p:cTn id="183" presetID="22" presetClass="exit" presetSubtype="2" fill="hold" nodeType="withEffect">
                                  <p:stCondLst>
                                    <p:cond delay="0"/>
                                  </p:stCondLst>
                                  <p:childTnLst>
                                    <p:animEffect transition="out" filter="wipe(right)">
                                      <p:cBhvr>
                                        <p:cTn id="184" dur="500"/>
                                        <p:tgtEl>
                                          <p:spTgt spid="35"/>
                                        </p:tgtEl>
                                      </p:cBhvr>
                                    </p:animEffect>
                                    <p:set>
                                      <p:cBhvr>
                                        <p:cTn id="185" dur="1" fill="hold">
                                          <p:stCondLst>
                                            <p:cond delay="499"/>
                                          </p:stCondLst>
                                        </p:cTn>
                                        <p:tgtEl>
                                          <p:spTgt spid="35"/>
                                        </p:tgtEl>
                                        <p:attrNameLst>
                                          <p:attrName>style.visibility</p:attrName>
                                        </p:attrNameLst>
                                      </p:cBhvr>
                                      <p:to>
                                        <p:strVal val="hidden"/>
                                      </p:to>
                                    </p:set>
                                  </p:childTnLst>
                                </p:cTn>
                              </p:par>
                              <p:par>
                                <p:cTn id="186" presetID="22" presetClass="exit" presetSubtype="2" fill="hold" nodeType="withEffect">
                                  <p:stCondLst>
                                    <p:cond delay="0"/>
                                  </p:stCondLst>
                                  <p:childTnLst>
                                    <p:animEffect transition="out" filter="wipe(right)">
                                      <p:cBhvr>
                                        <p:cTn id="187" dur="500"/>
                                        <p:tgtEl>
                                          <p:spTgt spid="36"/>
                                        </p:tgtEl>
                                      </p:cBhvr>
                                    </p:animEffect>
                                    <p:set>
                                      <p:cBhvr>
                                        <p:cTn id="188" dur="1" fill="hold">
                                          <p:stCondLst>
                                            <p:cond delay="499"/>
                                          </p:stCondLst>
                                        </p:cTn>
                                        <p:tgtEl>
                                          <p:spTgt spid="36"/>
                                        </p:tgtEl>
                                        <p:attrNameLst>
                                          <p:attrName>style.visibility</p:attrName>
                                        </p:attrNameLst>
                                      </p:cBhvr>
                                      <p:to>
                                        <p:strVal val="hidden"/>
                                      </p:to>
                                    </p:set>
                                  </p:childTnLst>
                                </p:cTn>
                              </p:par>
                            </p:childTnLst>
                          </p:cTn>
                        </p:par>
                        <p:par>
                          <p:cTn id="189" fill="hold">
                            <p:stCondLst>
                              <p:cond delay="4500"/>
                            </p:stCondLst>
                            <p:childTnLst>
                              <p:par>
                                <p:cTn id="190" presetID="22" presetClass="entr" presetSubtype="2" fill="hold" nodeType="afterEffect">
                                  <p:stCondLst>
                                    <p:cond delay="0"/>
                                  </p:stCondLst>
                                  <p:childTnLst>
                                    <p:set>
                                      <p:cBhvr>
                                        <p:cTn id="191" dur="1" fill="hold">
                                          <p:stCondLst>
                                            <p:cond delay="0"/>
                                          </p:stCondLst>
                                        </p:cTn>
                                        <p:tgtEl>
                                          <p:spTgt spid="95"/>
                                        </p:tgtEl>
                                        <p:attrNameLst>
                                          <p:attrName>style.visibility</p:attrName>
                                        </p:attrNameLst>
                                      </p:cBhvr>
                                      <p:to>
                                        <p:strVal val="visible"/>
                                      </p:to>
                                    </p:set>
                                    <p:animEffect transition="in" filter="wipe(right)">
                                      <p:cBhvr>
                                        <p:cTn id="192" dur="500"/>
                                        <p:tgtEl>
                                          <p:spTgt spid="95"/>
                                        </p:tgtEl>
                                      </p:cBhvr>
                                    </p:animEffect>
                                  </p:childTnLst>
                                </p:cTn>
                              </p:par>
                              <p:par>
                                <p:cTn id="193" presetID="22" presetClass="entr" presetSubtype="2" fill="hold" nodeType="withEffect">
                                  <p:stCondLst>
                                    <p:cond delay="0"/>
                                  </p:stCondLst>
                                  <p:childTnLst>
                                    <p:set>
                                      <p:cBhvr>
                                        <p:cTn id="194" dur="1" fill="hold">
                                          <p:stCondLst>
                                            <p:cond delay="0"/>
                                          </p:stCondLst>
                                        </p:cTn>
                                        <p:tgtEl>
                                          <p:spTgt spid="96"/>
                                        </p:tgtEl>
                                        <p:attrNameLst>
                                          <p:attrName>style.visibility</p:attrName>
                                        </p:attrNameLst>
                                      </p:cBhvr>
                                      <p:to>
                                        <p:strVal val="visible"/>
                                      </p:to>
                                    </p:set>
                                    <p:animEffect transition="in" filter="wipe(right)">
                                      <p:cBhvr>
                                        <p:cTn id="195" dur="500"/>
                                        <p:tgtEl>
                                          <p:spTgt spid="96"/>
                                        </p:tgtEl>
                                      </p:cBhvr>
                                    </p:animEffect>
                                  </p:childTnLst>
                                </p:cTn>
                              </p:par>
                              <p:par>
                                <p:cTn id="196" presetID="22" presetClass="entr" presetSubtype="2" fill="hold" nodeType="withEffect">
                                  <p:stCondLst>
                                    <p:cond delay="0"/>
                                  </p:stCondLst>
                                  <p:childTnLst>
                                    <p:set>
                                      <p:cBhvr>
                                        <p:cTn id="197" dur="1" fill="hold">
                                          <p:stCondLst>
                                            <p:cond delay="0"/>
                                          </p:stCondLst>
                                        </p:cTn>
                                        <p:tgtEl>
                                          <p:spTgt spid="97"/>
                                        </p:tgtEl>
                                        <p:attrNameLst>
                                          <p:attrName>style.visibility</p:attrName>
                                        </p:attrNameLst>
                                      </p:cBhvr>
                                      <p:to>
                                        <p:strVal val="visible"/>
                                      </p:to>
                                    </p:set>
                                    <p:animEffect transition="in" filter="wipe(right)">
                                      <p:cBhvr>
                                        <p:cTn id="198" dur="500"/>
                                        <p:tgtEl>
                                          <p:spTgt spid="97"/>
                                        </p:tgtEl>
                                      </p:cBhvr>
                                    </p:animEffect>
                                  </p:childTnLst>
                                </p:cTn>
                              </p:par>
                              <p:par>
                                <p:cTn id="199" presetID="22" presetClass="entr" presetSubtype="2" fill="hold" nodeType="withEffect">
                                  <p:stCondLst>
                                    <p:cond delay="0"/>
                                  </p:stCondLst>
                                  <p:childTnLst>
                                    <p:set>
                                      <p:cBhvr>
                                        <p:cTn id="200" dur="1" fill="hold">
                                          <p:stCondLst>
                                            <p:cond delay="0"/>
                                          </p:stCondLst>
                                        </p:cTn>
                                        <p:tgtEl>
                                          <p:spTgt spid="98"/>
                                        </p:tgtEl>
                                        <p:attrNameLst>
                                          <p:attrName>style.visibility</p:attrName>
                                        </p:attrNameLst>
                                      </p:cBhvr>
                                      <p:to>
                                        <p:strVal val="visible"/>
                                      </p:to>
                                    </p:set>
                                    <p:animEffect transition="in" filter="wipe(right)">
                                      <p:cBhvr>
                                        <p:cTn id="201" dur="500"/>
                                        <p:tgtEl>
                                          <p:spTgt spid="98"/>
                                        </p:tgtEl>
                                      </p:cBhvr>
                                    </p:animEffect>
                                  </p:childTnLst>
                                </p:cTn>
                              </p:par>
                              <p:par>
                                <p:cTn id="202" presetID="22" presetClass="entr" presetSubtype="2" fill="hold" nodeType="withEffect">
                                  <p:stCondLst>
                                    <p:cond delay="0"/>
                                  </p:stCondLst>
                                  <p:childTnLst>
                                    <p:set>
                                      <p:cBhvr>
                                        <p:cTn id="203" dur="1" fill="hold">
                                          <p:stCondLst>
                                            <p:cond delay="0"/>
                                          </p:stCondLst>
                                        </p:cTn>
                                        <p:tgtEl>
                                          <p:spTgt spid="99"/>
                                        </p:tgtEl>
                                        <p:attrNameLst>
                                          <p:attrName>style.visibility</p:attrName>
                                        </p:attrNameLst>
                                      </p:cBhvr>
                                      <p:to>
                                        <p:strVal val="visible"/>
                                      </p:to>
                                    </p:set>
                                    <p:animEffect transition="in" filter="wipe(right)">
                                      <p:cBhvr>
                                        <p:cTn id="204" dur="500"/>
                                        <p:tgtEl>
                                          <p:spTgt spid="99"/>
                                        </p:tgtEl>
                                      </p:cBhvr>
                                    </p:animEffect>
                                  </p:childTnLst>
                                </p:cTn>
                              </p:par>
                              <p:par>
                                <p:cTn id="205" presetID="22" presetClass="entr" presetSubtype="2" fill="hold" nodeType="withEffect">
                                  <p:stCondLst>
                                    <p:cond delay="0"/>
                                  </p:stCondLst>
                                  <p:childTnLst>
                                    <p:set>
                                      <p:cBhvr>
                                        <p:cTn id="206" dur="1" fill="hold">
                                          <p:stCondLst>
                                            <p:cond delay="0"/>
                                          </p:stCondLst>
                                        </p:cTn>
                                        <p:tgtEl>
                                          <p:spTgt spid="100"/>
                                        </p:tgtEl>
                                        <p:attrNameLst>
                                          <p:attrName>style.visibility</p:attrName>
                                        </p:attrNameLst>
                                      </p:cBhvr>
                                      <p:to>
                                        <p:strVal val="visible"/>
                                      </p:to>
                                    </p:set>
                                    <p:animEffect transition="in" filter="wipe(right)">
                                      <p:cBhvr>
                                        <p:cTn id="207" dur="500"/>
                                        <p:tgtEl>
                                          <p:spTgt spid="100"/>
                                        </p:tgtEl>
                                      </p:cBhvr>
                                    </p:animEffect>
                                  </p:childTnLst>
                                </p:cTn>
                              </p:par>
                              <p:par>
                                <p:cTn id="208" presetID="22" presetClass="entr" presetSubtype="2" fill="hold" nodeType="withEffect">
                                  <p:stCondLst>
                                    <p:cond delay="0"/>
                                  </p:stCondLst>
                                  <p:childTnLst>
                                    <p:set>
                                      <p:cBhvr>
                                        <p:cTn id="209" dur="1" fill="hold">
                                          <p:stCondLst>
                                            <p:cond delay="0"/>
                                          </p:stCondLst>
                                        </p:cTn>
                                        <p:tgtEl>
                                          <p:spTgt spid="101"/>
                                        </p:tgtEl>
                                        <p:attrNameLst>
                                          <p:attrName>style.visibility</p:attrName>
                                        </p:attrNameLst>
                                      </p:cBhvr>
                                      <p:to>
                                        <p:strVal val="visible"/>
                                      </p:to>
                                    </p:set>
                                    <p:animEffect transition="in" filter="wipe(right)">
                                      <p:cBhvr>
                                        <p:cTn id="210" dur="500"/>
                                        <p:tgtEl>
                                          <p:spTgt spid="101"/>
                                        </p:tgtEl>
                                      </p:cBhvr>
                                    </p:animEffect>
                                  </p:childTnLst>
                                </p:cTn>
                              </p:par>
                              <p:par>
                                <p:cTn id="211" presetID="22" presetClass="entr" presetSubtype="2" fill="hold" nodeType="withEffect">
                                  <p:stCondLst>
                                    <p:cond delay="0"/>
                                  </p:stCondLst>
                                  <p:childTnLst>
                                    <p:set>
                                      <p:cBhvr>
                                        <p:cTn id="212" dur="1" fill="hold">
                                          <p:stCondLst>
                                            <p:cond delay="0"/>
                                          </p:stCondLst>
                                        </p:cTn>
                                        <p:tgtEl>
                                          <p:spTgt spid="102"/>
                                        </p:tgtEl>
                                        <p:attrNameLst>
                                          <p:attrName>style.visibility</p:attrName>
                                        </p:attrNameLst>
                                      </p:cBhvr>
                                      <p:to>
                                        <p:strVal val="visible"/>
                                      </p:to>
                                    </p:set>
                                    <p:animEffect transition="in" filter="wipe(right)">
                                      <p:cBhvr>
                                        <p:cTn id="213" dur="500"/>
                                        <p:tgtEl>
                                          <p:spTgt spid="102"/>
                                        </p:tgtEl>
                                      </p:cBhvr>
                                    </p:animEffect>
                                  </p:childTnLst>
                                </p:cTn>
                              </p:par>
                              <p:par>
                                <p:cTn id="214" presetID="22" presetClass="entr" presetSubtype="2" fill="hold" nodeType="withEffect">
                                  <p:stCondLst>
                                    <p:cond delay="0"/>
                                  </p:stCondLst>
                                  <p:childTnLst>
                                    <p:set>
                                      <p:cBhvr>
                                        <p:cTn id="215" dur="1" fill="hold">
                                          <p:stCondLst>
                                            <p:cond delay="0"/>
                                          </p:stCondLst>
                                        </p:cTn>
                                        <p:tgtEl>
                                          <p:spTgt spid="103"/>
                                        </p:tgtEl>
                                        <p:attrNameLst>
                                          <p:attrName>style.visibility</p:attrName>
                                        </p:attrNameLst>
                                      </p:cBhvr>
                                      <p:to>
                                        <p:strVal val="visible"/>
                                      </p:to>
                                    </p:set>
                                    <p:animEffect transition="in" filter="wipe(right)">
                                      <p:cBhvr>
                                        <p:cTn id="216" dur="500"/>
                                        <p:tgtEl>
                                          <p:spTgt spid="103"/>
                                        </p:tgtEl>
                                      </p:cBhvr>
                                    </p:animEffect>
                                  </p:childTnLst>
                                </p:cTn>
                              </p:par>
                              <p:par>
                                <p:cTn id="217" presetID="22" presetClass="entr" presetSubtype="2" fill="hold" nodeType="withEffect">
                                  <p:stCondLst>
                                    <p:cond delay="0"/>
                                  </p:stCondLst>
                                  <p:childTnLst>
                                    <p:set>
                                      <p:cBhvr>
                                        <p:cTn id="218" dur="1" fill="hold">
                                          <p:stCondLst>
                                            <p:cond delay="0"/>
                                          </p:stCondLst>
                                        </p:cTn>
                                        <p:tgtEl>
                                          <p:spTgt spid="104"/>
                                        </p:tgtEl>
                                        <p:attrNameLst>
                                          <p:attrName>style.visibility</p:attrName>
                                        </p:attrNameLst>
                                      </p:cBhvr>
                                      <p:to>
                                        <p:strVal val="visible"/>
                                      </p:to>
                                    </p:set>
                                    <p:animEffect transition="in" filter="wipe(right)">
                                      <p:cBhvr>
                                        <p:cTn id="219" dur="500"/>
                                        <p:tgtEl>
                                          <p:spTgt spid="104"/>
                                        </p:tgtEl>
                                      </p:cBhvr>
                                    </p:animEffect>
                                  </p:childTnLst>
                                </p:cTn>
                              </p:par>
                              <p:par>
                                <p:cTn id="220" presetID="22" presetClass="entr" presetSubtype="2" fill="hold" nodeType="withEffect">
                                  <p:stCondLst>
                                    <p:cond delay="0"/>
                                  </p:stCondLst>
                                  <p:childTnLst>
                                    <p:set>
                                      <p:cBhvr>
                                        <p:cTn id="221" dur="1" fill="hold">
                                          <p:stCondLst>
                                            <p:cond delay="0"/>
                                          </p:stCondLst>
                                        </p:cTn>
                                        <p:tgtEl>
                                          <p:spTgt spid="105"/>
                                        </p:tgtEl>
                                        <p:attrNameLst>
                                          <p:attrName>style.visibility</p:attrName>
                                        </p:attrNameLst>
                                      </p:cBhvr>
                                      <p:to>
                                        <p:strVal val="visible"/>
                                      </p:to>
                                    </p:set>
                                    <p:animEffect transition="in" filter="wipe(right)">
                                      <p:cBhvr>
                                        <p:cTn id="222" dur="500"/>
                                        <p:tgtEl>
                                          <p:spTgt spid="105"/>
                                        </p:tgtEl>
                                      </p:cBhvr>
                                    </p:animEffect>
                                  </p:childTnLst>
                                </p:cTn>
                              </p:par>
                              <p:par>
                                <p:cTn id="223" presetID="22" presetClass="entr" presetSubtype="2" fill="hold" nodeType="withEffect">
                                  <p:stCondLst>
                                    <p:cond delay="0"/>
                                  </p:stCondLst>
                                  <p:childTnLst>
                                    <p:set>
                                      <p:cBhvr>
                                        <p:cTn id="224" dur="1" fill="hold">
                                          <p:stCondLst>
                                            <p:cond delay="0"/>
                                          </p:stCondLst>
                                        </p:cTn>
                                        <p:tgtEl>
                                          <p:spTgt spid="106"/>
                                        </p:tgtEl>
                                        <p:attrNameLst>
                                          <p:attrName>style.visibility</p:attrName>
                                        </p:attrNameLst>
                                      </p:cBhvr>
                                      <p:to>
                                        <p:strVal val="visible"/>
                                      </p:to>
                                    </p:set>
                                    <p:animEffect transition="in" filter="wipe(right)">
                                      <p:cBhvr>
                                        <p:cTn id="225" dur="500"/>
                                        <p:tgtEl>
                                          <p:spTgt spid="106"/>
                                        </p:tgtEl>
                                      </p:cBhvr>
                                    </p:animEffect>
                                  </p:childTnLst>
                                </p:cTn>
                              </p:par>
                            </p:childTnLst>
                          </p:cTn>
                        </p:par>
                        <p:par>
                          <p:cTn id="226" fill="hold">
                            <p:stCondLst>
                              <p:cond delay="5000"/>
                            </p:stCondLst>
                            <p:childTnLst>
                              <p:par>
                                <p:cTn id="227" presetID="22" presetClass="entr" presetSubtype="2" fill="hold" nodeType="afterEffect">
                                  <p:stCondLst>
                                    <p:cond delay="0"/>
                                  </p:stCondLst>
                                  <p:childTnLst>
                                    <p:set>
                                      <p:cBhvr>
                                        <p:cTn id="228" dur="1" fill="hold">
                                          <p:stCondLst>
                                            <p:cond delay="0"/>
                                          </p:stCondLst>
                                        </p:cTn>
                                        <p:tgtEl>
                                          <p:spTgt spid="109"/>
                                        </p:tgtEl>
                                        <p:attrNameLst>
                                          <p:attrName>style.visibility</p:attrName>
                                        </p:attrNameLst>
                                      </p:cBhvr>
                                      <p:to>
                                        <p:strVal val="visible"/>
                                      </p:to>
                                    </p:set>
                                    <p:animEffect transition="in" filter="wipe(right)">
                                      <p:cBhvr>
                                        <p:cTn id="229" dur="500"/>
                                        <p:tgtEl>
                                          <p:spTgt spid="109"/>
                                        </p:tgtEl>
                                      </p:cBhvr>
                                    </p:animEffect>
                                  </p:childTnLst>
                                </p:cTn>
                              </p:par>
                            </p:childTnLst>
                          </p:cTn>
                        </p:par>
                      </p:childTnLst>
                    </p:cTn>
                  </p:par>
                  <p:par>
                    <p:cTn id="230" fill="hold">
                      <p:stCondLst>
                        <p:cond delay="indefinite"/>
                      </p:stCondLst>
                      <p:childTnLst>
                        <p:par>
                          <p:cTn id="231" fill="hold">
                            <p:stCondLst>
                              <p:cond delay="0"/>
                            </p:stCondLst>
                            <p:childTnLst>
                              <p:par>
                                <p:cTn id="232" presetID="22" presetClass="entr" presetSubtype="4" fill="hold" nodeType="clickEffect">
                                  <p:stCondLst>
                                    <p:cond delay="0"/>
                                  </p:stCondLst>
                                  <p:childTnLst>
                                    <p:set>
                                      <p:cBhvr>
                                        <p:cTn id="233" dur="1" fill="hold">
                                          <p:stCondLst>
                                            <p:cond delay="0"/>
                                          </p:stCondLst>
                                        </p:cTn>
                                        <p:tgtEl>
                                          <p:spTgt spid="111"/>
                                        </p:tgtEl>
                                        <p:attrNameLst>
                                          <p:attrName>style.visibility</p:attrName>
                                        </p:attrNameLst>
                                      </p:cBhvr>
                                      <p:to>
                                        <p:strVal val="visible"/>
                                      </p:to>
                                    </p:set>
                                    <p:animEffect transition="in" filter="wipe(down)">
                                      <p:cBhvr>
                                        <p:cTn id="234"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rPr>
              <a:t>本节目录</a:t>
            </a:r>
            <a:endParaRPr lang="zh-CN" altLang="en-US"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latin typeface="黑体" panose="02010609060101010101" pitchFamily="49" charset="-122"/>
                <a:ea typeface="黑体" panose="02010609060101010101" pitchFamily="49" charset="-122"/>
              </a:rPr>
              <a:t>概述</a:t>
            </a:r>
            <a:endParaRPr lang="en-US" altLang="zh-CN" sz="2800" b="1" dirty="0" smtClean="0">
              <a:latin typeface="黑体" panose="02010609060101010101" pitchFamily="49" charset="-122"/>
              <a:ea typeface="黑体" panose="02010609060101010101" pitchFamily="49" charset="-122"/>
            </a:endParaRPr>
          </a:p>
          <a:p>
            <a:r>
              <a:rPr lang="zh-CN" altLang="en-US" sz="2800" b="1" dirty="0" smtClean="0">
                <a:solidFill>
                  <a:schemeClr val="bg1">
                    <a:lumMod val="85000"/>
                  </a:schemeClr>
                </a:solidFill>
                <a:latin typeface="黑体" panose="02010609060101010101" pitchFamily="49" charset="-122"/>
                <a:ea typeface="黑体" panose="02010609060101010101" pitchFamily="49" charset="-122"/>
              </a:rPr>
              <a:t>人工神经元</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r>
              <a:rPr lang="zh-CN" altLang="en-US" sz="2800" b="1" dirty="0">
                <a:solidFill>
                  <a:schemeClr val="bg1">
                    <a:lumMod val="85000"/>
                  </a:schemeClr>
                </a:solidFill>
                <a:latin typeface="黑体" panose="02010609060101010101" pitchFamily="49" charset="-122"/>
                <a:ea typeface="黑体" panose="02010609060101010101" pitchFamily="49" charset="-122"/>
              </a:rPr>
              <a:t>神经网络</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r>
              <a:rPr lang="zh-CN" altLang="en-US" sz="2800" b="1" dirty="0" smtClean="0">
                <a:solidFill>
                  <a:schemeClr val="bg1">
                    <a:lumMod val="85000"/>
                  </a:schemeClr>
                </a:solidFill>
                <a:latin typeface="黑体" panose="02010609060101010101" pitchFamily="49" charset="-122"/>
                <a:ea typeface="黑体" panose="02010609060101010101" pitchFamily="49" charset="-122"/>
              </a:rPr>
              <a:t>反向传播算法</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r>
              <a:rPr lang="zh-CN" altLang="en-US" sz="2800" b="1" dirty="0">
                <a:solidFill>
                  <a:schemeClr val="bg1">
                    <a:lumMod val="85000"/>
                  </a:schemeClr>
                </a:solidFill>
                <a:latin typeface="黑体" panose="02010609060101010101" pitchFamily="49" charset="-122"/>
                <a:ea typeface="黑体" panose="02010609060101010101" pitchFamily="49" charset="-122"/>
              </a:rPr>
              <a:t>问题分析</a:t>
            </a:r>
            <a:endParaRPr lang="zh-CN" altLang="en-US" sz="2800" b="1" dirty="0">
              <a:solidFill>
                <a:schemeClr val="bg1">
                  <a:lumMod val="85000"/>
                </a:schemeClr>
              </a:solidFill>
              <a:latin typeface="黑体" panose="02010609060101010101" pitchFamily="49" charset="-122"/>
              <a:ea typeface="黑体" panose="02010609060101010101" pitchFamily="49" charset="-122"/>
            </a:endParaRPr>
          </a:p>
          <a:p>
            <a:r>
              <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rPr>
              <a:t>卷积神经网络</a:t>
            </a:r>
            <a:endParaRPr lang="en-US" altLang="zh-CN" sz="2800" b="1" dirty="0">
              <a:solidFill>
                <a:schemeClr val="bg1">
                  <a:lumMod val="85000"/>
                </a:schemeClr>
              </a:solidFill>
              <a:latin typeface="黑体" panose="02010609060101010101" pitchFamily="49" charset="-122"/>
              <a:ea typeface="黑体" panose="02010609060101010101" pitchFamily="49" charset="-122"/>
            </a:endParaRPr>
          </a:p>
          <a:p>
            <a:endParaRPr lang="en-US" altLang="zh-CN" sz="2800" b="1" dirty="0" smtClean="0">
              <a:latin typeface="黑体" panose="02010609060101010101" pitchFamily="49" charset="-122"/>
              <a:ea typeface="黑体" panose="02010609060101010101" pitchFamily="49" charset="-122"/>
            </a:endParaRPr>
          </a:p>
          <a:p>
            <a:pPr marL="0" indent="0">
              <a:buNone/>
            </a:pPr>
            <a:endParaRPr lang="zh-CN" altLang="en-US" sz="2800"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反向传播算法</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算法流程</a:t>
            </a:r>
            <a:endParaRPr lang="en-US" altLang="zh-CN" sz="2800" b="1" dirty="0" smtClean="0">
              <a:latin typeface="黑体" panose="02010609060101010101" pitchFamily="49" charset="-122"/>
              <a:ea typeface="黑体" panose="02010609060101010101" pitchFamily="49" charset="-122"/>
            </a:endParaRPr>
          </a:p>
        </p:txBody>
      </p:sp>
      <p:sp>
        <p:nvSpPr>
          <p:cNvPr id="4" name="内容占位符 2"/>
          <p:cNvSpPr txBox="1"/>
          <p:nvPr/>
        </p:nvSpPr>
        <p:spPr>
          <a:xfrm>
            <a:off x="818173" y="1742429"/>
            <a:ext cx="7282219" cy="5142955"/>
          </a:xfrm>
          <a:prstGeom prst="rect">
            <a:avLst/>
          </a:prstGeom>
        </p:spPr>
        <p:txBody>
          <a:bodyPr>
            <a:normAutofit fontScale="8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000" dirty="0" smtClean="0"/>
              <a:t>第一步：初始化</a:t>
            </a:r>
            <a:r>
              <a:rPr lang="en-US" altLang="zh-CN" sz="2000" dirty="0" err="1" smtClean="0"/>
              <a:t>W,b</a:t>
            </a:r>
            <a:r>
              <a:rPr lang="en-US" altLang="zh-CN" sz="2000" dirty="0" smtClean="0"/>
              <a:t> </a:t>
            </a:r>
            <a:endParaRPr lang="en-US" altLang="zh-CN" sz="2000" dirty="0" smtClean="0"/>
          </a:p>
          <a:p>
            <a:r>
              <a:rPr lang="zh-CN" altLang="en-US" sz="2000" dirty="0" smtClean="0"/>
              <a:t>第二步：</a:t>
            </a:r>
            <a:endParaRPr lang="en-US" altLang="zh-CN" sz="2000" dirty="0" smtClean="0"/>
          </a:p>
          <a:p>
            <a:r>
              <a:rPr lang="en-US" altLang="zh-CN" sz="2000" dirty="0" smtClean="0"/>
              <a:t>Do{</a:t>
            </a:r>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pPr marL="0" indent="0">
              <a:buFont typeface="Arial" panose="020B0604020202020204" pitchFamily="34" charset="0"/>
              <a:buNone/>
            </a:pPr>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a:p>
          <a:p>
            <a:r>
              <a:rPr lang="en-US" altLang="zh-CN" sz="2000" dirty="0" smtClean="0"/>
              <a:t>}Until convergence</a:t>
            </a:r>
            <a:endParaRPr lang="en-US" altLang="zh-CN" sz="2000" dirty="0" smtClean="0"/>
          </a:p>
        </p:txBody>
      </p:sp>
      <p:graphicFrame>
        <p:nvGraphicFramePr>
          <p:cNvPr id="5" name="对象 4"/>
          <p:cNvGraphicFramePr>
            <a:graphicFrameLocks noChangeAspect="1"/>
          </p:cNvGraphicFramePr>
          <p:nvPr/>
        </p:nvGraphicFramePr>
        <p:xfrm>
          <a:off x="1684338" y="2336800"/>
          <a:ext cx="5624512" cy="4043363"/>
        </p:xfrm>
        <a:graphic>
          <a:graphicData uri="http://schemas.openxmlformats.org/presentationml/2006/ole">
            <mc:AlternateContent xmlns:mc="http://schemas.openxmlformats.org/markup-compatibility/2006">
              <mc:Choice xmlns:v="urn:schemas-microsoft-com:vml" Requires="v">
                <p:oleObj spid="_x0000_s18514" name="Equation" r:id="rId1" imgW="133197600" imgH="95707200" progId="Equation.DSMT4">
                  <p:embed/>
                </p:oleObj>
              </mc:Choice>
              <mc:Fallback>
                <p:oleObj name="Equation" r:id="rId1" imgW="133197600" imgH="95707200" progId="Equation.DSMT4">
                  <p:embed/>
                  <p:pic>
                    <p:nvPicPr>
                      <p:cNvPr id="0" name="对象 3"/>
                      <p:cNvPicPr>
                        <a:picLocks noChangeAspect="1" noChangeArrowheads="1"/>
                      </p:cNvPicPr>
                      <p:nvPr/>
                    </p:nvPicPr>
                    <p:blipFill>
                      <a:blip r:embed="rId2"/>
                      <a:srcRect/>
                      <a:stretch>
                        <a:fillRect/>
                      </a:stretch>
                    </p:blipFill>
                    <p:spPr bwMode="auto">
                      <a:xfrm>
                        <a:off x="1684338" y="2336800"/>
                        <a:ext cx="5624512"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反向传播算法</a:t>
            </a:r>
            <a:endParaRPr lang="en-US" altLang="zh-CN" b="1"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3" name="副标题 2"/>
              <p:cNvSpPr>
                <a:spLocks noGrp="1"/>
              </p:cNvSpPr>
              <p:nvPr>
                <p:ph type="subTitle" idx="4294967295"/>
              </p:nvPr>
            </p:nvSpPr>
            <p:spPr>
              <a:xfrm>
                <a:off x="395536" y="1124744"/>
                <a:ext cx="8352928" cy="5256584"/>
              </a:xfrm>
              <a:prstGeom prst="rect">
                <a:avLst/>
              </a:prstGeom>
            </p:spPr>
            <p:txBody>
              <a:bodyPr/>
              <a:lstStyle/>
              <a:p>
                <a:pPr>
                  <a:spcAft>
                    <a:spcPts val="1200"/>
                  </a:spcAft>
                  <a:buNone/>
                </a:pPr>
                <a:r>
                  <a:rPr lang="zh-CN" altLang="en-US" sz="2400" b="1" dirty="0" smtClean="0">
                    <a:latin typeface="黑体" panose="02010609060101010101" pitchFamily="49" charset="-122"/>
                    <a:ea typeface="黑体" panose="02010609060101010101" pitchFamily="49" charset="-122"/>
                  </a:rPr>
                  <a:t>例题</a:t>
                </a:r>
                <a:r>
                  <a:rPr lang="en-US" altLang="zh-CN" sz="2400" b="1" dirty="0" smtClean="0">
                    <a:latin typeface="黑体" panose="02010609060101010101" pitchFamily="49" charset="-122"/>
                    <a:ea typeface="黑体" panose="02010609060101010101" pitchFamily="49" charset="-122"/>
                  </a:rPr>
                  <a:t>1</a:t>
                </a:r>
                <a:r>
                  <a:rPr lang="zh-CN" altLang="en-US" sz="2400" b="1" dirty="0" smtClean="0">
                    <a:latin typeface="黑体" panose="02010609060101010101" pitchFamily="49" charset="-122"/>
                    <a:ea typeface="黑体" panose="02010609060101010101" pitchFamily="49" charset="-122"/>
                  </a:rPr>
                  <a:t>：</a:t>
                </a:r>
                <a:r>
                  <a:rPr lang="zh-CN" altLang="en-US" sz="2400" dirty="0"/>
                  <a:t>现有如</a:t>
                </a:r>
                <a:r>
                  <a:rPr lang="zh-CN" altLang="en-US" sz="2400" dirty="0" smtClean="0"/>
                  <a:t>图所</a:t>
                </a:r>
                <a:r>
                  <a:rPr lang="zh-CN" altLang="en-US" sz="2400" dirty="0"/>
                  <a:t>示的神经网络模型，其中各神经元均使用</a:t>
                </a:r>
                <a14:m>
                  <m:oMath xmlns:m="http://schemas.openxmlformats.org/officeDocument/2006/math">
                    <m:r>
                      <m:rPr>
                        <m:sty m:val="p"/>
                      </m:rPr>
                      <a:rPr lang="en-US" altLang="zh-CN" sz="2400">
                        <a:latin typeface="Cambria Math" panose="02040503050406030204" pitchFamily="18" charset="0"/>
                      </a:rPr>
                      <m:t>Sigmoid</m:t>
                    </m:r>
                  </m:oMath>
                </a14:m>
                <a:r>
                  <a:rPr lang="zh-CN" altLang="en-US" sz="2400" dirty="0"/>
                  <a:t>激活函数，假设当前网络的权重向量</a:t>
                </a:r>
                <a14:m>
                  <m:oMath xmlns:m="http://schemas.openxmlformats.org/officeDocument/2006/math">
                    <m:r>
                      <a:rPr lang="en-US" altLang="zh-CN" sz="2400" b="1" i="1">
                        <a:latin typeface="Cambria Math" panose="02040503050406030204" pitchFamily="18" charset="0"/>
                      </a:rPr>
                      <m:t>𝑾</m:t>
                    </m:r>
                  </m:oMath>
                </a14:m>
                <a:r>
                  <a:rPr lang="zh-CN" altLang="en-US" sz="2400" dirty="0"/>
                  <a:t>取值为：</a:t>
                </a:r>
                <a:endParaRPr lang="en-US" altLang="zh-CN" sz="2400" dirty="0"/>
              </a:p>
              <a:p>
                <a:pPr>
                  <a:spcAft>
                    <a:spcPts val="1200"/>
                  </a:spcAft>
                  <a:buNone/>
                </a:pPr>
                <a14:m>
                  <m:oMathPara xmlns:m="http://schemas.openxmlformats.org/officeDocument/2006/math">
                    <m:oMathParaPr>
                      <m:jc m:val="centerGroup"/>
                    </m:oMathParaPr>
                    <m:oMath xmlns:m="http://schemas.openxmlformats.org/officeDocument/2006/math">
                      <m:r>
                        <a:rPr lang="en-US" altLang="zh-CN" sz="2000" b="1" i="1">
                          <a:latin typeface="Cambria Math" panose="02040503050406030204" pitchFamily="18" charset="0"/>
                        </a:rPr>
                        <m:t>𝑾</m:t>
                      </m:r>
                      <m:r>
                        <a:rPr lang="en-US" altLang="zh-CN" sz="2000" i="1">
                          <a:latin typeface="Cambria Math" panose="02040503050406030204" pitchFamily="18" charset="0"/>
                        </a:rPr>
                        <m:t>=</m:t>
                      </m:r>
                      <m:sSup>
                        <m:sSupPr>
                          <m:ctrlPr>
                            <a:rPr lang="en-US" altLang="zh-CN" sz="2000" i="1">
                              <a:latin typeface="Cambria Math" panose="02040503050406030204"/>
                            </a:rPr>
                          </m:ctrlPr>
                        </m:sSupPr>
                        <m:e>
                          <m:d>
                            <m:dPr>
                              <m:ctrlPr>
                                <a:rPr lang="en-US" altLang="zh-CN" sz="2000" i="1">
                                  <a:latin typeface="Cambria Math" panose="02040503050406030204"/>
                                </a:rPr>
                              </m:ctrlPr>
                            </m:dPr>
                            <m:e>
                              <m:sSubSup>
                                <m:sSubSupPr>
                                  <m:ctrlPr>
                                    <a:rPr lang="en-US" altLang="zh-CN" sz="2000" i="1">
                                      <a:latin typeface="Cambria Math" panose="02040503050406030204"/>
                                    </a:rPr>
                                  </m:ctrlPr>
                                </m:sSubSupPr>
                                <m:e>
                                  <m:r>
                                    <a:rPr lang="en-US" altLang="zh-CN" sz="2000" i="1">
                                      <a:latin typeface="Cambria Math" panose="02040503050406030204" pitchFamily="18" charset="0"/>
                                    </a:rPr>
                                    <m:t>𝑤</m:t>
                                  </m:r>
                                </m:e>
                                <m:sub>
                                  <m:r>
                                    <a:rPr lang="en-US" altLang="zh-CN" sz="2000" i="1">
                                      <a:latin typeface="Cambria Math" panose="02040503050406030204" pitchFamily="18" charset="0"/>
                                    </a:rPr>
                                    <m:t>11</m:t>
                                  </m:r>
                                </m:sub>
                                <m:sup>
                                  <m:d>
                                    <m:dPr>
                                      <m:ctrlPr>
                                        <a:rPr lang="en-US" altLang="zh-CN" sz="2000" i="1">
                                          <a:latin typeface="Cambria Math" panose="02040503050406030204"/>
                                        </a:rPr>
                                      </m:ctrlPr>
                                    </m:dPr>
                                    <m:e>
                                      <m:r>
                                        <a:rPr lang="en-US" altLang="zh-CN" sz="2000" i="1">
                                          <a:latin typeface="Cambria Math" panose="02040503050406030204" pitchFamily="18" charset="0"/>
                                        </a:rPr>
                                        <m:t>1</m:t>
                                      </m:r>
                                    </m:e>
                                  </m:d>
                                </m:sup>
                              </m:sSubSup>
                              <m:r>
                                <a:rPr lang="en-US" altLang="zh-CN" sz="2000" i="1">
                                  <a:latin typeface="Cambria Math" panose="02040503050406030204" pitchFamily="18" charset="0"/>
                                </a:rPr>
                                <m:t>,</m:t>
                              </m:r>
                              <m:sSubSup>
                                <m:sSubSupPr>
                                  <m:ctrlPr>
                                    <a:rPr lang="en-US" altLang="zh-CN" sz="2000" i="1">
                                      <a:latin typeface="Cambria Math" panose="02040503050406030204"/>
                                    </a:rPr>
                                  </m:ctrlPr>
                                </m:sSubSupPr>
                                <m:e>
                                  <m:r>
                                    <a:rPr lang="en-US" altLang="zh-CN" sz="2000" i="1">
                                      <a:latin typeface="Cambria Math" panose="02040503050406030204" pitchFamily="18" charset="0"/>
                                    </a:rPr>
                                    <m:t>𝑤</m:t>
                                  </m:r>
                                </m:e>
                                <m:sub>
                                  <m:r>
                                    <a:rPr lang="en-US" altLang="zh-CN" sz="2000" i="1">
                                      <a:latin typeface="Cambria Math" panose="02040503050406030204" pitchFamily="18" charset="0"/>
                                    </a:rPr>
                                    <m:t>12</m:t>
                                  </m:r>
                                </m:sub>
                                <m:sup>
                                  <m:d>
                                    <m:dPr>
                                      <m:ctrlPr>
                                        <a:rPr lang="en-US" altLang="zh-CN" sz="2000" i="1">
                                          <a:latin typeface="Cambria Math" panose="02040503050406030204"/>
                                        </a:rPr>
                                      </m:ctrlPr>
                                    </m:dPr>
                                    <m:e>
                                      <m:r>
                                        <a:rPr lang="en-US" altLang="zh-CN" sz="2000" i="1">
                                          <a:latin typeface="Cambria Math" panose="02040503050406030204" pitchFamily="18" charset="0"/>
                                        </a:rPr>
                                        <m:t>1</m:t>
                                      </m:r>
                                    </m:e>
                                  </m:d>
                                </m:sup>
                              </m:sSubSup>
                              <m:r>
                                <a:rPr lang="en-US" altLang="zh-CN" sz="2000" i="1">
                                  <a:latin typeface="Cambria Math" panose="02040503050406030204" pitchFamily="18" charset="0"/>
                                </a:rPr>
                                <m:t>,</m:t>
                              </m:r>
                              <m:sSubSup>
                                <m:sSubSupPr>
                                  <m:ctrlPr>
                                    <a:rPr lang="en-US" altLang="zh-CN" sz="2000" i="1">
                                      <a:latin typeface="Cambria Math" panose="02040503050406030204"/>
                                    </a:rPr>
                                  </m:ctrlPr>
                                </m:sSubSupPr>
                                <m:e>
                                  <m:r>
                                    <a:rPr lang="en-US" altLang="zh-CN" sz="2000" i="1">
                                      <a:latin typeface="Cambria Math" panose="02040503050406030204" pitchFamily="18" charset="0"/>
                                    </a:rPr>
                                    <m:t>𝑤</m:t>
                                  </m:r>
                                </m:e>
                                <m:sub>
                                  <m:r>
                                    <a:rPr lang="en-US" altLang="zh-CN" sz="2000" i="1">
                                      <a:latin typeface="Cambria Math" panose="02040503050406030204" pitchFamily="18" charset="0"/>
                                    </a:rPr>
                                    <m:t>21</m:t>
                                  </m:r>
                                </m:sub>
                                <m:sup>
                                  <m:d>
                                    <m:dPr>
                                      <m:ctrlPr>
                                        <a:rPr lang="en-US" altLang="zh-CN" sz="2000" i="1">
                                          <a:latin typeface="Cambria Math" panose="02040503050406030204"/>
                                        </a:rPr>
                                      </m:ctrlPr>
                                    </m:dPr>
                                    <m:e>
                                      <m:r>
                                        <a:rPr lang="en-US" altLang="zh-CN" sz="2000" i="1">
                                          <a:latin typeface="Cambria Math" panose="02040503050406030204" pitchFamily="18" charset="0"/>
                                        </a:rPr>
                                        <m:t>1</m:t>
                                      </m:r>
                                    </m:e>
                                  </m:d>
                                </m:sup>
                              </m:sSubSup>
                              <m:r>
                                <a:rPr lang="en-US" altLang="zh-CN" sz="2000" i="1">
                                  <a:latin typeface="Cambria Math" panose="02040503050406030204" pitchFamily="18" charset="0"/>
                                </a:rPr>
                                <m:t>,</m:t>
                              </m:r>
                              <m:sSubSup>
                                <m:sSubSupPr>
                                  <m:ctrlPr>
                                    <a:rPr lang="en-US" altLang="zh-CN" sz="2000" i="1">
                                      <a:latin typeface="Cambria Math" panose="02040503050406030204"/>
                                    </a:rPr>
                                  </m:ctrlPr>
                                </m:sSubSupPr>
                                <m:e>
                                  <m:r>
                                    <a:rPr lang="en-US" altLang="zh-CN" sz="2000" i="1">
                                      <a:latin typeface="Cambria Math" panose="02040503050406030204" pitchFamily="18" charset="0"/>
                                    </a:rPr>
                                    <m:t>𝑤</m:t>
                                  </m:r>
                                </m:e>
                                <m:sub>
                                  <m:r>
                                    <a:rPr lang="en-US" altLang="zh-CN" sz="2000" i="1">
                                      <a:latin typeface="Cambria Math" panose="02040503050406030204" pitchFamily="18" charset="0"/>
                                    </a:rPr>
                                    <m:t>22</m:t>
                                  </m:r>
                                </m:sub>
                                <m:sup>
                                  <m:d>
                                    <m:dPr>
                                      <m:ctrlPr>
                                        <a:rPr lang="en-US" altLang="zh-CN" sz="2000" i="1">
                                          <a:latin typeface="Cambria Math" panose="02040503050406030204"/>
                                        </a:rPr>
                                      </m:ctrlPr>
                                    </m:dPr>
                                    <m:e>
                                      <m:r>
                                        <a:rPr lang="en-US" altLang="zh-CN" sz="2000" i="1">
                                          <a:latin typeface="Cambria Math" panose="02040503050406030204" pitchFamily="18" charset="0"/>
                                        </a:rPr>
                                        <m:t>1</m:t>
                                      </m:r>
                                    </m:e>
                                  </m:d>
                                </m:sup>
                              </m:sSubSup>
                              <m:r>
                                <a:rPr lang="en-US" altLang="zh-CN" sz="2000" i="1">
                                  <a:latin typeface="Cambria Math" panose="02040503050406030204" pitchFamily="18" charset="0"/>
                                </a:rPr>
                                <m:t>,</m:t>
                              </m:r>
                              <m:sSubSup>
                                <m:sSubSupPr>
                                  <m:ctrlPr>
                                    <a:rPr lang="en-US" altLang="zh-CN" sz="2000" i="1">
                                      <a:latin typeface="Cambria Math" panose="02040503050406030204"/>
                                    </a:rPr>
                                  </m:ctrlPr>
                                </m:sSubSupPr>
                                <m:e>
                                  <m:r>
                                    <a:rPr lang="en-US" altLang="zh-CN" sz="2000" i="1">
                                      <a:latin typeface="Cambria Math" panose="02040503050406030204" pitchFamily="18" charset="0"/>
                                    </a:rPr>
                                    <m:t>𝑏</m:t>
                                  </m:r>
                                </m:e>
                                <m:sub>
                                  <m:r>
                                    <a:rPr lang="en-US" altLang="zh-CN" sz="2000" i="1">
                                      <a:latin typeface="Cambria Math" panose="02040503050406030204" pitchFamily="18" charset="0"/>
                                    </a:rPr>
                                    <m:t>1</m:t>
                                  </m:r>
                                </m:sub>
                                <m:sup>
                                  <m:d>
                                    <m:dPr>
                                      <m:ctrlPr>
                                        <a:rPr lang="en-US" altLang="zh-CN" sz="2000" i="1">
                                          <a:latin typeface="Cambria Math" panose="02040503050406030204"/>
                                        </a:rPr>
                                      </m:ctrlPr>
                                    </m:dPr>
                                    <m:e>
                                      <m:r>
                                        <a:rPr lang="en-US" altLang="zh-CN" sz="2000" i="1" smtClean="0">
                                          <a:latin typeface="Cambria Math" panose="02040503050406030204" pitchFamily="18" charset="0"/>
                                        </a:rPr>
                                        <m:t>2</m:t>
                                      </m:r>
                                    </m:e>
                                  </m:d>
                                </m:sup>
                              </m:sSubSup>
                              <m:r>
                                <a:rPr lang="en-US" altLang="zh-CN" sz="2000" i="1">
                                  <a:latin typeface="Cambria Math" panose="02040503050406030204" pitchFamily="18" charset="0"/>
                                </a:rPr>
                                <m:t>,</m:t>
                              </m:r>
                              <m:sSubSup>
                                <m:sSubSupPr>
                                  <m:ctrlPr>
                                    <a:rPr lang="en-US" altLang="zh-CN" sz="2000" i="1">
                                      <a:latin typeface="Cambria Math" panose="02040503050406030204"/>
                                    </a:rPr>
                                  </m:ctrlPr>
                                </m:sSubSupPr>
                                <m:e>
                                  <m:r>
                                    <a:rPr lang="en-US" altLang="zh-CN" sz="2000" i="1">
                                      <a:latin typeface="Cambria Math" panose="02040503050406030204" pitchFamily="18" charset="0"/>
                                    </a:rPr>
                                    <m:t>𝑏</m:t>
                                  </m:r>
                                </m:e>
                                <m:sub>
                                  <m:r>
                                    <a:rPr lang="en-US" altLang="zh-CN" sz="2000" i="1">
                                      <a:latin typeface="Cambria Math" panose="02040503050406030204" pitchFamily="18" charset="0"/>
                                    </a:rPr>
                                    <m:t>2</m:t>
                                  </m:r>
                                </m:sub>
                                <m:sup>
                                  <m:d>
                                    <m:dPr>
                                      <m:ctrlPr>
                                        <a:rPr lang="en-US" altLang="zh-CN" sz="2000" i="1">
                                          <a:latin typeface="Cambria Math" panose="02040503050406030204"/>
                                        </a:rPr>
                                      </m:ctrlPr>
                                    </m:dPr>
                                    <m:e>
                                      <m:r>
                                        <a:rPr lang="en-US" altLang="zh-CN" sz="2000" i="1">
                                          <a:latin typeface="Cambria Math" panose="02040503050406030204" pitchFamily="18" charset="0"/>
                                        </a:rPr>
                                        <m:t>2</m:t>
                                      </m:r>
                                    </m:e>
                                  </m:d>
                                </m:sup>
                              </m:sSubSup>
                              <m:r>
                                <a:rPr lang="en-US" altLang="zh-CN" sz="2000" i="1">
                                  <a:latin typeface="Cambria Math" panose="02040503050406030204" pitchFamily="18" charset="0"/>
                                </a:rPr>
                                <m:t>,</m:t>
                              </m:r>
                              <m:sSubSup>
                                <m:sSubSupPr>
                                  <m:ctrlPr>
                                    <a:rPr lang="en-US" altLang="zh-CN" sz="2000" i="1">
                                      <a:latin typeface="Cambria Math" panose="02040503050406030204"/>
                                    </a:rPr>
                                  </m:ctrlPr>
                                </m:sSubSupPr>
                                <m:e>
                                  <m:r>
                                    <a:rPr lang="en-US" altLang="zh-CN" sz="2000" i="1">
                                      <a:latin typeface="Cambria Math" panose="02040503050406030204" pitchFamily="18" charset="0"/>
                                    </a:rPr>
                                    <m:t>𝑤</m:t>
                                  </m:r>
                                </m:e>
                                <m:sub>
                                  <m:r>
                                    <a:rPr lang="en-US" altLang="zh-CN" sz="2000" i="1">
                                      <a:latin typeface="Cambria Math" panose="02040503050406030204" pitchFamily="18" charset="0"/>
                                    </a:rPr>
                                    <m:t>11</m:t>
                                  </m:r>
                                </m:sub>
                                <m:sup>
                                  <m:d>
                                    <m:dPr>
                                      <m:ctrlPr>
                                        <a:rPr lang="en-US" altLang="zh-CN" sz="2000" i="1">
                                          <a:latin typeface="Cambria Math" panose="02040503050406030204"/>
                                        </a:rPr>
                                      </m:ctrlPr>
                                    </m:dPr>
                                    <m:e>
                                      <m:r>
                                        <a:rPr lang="en-US" altLang="zh-CN" sz="2000" i="1">
                                          <a:latin typeface="Cambria Math" panose="02040503050406030204" pitchFamily="18" charset="0"/>
                                        </a:rPr>
                                        <m:t>2</m:t>
                                      </m:r>
                                    </m:e>
                                  </m:d>
                                </m:sup>
                              </m:sSubSup>
                              <m:r>
                                <a:rPr lang="en-US" altLang="zh-CN" sz="2000" i="1">
                                  <a:latin typeface="Cambria Math" panose="02040503050406030204" pitchFamily="18" charset="0"/>
                                </a:rPr>
                                <m:t>,</m:t>
                              </m:r>
                              <m:sSubSup>
                                <m:sSubSupPr>
                                  <m:ctrlPr>
                                    <a:rPr lang="en-US" altLang="zh-CN" sz="2000" i="1">
                                      <a:latin typeface="Cambria Math" panose="02040503050406030204"/>
                                    </a:rPr>
                                  </m:ctrlPr>
                                </m:sSubSupPr>
                                <m:e>
                                  <m:r>
                                    <a:rPr lang="en-US" altLang="zh-CN" sz="2000" i="1">
                                      <a:latin typeface="Cambria Math" panose="02040503050406030204" pitchFamily="18" charset="0"/>
                                    </a:rPr>
                                    <m:t>𝑤</m:t>
                                  </m:r>
                                </m:e>
                                <m:sub>
                                  <m:r>
                                    <a:rPr lang="en-US" altLang="zh-CN" sz="2000" i="1">
                                      <a:latin typeface="Cambria Math" panose="02040503050406030204" pitchFamily="18" charset="0"/>
                                    </a:rPr>
                                    <m:t>12</m:t>
                                  </m:r>
                                </m:sub>
                                <m:sup>
                                  <m:d>
                                    <m:dPr>
                                      <m:ctrlPr>
                                        <a:rPr lang="en-US" altLang="zh-CN" sz="2000" i="1">
                                          <a:latin typeface="Cambria Math" panose="02040503050406030204"/>
                                        </a:rPr>
                                      </m:ctrlPr>
                                    </m:dPr>
                                    <m:e>
                                      <m:r>
                                        <a:rPr lang="en-US" altLang="zh-CN" sz="2000" i="1">
                                          <a:latin typeface="Cambria Math" panose="02040503050406030204" pitchFamily="18" charset="0"/>
                                        </a:rPr>
                                        <m:t>2</m:t>
                                      </m:r>
                                    </m:e>
                                  </m:d>
                                </m:sup>
                              </m:sSubSup>
                              <m:r>
                                <a:rPr lang="en-US" altLang="zh-CN" sz="2000" i="1">
                                  <a:latin typeface="Cambria Math" panose="02040503050406030204" pitchFamily="18" charset="0"/>
                                </a:rPr>
                                <m:t>,</m:t>
                              </m:r>
                              <m:sSubSup>
                                <m:sSubSupPr>
                                  <m:ctrlPr>
                                    <a:rPr lang="en-US" altLang="zh-CN" sz="2000" i="1">
                                      <a:latin typeface="Cambria Math" panose="02040503050406030204"/>
                                    </a:rPr>
                                  </m:ctrlPr>
                                </m:sSubSupPr>
                                <m:e>
                                  <m:r>
                                    <a:rPr lang="en-US" altLang="zh-CN" sz="2000" i="1">
                                      <a:latin typeface="Cambria Math" panose="02040503050406030204" pitchFamily="18" charset="0"/>
                                    </a:rPr>
                                    <m:t>𝑤</m:t>
                                  </m:r>
                                </m:e>
                                <m:sub>
                                  <m:r>
                                    <a:rPr lang="en-US" altLang="zh-CN" sz="2000" i="1">
                                      <a:latin typeface="Cambria Math" panose="02040503050406030204" pitchFamily="18" charset="0"/>
                                    </a:rPr>
                                    <m:t>21</m:t>
                                  </m:r>
                                </m:sub>
                                <m:sup>
                                  <m:d>
                                    <m:dPr>
                                      <m:ctrlPr>
                                        <a:rPr lang="en-US" altLang="zh-CN" sz="2000" i="1">
                                          <a:latin typeface="Cambria Math" panose="02040503050406030204"/>
                                        </a:rPr>
                                      </m:ctrlPr>
                                    </m:dPr>
                                    <m:e>
                                      <m:r>
                                        <a:rPr lang="en-US" altLang="zh-CN" sz="2000" i="1">
                                          <a:latin typeface="Cambria Math" panose="02040503050406030204" pitchFamily="18" charset="0"/>
                                        </a:rPr>
                                        <m:t>2</m:t>
                                      </m:r>
                                    </m:e>
                                  </m:d>
                                </m:sup>
                              </m:sSubSup>
                              <m:r>
                                <a:rPr lang="en-US" altLang="zh-CN" sz="2000" i="1">
                                  <a:latin typeface="Cambria Math" panose="02040503050406030204" pitchFamily="18" charset="0"/>
                                </a:rPr>
                                <m:t>,</m:t>
                              </m:r>
                              <m:sSubSup>
                                <m:sSubSupPr>
                                  <m:ctrlPr>
                                    <a:rPr lang="en-US" altLang="zh-CN" sz="2000" i="1">
                                      <a:latin typeface="Cambria Math" panose="02040503050406030204"/>
                                    </a:rPr>
                                  </m:ctrlPr>
                                </m:sSubSupPr>
                                <m:e>
                                  <m:r>
                                    <a:rPr lang="en-US" altLang="zh-CN" sz="2000" i="1">
                                      <a:latin typeface="Cambria Math" panose="02040503050406030204" pitchFamily="18" charset="0"/>
                                    </a:rPr>
                                    <m:t>𝑤</m:t>
                                  </m:r>
                                </m:e>
                                <m:sub>
                                  <m:r>
                                    <a:rPr lang="en-US" altLang="zh-CN" sz="2000" i="1">
                                      <a:latin typeface="Cambria Math" panose="02040503050406030204" pitchFamily="18" charset="0"/>
                                    </a:rPr>
                                    <m:t>22</m:t>
                                  </m:r>
                                </m:sub>
                                <m:sup>
                                  <m:d>
                                    <m:dPr>
                                      <m:ctrlPr>
                                        <a:rPr lang="en-US" altLang="zh-CN" sz="2000" i="1">
                                          <a:latin typeface="Cambria Math" panose="02040503050406030204"/>
                                        </a:rPr>
                                      </m:ctrlPr>
                                    </m:dPr>
                                    <m:e>
                                      <m:r>
                                        <a:rPr lang="en-US" altLang="zh-CN" sz="2000" i="1">
                                          <a:latin typeface="Cambria Math" panose="02040503050406030204" pitchFamily="18" charset="0"/>
                                        </a:rPr>
                                        <m:t>2</m:t>
                                      </m:r>
                                    </m:e>
                                  </m:d>
                                </m:sup>
                              </m:sSubSup>
                              <m:r>
                                <a:rPr lang="en-US" altLang="zh-CN" sz="2000" i="1">
                                  <a:latin typeface="Cambria Math" panose="02040503050406030204" pitchFamily="18" charset="0"/>
                                </a:rPr>
                                <m:t>,</m:t>
                              </m:r>
                              <m:sSubSup>
                                <m:sSubSupPr>
                                  <m:ctrlPr>
                                    <a:rPr lang="en-US" altLang="zh-CN" sz="2000" i="1">
                                      <a:latin typeface="Cambria Math" panose="02040503050406030204"/>
                                    </a:rPr>
                                  </m:ctrlPr>
                                </m:sSubSupPr>
                                <m:e>
                                  <m:r>
                                    <a:rPr lang="en-US" altLang="zh-CN" sz="2000" i="1">
                                      <a:latin typeface="Cambria Math" panose="02040503050406030204" pitchFamily="18" charset="0"/>
                                    </a:rPr>
                                    <m:t>𝑏</m:t>
                                  </m:r>
                                </m:e>
                                <m:sub>
                                  <m:r>
                                    <a:rPr lang="en-US" altLang="zh-CN" sz="2000" i="1">
                                      <a:latin typeface="Cambria Math" panose="02040503050406030204" pitchFamily="18" charset="0"/>
                                    </a:rPr>
                                    <m:t>1</m:t>
                                  </m:r>
                                </m:sub>
                                <m:sup>
                                  <m:d>
                                    <m:dPr>
                                      <m:ctrlPr>
                                        <a:rPr lang="en-US" altLang="zh-CN" sz="2000" i="1">
                                          <a:latin typeface="Cambria Math" panose="02040503050406030204"/>
                                        </a:rPr>
                                      </m:ctrlPr>
                                    </m:dPr>
                                    <m:e>
                                      <m:r>
                                        <a:rPr lang="en-US" altLang="zh-CN" sz="2000" i="1">
                                          <a:latin typeface="Cambria Math" panose="02040503050406030204" pitchFamily="18" charset="0"/>
                                        </a:rPr>
                                        <m:t>3</m:t>
                                      </m:r>
                                    </m:e>
                                  </m:d>
                                </m:sup>
                              </m:sSubSup>
                              <m:r>
                                <a:rPr lang="en-US" altLang="zh-CN" sz="2000" i="1">
                                  <a:latin typeface="Cambria Math" panose="02040503050406030204" pitchFamily="18" charset="0"/>
                                </a:rPr>
                                <m:t>,</m:t>
                              </m:r>
                              <m:sSubSup>
                                <m:sSubSupPr>
                                  <m:ctrlPr>
                                    <a:rPr lang="en-US" altLang="zh-CN" sz="2000" i="1">
                                      <a:latin typeface="Cambria Math" panose="02040503050406030204"/>
                                    </a:rPr>
                                  </m:ctrlPr>
                                </m:sSubSupPr>
                                <m:e>
                                  <m:r>
                                    <a:rPr lang="en-US" altLang="zh-CN" sz="2000" i="1">
                                      <a:latin typeface="Cambria Math" panose="02040503050406030204" pitchFamily="18" charset="0"/>
                                    </a:rPr>
                                    <m:t>𝑏</m:t>
                                  </m:r>
                                </m:e>
                                <m:sub>
                                  <m:r>
                                    <a:rPr lang="en-US" altLang="zh-CN" sz="2000" i="1">
                                      <a:latin typeface="Cambria Math" panose="02040503050406030204" pitchFamily="18" charset="0"/>
                                    </a:rPr>
                                    <m:t>2</m:t>
                                  </m:r>
                                </m:sub>
                                <m:sup>
                                  <m:d>
                                    <m:dPr>
                                      <m:ctrlPr>
                                        <a:rPr lang="en-US" altLang="zh-CN" sz="2000" i="1">
                                          <a:latin typeface="Cambria Math" panose="02040503050406030204"/>
                                        </a:rPr>
                                      </m:ctrlPr>
                                    </m:dPr>
                                    <m:e>
                                      <m:r>
                                        <a:rPr lang="en-US" altLang="zh-CN" sz="2000" i="1">
                                          <a:latin typeface="Cambria Math" panose="02040503050406030204" pitchFamily="18" charset="0"/>
                                        </a:rPr>
                                        <m:t>3</m:t>
                                      </m:r>
                                    </m:e>
                                  </m:d>
                                </m:sup>
                              </m:sSubSup>
                            </m:e>
                          </m:d>
                        </m:e>
                        <m:sup>
                          <m:r>
                            <a:rPr lang="en-US" altLang="zh-CN" sz="2000" i="1">
                              <a:latin typeface="Cambria Math" panose="02040503050406030204" pitchFamily="18" charset="0"/>
                            </a:rPr>
                            <m:t>𝑇</m:t>
                          </m:r>
                        </m:sup>
                      </m:sSup>
                    </m:oMath>
                  </m:oMathPara>
                </a14:m>
                <a:endParaRPr lang="en-US" altLang="zh-CN" sz="2000" dirty="0"/>
              </a:p>
              <a:p>
                <a:pPr>
                  <a:spcAft>
                    <a:spcPts val="1200"/>
                  </a:spcAft>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m:t>
                      </m:r>
                      <m:sSup>
                        <m:sSupPr>
                          <m:ctrlPr>
                            <a:rPr lang="en-US" altLang="zh-CN" sz="2000" i="1">
                              <a:latin typeface="Cambria Math" panose="02040503050406030204"/>
                            </a:rPr>
                          </m:ctrlPr>
                        </m:sSupPr>
                        <m:e>
                          <m:d>
                            <m:dPr>
                              <m:ctrlPr>
                                <a:rPr lang="en-US" altLang="zh-CN" sz="2000" i="1">
                                  <a:latin typeface="Cambria Math" panose="02040503050406030204"/>
                                </a:rPr>
                              </m:ctrlPr>
                            </m:dPr>
                            <m:e>
                              <m:r>
                                <a:rPr lang="en-US" altLang="zh-CN" sz="2000" i="1">
                                  <a:latin typeface="Cambria Math" panose="02040503050406030204" pitchFamily="18" charset="0"/>
                                </a:rPr>
                                <m:t>0</m:t>
                              </m:r>
                              <m:r>
                                <a:rPr lang="en-US" altLang="zh-CN" sz="2000" i="1">
                                  <a:latin typeface="Cambria Math" panose="02040503050406030204" pitchFamily="18" charset="0"/>
                                </a:rPr>
                                <m:t>.</m:t>
                              </m:r>
                              <m:r>
                                <a:rPr lang="en-US" altLang="zh-CN" sz="2000" i="1">
                                  <a:latin typeface="Cambria Math" panose="02040503050406030204" pitchFamily="18" charset="0"/>
                                </a:rPr>
                                <m:t>2</m:t>
                              </m:r>
                              <m:r>
                                <a:rPr lang="en-US" altLang="zh-CN" sz="2000" i="1">
                                  <a:latin typeface="Cambria Math" panose="02040503050406030204" pitchFamily="18" charset="0"/>
                                </a:rPr>
                                <m:t>,</m:t>
                              </m:r>
                              <m:r>
                                <a:rPr lang="en-US" altLang="zh-CN" sz="2000" i="1">
                                  <a:latin typeface="Cambria Math" panose="02040503050406030204" pitchFamily="18" charset="0"/>
                                </a:rPr>
                                <m:t>03</m:t>
                              </m:r>
                              <m:r>
                                <a:rPr lang="en-US" altLang="zh-CN" sz="2000" i="1">
                                  <a:latin typeface="Cambria Math" panose="02040503050406030204" pitchFamily="18" charset="0"/>
                                </a:rPr>
                                <m:t>,</m:t>
                              </m:r>
                              <m:r>
                                <a:rPr lang="en-US" altLang="zh-CN" sz="2000" i="1">
                                  <a:latin typeface="Cambria Math" panose="02040503050406030204" pitchFamily="18" charset="0"/>
                                </a:rPr>
                                <m:t>0</m:t>
                              </m:r>
                              <m:r>
                                <a:rPr lang="en-US" altLang="zh-CN" sz="2000" i="1">
                                  <a:latin typeface="Cambria Math" panose="02040503050406030204" pitchFamily="18" charset="0"/>
                                </a:rPr>
                                <m:t>.</m:t>
                              </m:r>
                              <m:r>
                                <a:rPr lang="en-US" altLang="zh-CN" sz="2000" i="1">
                                  <a:latin typeface="Cambria Math" panose="02040503050406030204" pitchFamily="18" charset="0"/>
                                </a:rPr>
                                <m:t>4</m:t>
                              </m:r>
                              <m:r>
                                <a:rPr lang="en-US" altLang="zh-CN" sz="2000" i="1">
                                  <a:latin typeface="Cambria Math" panose="02040503050406030204" pitchFamily="18" charset="0"/>
                                </a:rPr>
                                <m:t>,</m:t>
                              </m:r>
                              <m:r>
                                <a:rPr lang="en-US" altLang="zh-CN" sz="2000" i="1">
                                  <a:latin typeface="Cambria Math" panose="02040503050406030204" pitchFamily="18" charset="0"/>
                                </a:rPr>
                                <m:t>0</m:t>
                              </m:r>
                              <m:r>
                                <a:rPr lang="en-US" altLang="zh-CN" sz="2000" i="1">
                                  <a:latin typeface="Cambria Math" panose="02040503050406030204" pitchFamily="18" charset="0"/>
                                </a:rPr>
                                <m:t>.</m:t>
                              </m:r>
                              <m:r>
                                <a:rPr lang="en-US" altLang="zh-CN" sz="2000" i="1">
                                  <a:latin typeface="Cambria Math" panose="02040503050406030204" pitchFamily="18" charset="0"/>
                                </a:rPr>
                                <m:t>5</m:t>
                              </m:r>
                              <m:r>
                                <a:rPr lang="en-US" altLang="zh-CN" sz="2000" i="1">
                                  <a:latin typeface="Cambria Math" panose="02040503050406030204" pitchFamily="18" charset="0"/>
                                </a:rPr>
                                <m:t>,</m:t>
                              </m:r>
                              <m:r>
                                <a:rPr lang="en-US" altLang="zh-CN" sz="2000" i="1">
                                  <a:latin typeface="Cambria Math" panose="02040503050406030204" pitchFamily="18" charset="0"/>
                                </a:rPr>
                                <m:t>0</m:t>
                              </m:r>
                              <m:r>
                                <a:rPr lang="en-US" altLang="zh-CN" sz="2000" i="1">
                                  <a:latin typeface="Cambria Math" panose="02040503050406030204" pitchFamily="18" charset="0"/>
                                </a:rPr>
                                <m:t>.</m:t>
                              </m:r>
                              <m:r>
                                <a:rPr lang="en-US" altLang="zh-CN" sz="2000" i="1">
                                  <a:latin typeface="Cambria Math" panose="02040503050406030204" pitchFamily="18" charset="0"/>
                                </a:rPr>
                                <m:t>3</m:t>
                              </m:r>
                              <m:r>
                                <a:rPr lang="en-US" altLang="zh-CN" sz="2000" i="1">
                                  <a:latin typeface="Cambria Math" panose="02040503050406030204" pitchFamily="18" charset="0"/>
                                </a:rPr>
                                <m:t>,</m:t>
                              </m:r>
                              <m:r>
                                <a:rPr lang="en-US" altLang="zh-CN" sz="2000" i="1">
                                  <a:latin typeface="Cambria Math" panose="02040503050406030204" pitchFamily="18" charset="0"/>
                                </a:rPr>
                                <m:t>0</m:t>
                              </m:r>
                              <m:r>
                                <a:rPr lang="en-US" altLang="zh-CN" sz="2000" i="1">
                                  <a:latin typeface="Cambria Math" panose="02040503050406030204" pitchFamily="18" charset="0"/>
                                </a:rPr>
                                <m:t>.</m:t>
                              </m:r>
                              <m:r>
                                <a:rPr lang="en-US" altLang="zh-CN" sz="2000" i="1">
                                  <a:latin typeface="Cambria Math" panose="02040503050406030204" pitchFamily="18" charset="0"/>
                                </a:rPr>
                                <m:t>3</m:t>
                              </m:r>
                              <m:r>
                                <a:rPr lang="en-US" altLang="zh-CN" sz="2000" i="1">
                                  <a:latin typeface="Cambria Math" panose="02040503050406030204" pitchFamily="18" charset="0"/>
                                </a:rPr>
                                <m:t>,</m:t>
                              </m:r>
                              <m:r>
                                <a:rPr lang="en-US" altLang="zh-CN" sz="2000" i="1">
                                  <a:latin typeface="Cambria Math" panose="02040503050406030204" pitchFamily="18" charset="0"/>
                                </a:rPr>
                                <m:t>0</m:t>
                              </m:r>
                              <m:r>
                                <a:rPr lang="en-US" altLang="zh-CN" sz="2000" i="1">
                                  <a:latin typeface="Cambria Math" panose="02040503050406030204" pitchFamily="18" charset="0"/>
                                </a:rPr>
                                <m:t>.</m:t>
                              </m:r>
                              <m:r>
                                <a:rPr lang="en-US" altLang="zh-CN" sz="2000" i="1">
                                  <a:latin typeface="Cambria Math" panose="02040503050406030204" pitchFamily="18" charset="0"/>
                                </a:rPr>
                                <m:t>7</m:t>
                              </m:r>
                              <m:r>
                                <a:rPr lang="en-US" altLang="zh-CN" sz="2000" i="1">
                                  <a:latin typeface="Cambria Math" panose="02040503050406030204" pitchFamily="18" charset="0"/>
                                </a:rPr>
                                <m:t>,</m:t>
                              </m:r>
                              <m:r>
                                <a:rPr lang="en-US" altLang="zh-CN" sz="2000" i="1">
                                  <a:latin typeface="Cambria Math" panose="02040503050406030204" pitchFamily="18" charset="0"/>
                                </a:rPr>
                                <m:t>0</m:t>
                              </m:r>
                              <m:r>
                                <a:rPr lang="en-US" altLang="zh-CN" sz="2000" i="1">
                                  <a:latin typeface="Cambria Math" panose="02040503050406030204" pitchFamily="18" charset="0"/>
                                </a:rPr>
                                <m:t>.</m:t>
                              </m:r>
                              <m:r>
                                <a:rPr lang="en-US" altLang="zh-CN" sz="2000" i="1">
                                  <a:latin typeface="Cambria Math" panose="02040503050406030204" pitchFamily="18" charset="0"/>
                                </a:rPr>
                                <m:t>5</m:t>
                              </m:r>
                              <m:r>
                                <a:rPr lang="en-US" altLang="zh-CN" sz="2000" i="1">
                                  <a:latin typeface="Cambria Math" panose="02040503050406030204" pitchFamily="18" charset="0"/>
                                </a:rPr>
                                <m:t>,</m:t>
                              </m:r>
                              <m:r>
                                <a:rPr lang="en-US" altLang="zh-CN" sz="2000" i="1">
                                  <a:latin typeface="Cambria Math" panose="02040503050406030204" pitchFamily="18" charset="0"/>
                                </a:rPr>
                                <m:t>0</m:t>
                              </m:r>
                              <m:r>
                                <a:rPr lang="en-US" altLang="zh-CN" sz="2000" i="1">
                                  <a:latin typeface="Cambria Math" panose="02040503050406030204" pitchFamily="18" charset="0"/>
                                </a:rPr>
                                <m:t>.</m:t>
                              </m:r>
                              <m:r>
                                <a:rPr lang="en-US" altLang="zh-CN" sz="2000" i="1">
                                  <a:latin typeface="Cambria Math" panose="02040503050406030204" pitchFamily="18" charset="0"/>
                                </a:rPr>
                                <m:t>8</m:t>
                              </m:r>
                              <m:r>
                                <a:rPr lang="en-US" altLang="zh-CN" sz="2000" i="1">
                                  <a:latin typeface="Cambria Math" panose="02040503050406030204" pitchFamily="18" charset="0"/>
                                </a:rPr>
                                <m:t>,</m:t>
                              </m:r>
                              <m:r>
                                <a:rPr lang="en-US" altLang="zh-CN" sz="2000" i="1">
                                  <a:latin typeface="Cambria Math" panose="02040503050406030204" pitchFamily="18" charset="0"/>
                                </a:rPr>
                                <m:t>0</m:t>
                              </m:r>
                              <m:r>
                                <a:rPr lang="en-US" altLang="zh-CN" sz="2000" i="1">
                                  <a:latin typeface="Cambria Math" panose="02040503050406030204" pitchFamily="18" charset="0"/>
                                </a:rPr>
                                <m:t>.</m:t>
                              </m:r>
                              <m:r>
                                <a:rPr lang="en-US" altLang="zh-CN" sz="2000" i="1">
                                  <a:latin typeface="Cambria Math" panose="02040503050406030204" pitchFamily="18" charset="0"/>
                                </a:rPr>
                                <m:t>3</m:t>
                              </m:r>
                              <m:r>
                                <a:rPr lang="en-US" altLang="zh-CN" sz="2000" i="1">
                                  <a:latin typeface="Cambria Math" panose="02040503050406030204" pitchFamily="18" charset="0"/>
                                </a:rPr>
                                <m:t>,</m:t>
                              </m:r>
                              <m:r>
                                <a:rPr lang="en-US" altLang="zh-CN" sz="2000" i="1">
                                  <a:latin typeface="Cambria Math" panose="02040503050406030204" pitchFamily="18" charset="0"/>
                                </a:rPr>
                                <m:t>0</m:t>
                              </m:r>
                              <m:r>
                                <a:rPr lang="en-US" altLang="zh-CN" sz="2000" i="1">
                                  <a:latin typeface="Cambria Math" panose="02040503050406030204" pitchFamily="18" charset="0"/>
                                </a:rPr>
                                <m:t>.</m:t>
                              </m:r>
                              <m:r>
                                <a:rPr lang="en-US" altLang="zh-CN" sz="2000" i="1">
                                  <a:latin typeface="Cambria Math" panose="02040503050406030204" pitchFamily="18" charset="0"/>
                                </a:rPr>
                                <m:t>5</m:t>
                              </m:r>
                              <m:r>
                                <a:rPr lang="en-US" altLang="zh-CN" sz="2000" i="1">
                                  <a:latin typeface="Cambria Math" panose="02040503050406030204" pitchFamily="18" charset="0"/>
                                </a:rPr>
                                <m:t>,</m:t>
                              </m:r>
                              <m:r>
                                <a:rPr lang="en-US" altLang="zh-CN" sz="2000" i="1">
                                  <a:latin typeface="Cambria Math" panose="02040503050406030204" pitchFamily="18" charset="0"/>
                                </a:rPr>
                                <m:t>0</m:t>
                              </m:r>
                              <m:r>
                                <a:rPr lang="en-US" altLang="zh-CN" sz="2000" i="1">
                                  <a:latin typeface="Cambria Math" panose="02040503050406030204" pitchFamily="18" charset="0"/>
                                </a:rPr>
                                <m:t>.</m:t>
                              </m:r>
                              <m:r>
                                <a:rPr lang="en-US" altLang="zh-CN" sz="2000" i="1">
                                  <a:latin typeface="Cambria Math" panose="02040503050406030204" pitchFamily="18" charset="0"/>
                                </a:rPr>
                                <m:t>5</m:t>
                              </m:r>
                            </m:e>
                          </m:d>
                        </m:e>
                        <m:sup>
                          <m:r>
                            <a:rPr lang="en-US" altLang="zh-CN" sz="2000" i="1">
                              <a:latin typeface="Cambria Math" panose="02040503050406030204" pitchFamily="18" charset="0"/>
                            </a:rPr>
                            <m:t>𝑇</m:t>
                          </m:r>
                        </m:sup>
                      </m:sSup>
                    </m:oMath>
                  </m:oMathPara>
                </a14:m>
                <a:endParaRPr lang="en-US" altLang="zh-CN" sz="2000" dirty="0"/>
              </a:p>
              <a:p>
                <a:pPr>
                  <a:spcAft>
                    <a:spcPts val="1200"/>
                  </a:spcAft>
                  <a:buNone/>
                </a:pPr>
                <a:r>
                  <a:rPr lang="zh-CN" altLang="en-US" sz="2400" dirty="0"/>
                  <a:t>试用样本</a:t>
                </a:r>
                <a14:m>
                  <m:oMath xmlns:m="http://schemas.openxmlformats.org/officeDocument/2006/math">
                    <m:d>
                      <m:dPr>
                        <m:ctrlPr>
                          <a:rPr lang="en-US" altLang="zh-CN" sz="2000" i="1">
                            <a:latin typeface="Cambria Math" panose="02040503050406030204"/>
                          </a:rPr>
                        </m:ctrlPr>
                      </m:dPr>
                      <m:e>
                        <m:r>
                          <a:rPr lang="en-US" altLang="zh-CN" sz="2000" i="1">
                            <a:latin typeface="Cambria Math" panose="02040503050406030204" pitchFamily="18" charset="0"/>
                          </a:rPr>
                          <m:t>𝑋</m:t>
                        </m:r>
                        <m:r>
                          <a:rPr lang="en-US" altLang="zh-CN" sz="2000" i="1">
                            <a:latin typeface="Cambria Math" panose="02040503050406030204" pitchFamily="18" charset="0"/>
                          </a:rPr>
                          <m:t>,</m:t>
                        </m:r>
                        <m:r>
                          <a:rPr lang="en-US" altLang="zh-CN" sz="2000" b="1" i="1">
                            <a:latin typeface="Cambria Math" panose="02040503050406030204" pitchFamily="18" charset="0"/>
                          </a:rPr>
                          <m:t>𝒚</m:t>
                        </m:r>
                      </m:e>
                    </m:d>
                    <m:r>
                      <a:rPr lang="en-US" altLang="zh-CN" sz="2000">
                        <a:latin typeface="Cambria Math" panose="02040503050406030204" pitchFamily="18" charset="0"/>
                      </a:rPr>
                      <m:t>=[</m:t>
                    </m:r>
                    <m:d>
                      <m:dPr>
                        <m:ctrlPr>
                          <a:rPr lang="en-US" altLang="zh-CN" sz="2000" i="1">
                            <a:latin typeface="Cambria Math" panose="02040503050406030204"/>
                          </a:rPr>
                        </m:ctrlPr>
                      </m:dPr>
                      <m:e>
                        <m:r>
                          <a:rPr lang="en-US" altLang="zh-CN" sz="2000">
                            <a:latin typeface="Cambria Math" panose="02040503050406030204" pitchFamily="18" charset="0"/>
                          </a:rPr>
                          <m:t>0</m:t>
                        </m:r>
                        <m:r>
                          <a:rPr lang="en-US" altLang="zh-CN" sz="2000">
                            <a:latin typeface="Cambria Math" panose="02040503050406030204" pitchFamily="18" charset="0"/>
                          </a:rPr>
                          <m:t>.</m:t>
                        </m:r>
                        <m:r>
                          <a:rPr lang="en-US" altLang="zh-CN" sz="2000">
                            <a:latin typeface="Cambria Math" panose="02040503050406030204" pitchFamily="18" charset="0"/>
                          </a:rPr>
                          <m:t>4</m:t>
                        </m:r>
                        <m:r>
                          <a:rPr lang="en-US" altLang="zh-CN" sz="2000">
                            <a:latin typeface="Cambria Math" panose="02040503050406030204" pitchFamily="18" charset="0"/>
                          </a:rPr>
                          <m:t>,</m:t>
                        </m:r>
                        <m:r>
                          <a:rPr lang="en-US" altLang="zh-CN" sz="2000">
                            <a:latin typeface="Cambria Math" panose="02040503050406030204" pitchFamily="18" charset="0"/>
                          </a:rPr>
                          <m:t>0</m:t>
                        </m:r>
                        <m:r>
                          <a:rPr lang="en-US" altLang="zh-CN" sz="2000">
                            <a:latin typeface="Cambria Math" panose="02040503050406030204" pitchFamily="18" charset="0"/>
                          </a:rPr>
                          <m:t>.</m:t>
                        </m:r>
                        <m:r>
                          <a:rPr lang="en-US" altLang="zh-CN" sz="2000">
                            <a:latin typeface="Cambria Math" panose="02040503050406030204" pitchFamily="18" charset="0"/>
                          </a:rPr>
                          <m:t>6</m:t>
                        </m:r>
                      </m:e>
                    </m:d>
                    <m:r>
                      <a:rPr lang="en-US" altLang="zh-CN" sz="2000">
                        <a:latin typeface="Cambria Math" panose="02040503050406030204" pitchFamily="18" charset="0"/>
                      </a:rPr>
                      <m:t>,(</m:t>
                    </m:r>
                    <m:r>
                      <a:rPr lang="en-US" altLang="zh-CN" sz="2000">
                        <a:latin typeface="Cambria Math" panose="02040503050406030204" pitchFamily="18" charset="0"/>
                      </a:rPr>
                      <m:t>0</m:t>
                    </m:r>
                    <m:r>
                      <a:rPr lang="en-US" altLang="zh-CN" sz="2000">
                        <a:latin typeface="Cambria Math" panose="02040503050406030204" pitchFamily="18" charset="0"/>
                      </a:rPr>
                      <m:t>.</m:t>
                    </m:r>
                    <m:r>
                      <a:rPr lang="en-US" altLang="zh-CN" sz="2000">
                        <a:latin typeface="Cambria Math" panose="02040503050406030204" pitchFamily="18" charset="0"/>
                      </a:rPr>
                      <m:t>6</m:t>
                    </m:r>
                    <m:r>
                      <a:rPr lang="en-US" altLang="zh-CN" sz="2000">
                        <a:latin typeface="Cambria Math" panose="02040503050406030204" pitchFamily="18" charset="0"/>
                      </a:rPr>
                      <m:t>,</m:t>
                    </m:r>
                    <m:r>
                      <a:rPr lang="en-US" altLang="zh-CN" sz="2000">
                        <a:latin typeface="Cambria Math" panose="02040503050406030204" pitchFamily="18" charset="0"/>
                      </a:rPr>
                      <m:t>0</m:t>
                    </m:r>
                    <m:r>
                      <a:rPr lang="en-US" altLang="zh-CN" sz="2000">
                        <a:latin typeface="Cambria Math" panose="02040503050406030204" pitchFamily="18" charset="0"/>
                      </a:rPr>
                      <m:t>.</m:t>
                    </m:r>
                    <m:r>
                      <a:rPr lang="en-US" altLang="zh-CN" sz="2000">
                        <a:latin typeface="Cambria Math" panose="02040503050406030204" pitchFamily="18" charset="0"/>
                      </a:rPr>
                      <m:t>6</m:t>
                    </m:r>
                    <m:r>
                      <a:rPr lang="en-US" altLang="zh-CN" sz="2000">
                        <a:latin typeface="Cambria Math" panose="02040503050406030204" pitchFamily="18" charset="0"/>
                      </a:rPr>
                      <m:t>)]</m:t>
                    </m:r>
                  </m:oMath>
                </a14:m>
                <a:r>
                  <a:rPr lang="zh-CN" altLang="en-US" sz="2400" dirty="0"/>
                  <a:t>完成对连接权重的一次更新</a:t>
                </a:r>
                <a:endParaRPr lang="en-US" altLang="zh-CN" sz="2400" b="1" dirty="0" smtClean="0">
                  <a:latin typeface="黑体" panose="02010609060101010101" pitchFamily="49" charset="-122"/>
                  <a:ea typeface="黑体" panose="02010609060101010101" pitchFamily="49" charset="-122"/>
                </a:endParaRPr>
              </a:p>
            </p:txBody>
          </p:sp>
        </mc:Choice>
        <mc:Fallback>
          <p:sp>
            <p:nvSpPr>
              <p:cNvPr id="3" name="副标题 2"/>
              <p:cNvSpPr>
                <a:spLocks noRot="1" noChangeAspect="1" noMove="1" noResize="1" noEditPoints="1" noAdjustHandles="1" noChangeArrowheads="1" noChangeShapeType="1" noTextEdit="1"/>
              </p:cNvSpPr>
              <p:nvPr>
                <p:ph type="subTitle" idx="4294967295"/>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pic>
        <p:nvPicPr>
          <p:cNvPr id="348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789040"/>
            <a:ext cx="6328568" cy="242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463410" y="3811189"/>
            <a:ext cx="476412" cy="369332"/>
          </a:xfrm>
          <a:prstGeom prst="rect">
            <a:avLst/>
          </a:prstGeom>
          <a:noFill/>
        </p:spPr>
        <p:txBody>
          <a:bodyPr wrap="none" rtlCol="0">
            <a:spAutoFit/>
          </a:bodyPr>
          <a:lstStyle/>
          <a:p>
            <a:r>
              <a:rPr lang="en-US" altLang="zh-CN" dirty="0" smtClean="0"/>
              <a:t>0.2</a:t>
            </a:r>
            <a:endParaRPr lang="zh-CN" altLang="en-US" dirty="0"/>
          </a:p>
        </p:txBody>
      </p:sp>
      <p:sp>
        <p:nvSpPr>
          <p:cNvPr id="8" name="TextBox 7"/>
          <p:cNvSpPr txBox="1"/>
          <p:nvPr/>
        </p:nvSpPr>
        <p:spPr>
          <a:xfrm>
            <a:off x="2463410" y="4148255"/>
            <a:ext cx="476412" cy="369332"/>
          </a:xfrm>
          <a:prstGeom prst="rect">
            <a:avLst/>
          </a:prstGeom>
          <a:noFill/>
        </p:spPr>
        <p:txBody>
          <a:bodyPr wrap="none" rtlCol="0">
            <a:spAutoFit/>
          </a:bodyPr>
          <a:lstStyle/>
          <a:p>
            <a:r>
              <a:rPr lang="en-US" altLang="zh-CN" dirty="0" smtClean="0"/>
              <a:t>0.3</a:t>
            </a:r>
            <a:endParaRPr lang="zh-CN" altLang="en-US" dirty="0"/>
          </a:p>
        </p:txBody>
      </p:sp>
      <p:sp>
        <p:nvSpPr>
          <p:cNvPr id="9" name="TextBox 8"/>
          <p:cNvSpPr txBox="1"/>
          <p:nvPr/>
        </p:nvSpPr>
        <p:spPr>
          <a:xfrm>
            <a:off x="2123728" y="4437112"/>
            <a:ext cx="476412" cy="369332"/>
          </a:xfrm>
          <a:prstGeom prst="rect">
            <a:avLst/>
          </a:prstGeom>
          <a:noFill/>
        </p:spPr>
        <p:txBody>
          <a:bodyPr wrap="none" rtlCol="0">
            <a:spAutoFit/>
          </a:bodyPr>
          <a:lstStyle/>
          <a:p>
            <a:r>
              <a:rPr lang="en-US" altLang="zh-CN" dirty="0" smtClean="0"/>
              <a:t>0.4</a:t>
            </a:r>
            <a:endParaRPr lang="zh-CN" altLang="en-US" dirty="0"/>
          </a:p>
        </p:txBody>
      </p:sp>
      <p:sp>
        <p:nvSpPr>
          <p:cNvPr id="10" name="TextBox 9"/>
          <p:cNvSpPr txBox="1"/>
          <p:nvPr/>
        </p:nvSpPr>
        <p:spPr>
          <a:xfrm>
            <a:off x="2276128" y="4715852"/>
            <a:ext cx="476412" cy="369332"/>
          </a:xfrm>
          <a:prstGeom prst="rect">
            <a:avLst/>
          </a:prstGeom>
          <a:noFill/>
        </p:spPr>
        <p:txBody>
          <a:bodyPr wrap="none" rtlCol="0">
            <a:spAutoFit/>
          </a:bodyPr>
          <a:lstStyle/>
          <a:p>
            <a:r>
              <a:rPr lang="en-US" altLang="zh-CN" dirty="0" smtClean="0"/>
              <a:t>0.5</a:t>
            </a:r>
            <a:endParaRPr lang="zh-CN" altLang="en-US" dirty="0"/>
          </a:p>
        </p:txBody>
      </p:sp>
      <p:sp>
        <p:nvSpPr>
          <p:cNvPr id="11" name="TextBox 10"/>
          <p:cNvSpPr txBox="1"/>
          <p:nvPr/>
        </p:nvSpPr>
        <p:spPr>
          <a:xfrm>
            <a:off x="2075469" y="5085111"/>
            <a:ext cx="476412" cy="369332"/>
          </a:xfrm>
          <a:prstGeom prst="rect">
            <a:avLst/>
          </a:prstGeom>
          <a:noFill/>
        </p:spPr>
        <p:txBody>
          <a:bodyPr wrap="none" rtlCol="0">
            <a:spAutoFit/>
          </a:bodyPr>
          <a:lstStyle/>
          <a:p>
            <a:r>
              <a:rPr lang="en-US" altLang="zh-CN" dirty="0" smtClean="0"/>
              <a:t>0.3</a:t>
            </a:r>
            <a:endParaRPr lang="zh-CN" altLang="en-US" dirty="0"/>
          </a:p>
        </p:txBody>
      </p:sp>
      <p:sp>
        <p:nvSpPr>
          <p:cNvPr id="12" name="TextBox 11"/>
          <p:cNvSpPr txBox="1"/>
          <p:nvPr/>
        </p:nvSpPr>
        <p:spPr>
          <a:xfrm>
            <a:off x="2560673" y="5111488"/>
            <a:ext cx="476412" cy="369332"/>
          </a:xfrm>
          <a:prstGeom prst="rect">
            <a:avLst/>
          </a:prstGeom>
          <a:noFill/>
        </p:spPr>
        <p:txBody>
          <a:bodyPr wrap="none" rtlCol="0">
            <a:spAutoFit/>
          </a:bodyPr>
          <a:lstStyle/>
          <a:p>
            <a:r>
              <a:rPr lang="en-US" altLang="zh-CN" dirty="0" smtClean="0"/>
              <a:t>0.3</a:t>
            </a:r>
            <a:endParaRPr lang="zh-CN" altLang="en-US" dirty="0"/>
          </a:p>
        </p:txBody>
      </p:sp>
      <p:sp>
        <p:nvSpPr>
          <p:cNvPr id="13" name="TextBox 12"/>
          <p:cNvSpPr txBox="1"/>
          <p:nvPr/>
        </p:nvSpPr>
        <p:spPr>
          <a:xfrm>
            <a:off x="4788024" y="3851756"/>
            <a:ext cx="476412" cy="369332"/>
          </a:xfrm>
          <a:prstGeom prst="rect">
            <a:avLst/>
          </a:prstGeom>
          <a:noFill/>
        </p:spPr>
        <p:txBody>
          <a:bodyPr wrap="none" rtlCol="0">
            <a:spAutoFit/>
          </a:bodyPr>
          <a:lstStyle/>
          <a:p>
            <a:r>
              <a:rPr lang="en-US" altLang="zh-CN" dirty="0" smtClean="0"/>
              <a:t>0.7</a:t>
            </a:r>
            <a:endParaRPr lang="zh-CN" altLang="en-US" dirty="0"/>
          </a:p>
        </p:txBody>
      </p:sp>
      <p:sp>
        <p:nvSpPr>
          <p:cNvPr id="14" name="TextBox 13"/>
          <p:cNvSpPr txBox="1"/>
          <p:nvPr/>
        </p:nvSpPr>
        <p:spPr>
          <a:xfrm>
            <a:off x="4716016" y="4211796"/>
            <a:ext cx="476412" cy="369332"/>
          </a:xfrm>
          <a:prstGeom prst="rect">
            <a:avLst/>
          </a:prstGeom>
          <a:noFill/>
        </p:spPr>
        <p:txBody>
          <a:bodyPr wrap="none" rtlCol="0">
            <a:spAutoFit/>
          </a:bodyPr>
          <a:lstStyle/>
          <a:p>
            <a:r>
              <a:rPr lang="en-US" altLang="zh-CN" dirty="0" smtClean="0"/>
              <a:t>0.5</a:t>
            </a:r>
            <a:endParaRPr lang="zh-CN" altLang="en-US" dirty="0"/>
          </a:p>
        </p:txBody>
      </p:sp>
      <p:sp>
        <p:nvSpPr>
          <p:cNvPr id="15" name="TextBox 14"/>
          <p:cNvSpPr txBox="1"/>
          <p:nvPr/>
        </p:nvSpPr>
        <p:spPr>
          <a:xfrm>
            <a:off x="4397826" y="4511970"/>
            <a:ext cx="476412" cy="369332"/>
          </a:xfrm>
          <a:prstGeom prst="rect">
            <a:avLst/>
          </a:prstGeom>
          <a:noFill/>
        </p:spPr>
        <p:txBody>
          <a:bodyPr wrap="none" rtlCol="0">
            <a:spAutoFit/>
          </a:bodyPr>
          <a:lstStyle/>
          <a:p>
            <a:r>
              <a:rPr lang="en-US" altLang="zh-CN" dirty="0" smtClean="0"/>
              <a:t>0.8</a:t>
            </a:r>
            <a:endParaRPr lang="zh-CN" altLang="en-US" dirty="0"/>
          </a:p>
        </p:txBody>
      </p:sp>
      <p:sp>
        <p:nvSpPr>
          <p:cNvPr id="16" name="TextBox 15"/>
          <p:cNvSpPr txBox="1"/>
          <p:nvPr/>
        </p:nvSpPr>
        <p:spPr>
          <a:xfrm>
            <a:off x="4550226" y="4797152"/>
            <a:ext cx="476412" cy="369332"/>
          </a:xfrm>
          <a:prstGeom prst="rect">
            <a:avLst/>
          </a:prstGeom>
          <a:noFill/>
        </p:spPr>
        <p:txBody>
          <a:bodyPr wrap="none" rtlCol="0">
            <a:spAutoFit/>
          </a:bodyPr>
          <a:lstStyle/>
          <a:p>
            <a:r>
              <a:rPr lang="en-US" altLang="zh-CN" dirty="0" smtClean="0"/>
              <a:t>0.3</a:t>
            </a:r>
            <a:endParaRPr lang="zh-CN" altLang="en-US" dirty="0"/>
          </a:p>
        </p:txBody>
      </p:sp>
      <p:sp>
        <p:nvSpPr>
          <p:cNvPr id="17" name="TextBox 16"/>
          <p:cNvSpPr txBox="1"/>
          <p:nvPr/>
        </p:nvSpPr>
        <p:spPr>
          <a:xfrm>
            <a:off x="4397826" y="5166484"/>
            <a:ext cx="476412" cy="369332"/>
          </a:xfrm>
          <a:prstGeom prst="rect">
            <a:avLst/>
          </a:prstGeom>
          <a:noFill/>
        </p:spPr>
        <p:txBody>
          <a:bodyPr wrap="none" rtlCol="0">
            <a:spAutoFit/>
          </a:bodyPr>
          <a:lstStyle/>
          <a:p>
            <a:r>
              <a:rPr lang="en-US" altLang="zh-CN" dirty="0" smtClean="0"/>
              <a:t>0.5</a:t>
            </a:r>
            <a:endParaRPr lang="zh-CN" altLang="en-US" dirty="0"/>
          </a:p>
        </p:txBody>
      </p:sp>
      <p:sp>
        <p:nvSpPr>
          <p:cNvPr id="18" name="TextBox 17"/>
          <p:cNvSpPr txBox="1"/>
          <p:nvPr/>
        </p:nvSpPr>
        <p:spPr>
          <a:xfrm>
            <a:off x="4821037" y="5373216"/>
            <a:ext cx="476412" cy="369332"/>
          </a:xfrm>
          <a:prstGeom prst="rect">
            <a:avLst/>
          </a:prstGeom>
          <a:noFill/>
        </p:spPr>
        <p:txBody>
          <a:bodyPr wrap="none" rtlCol="0">
            <a:spAutoFit/>
          </a:bodyPr>
          <a:lstStyle/>
          <a:p>
            <a:r>
              <a:rPr lang="en-US" altLang="zh-CN" dirty="0" smtClean="0"/>
              <a:t>0.5</a:t>
            </a:r>
            <a:endParaRPr lang="zh-CN" altLang="en-US" dirty="0"/>
          </a:p>
        </p:txBody>
      </p:sp>
      <mc:AlternateContent xmlns:mc="http://schemas.openxmlformats.org/markup-compatibility/2006">
        <mc:Choice xmlns:a14="http://schemas.microsoft.com/office/drawing/2010/main" Requires="a14">
          <p:sp>
            <p:nvSpPr>
              <p:cNvPr id="5" name="矩形 4"/>
              <p:cNvSpPr/>
              <p:nvPr/>
            </p:nvSpPr>
            <p:spPr>
              <a:xfrm>
                <a:off x="5059243" y="5846762"/>
                <a:ext cx="3054939"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ctrlPr>
                            <a:rPr lang="en-US" altLang="zh-CN" i="1">
                              <a:latin typeface="Cambria Math" panose="02040503050406030204"/>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b="1" i="1">
                              <a:latin typeface="Cambria Math" panose="02040503050406030204" pitchFamily="18" charset="0"/>
                            </a:rPr>
                            <m:t>𝒚</m:t>
                          </m:r>
                        </m:e>
                      </m:d>
                      <m:r>
                        <a:rPr lang="en-US" altLang="zh-CN">
                          <a:latin typeface="Cambria Math" panose="02040503050406030204" pitchFamily="18" charset="0"/>
                        </a:rPr>
                        <m:t>=[</m:t>
                      </m:r>
                      <m:d>
                        <m:dPr>
                          <m:ctrlPr>
                            <a:rPr lang="en-US" altLang="zh-CN" i="1">
                              <a:latin typeface="Cambria Math" panose="02040503050406030204"/>
                            </a:rPr>
                          </m:ctrlPr>
                        </m:dPr>
                        <m:e>
                          <m:r>
                            <a:rPr lang="en-US" altLang="zh-CN">
                              <a:latin typeface="Cambria Math" panose="02040503050406030204" pitchFamily="18" charset="0"/>
                            </a:rPr>
                            <m:t>0</m:t>
                          </m:r>
                          <m:r>
                            <a:rPr lang="en-US" altLang="zh-CN">
                              <a:latin typeface="Cambria Math" panose="02040503050406030204" pitchFamily="18" charset="0"/>
                            </a:rPr>
                            <m:t>.</m:t>
                          </m:r>
                          <m:r>
                            <a:rPr lang="en-US" altLang="zh-CN">
                              <a:latin typeface="Cambria Math" panose="02040503050406030204" pitchFamily="18" charset="0"/>
                            </a:rPr>
                            <m:t>4</m:t>
                          </m:r>
                          <m:r>
                            <a:rPr lang="en-US" altLang="zh-CN">
                              <a:latin typeface="Cambria Math" panose="02040503050406030204" pitchFamily="18" charset="0"/>
                            </a:rPr>
                            <m:t>,</m:t>
                          </m:r>
                          <m:r>
                            <a:rPr lang="en-US" altLang="zh-CN">
                              <a:latin typeface="Cambria Math" panose="02040503050406030204" pitchFamily="18" charset="0"/>
                            </a:rPr>
                            <m:t>0</m:t>
                          </m:r>
                          <m:r>
                            <a:rPr lang="en-US" altLang="zh-CN">
                              <a:latin typeface="Cambria Math" panose="02040503050406030204" pitchFamily="18" charset="0"/>
                            </a:rPr>
                            <m:t>.</m:t>
                          </m:r>
                          <m:r>
                            <a:rPr lang="en-US" altLang="zh-CN">
                              <a:latin typeface="Cambria Math" panose="02040503050406030204" pitchFamily="18" charset="0"/>
                            </a:rPr>
                            <m:t>6</m:t>
                          </m:r>
                        </m:e>
                      </m:d>
                      <m:r>
                        <a:rPr lang="en-US" altLang="zh-CN">
                          <a:latin typeface="Cambria Math" panose="02040503050406030204" pitchFamily="18" charset="0"/>
                        </a:rPr>
                        <m:t>,(</m:t>
                      </m:r>
                      <m:r>
                        <a:rPr lang="en-US" altLang="zh-CN">
                          <a:latin typeface="Cambria Math" panose="02040503050406030204" pitchFamily="18" charset="0"/>
                        </a:rPr>
                        <m:t>0</m:t>
                      </m:r>
                      <m:r>
                        <a:rPr lang="en-US" altLang="zh-CN">
                          <a:latin typeface="Cambria Math" panose="02040503050406030204" pitchFamily="18" charset="0"/>
                        </a:rPr>
                        <m:t>.</m:t>
                      </m:r>
                      <m:r>
                        <a:rPr lang="en-US" altLang="zh-CN">
                          <a:latin typeface="Cambria Math" panose="02040503050406030204" pitchFamily="18" charset="0"/>
                        </a:rPr>
                        <m:t>6</m:t>
                      </m:r>
                      <m:r>
                        <a:rPr lang="en-US" altLang="zh-CN">
                          <a:latin typeface="Cambria Math" panose="02040503050406030204" pitchFamily="18" charset="0"/>
                        </a:rPr>
                        <m:t>,</m:t>
                      </m:r>
                      <m:r>
                        <a:rPr lang="en-US" altLang="zh-CN">
                          <a:latin typeface="Cambria Math" panose="02040503050406030204" pitchFamily="18" charset="0"/>
                        </a:rPr>
                        <m:t>0</m:t>
                      </m:r>
                      <m:r>
                        <a:rPr lang="en-US" altLang="zh-CN">
                          <a:latin typeface="Cambria Math" panose="02040503050406030204" pitchFamily="18" charset="0"/>
                        </a:rPr>
                        <m:t>.</m:t>
                      </m:r>
                      <m:r>
                        <a:rPr lang="en-US" altLang="zh-CN">
                          <a:latin typeface="Cambria Math" panose="02040503050406030204" pitchFamily="18" charset="0"/>
                        </a:rPr>
                        <m:t>6</m:t>
                      </m:r>
                      <m:r>
                        <a:rPr lang="en-US" altLang="zh-CN">
                          <a:latin typeface="Cambria Math" panose="02040503050406030204" pitchFamily="18" charset="0"/>
                        </a:rPr>
                        <m:t>)]</m:t>
                      </m:r>
                    </m:oMath>
                  </m:oMathPara>
                </a14:m>
                <a:endParaRPr lang="zh-CN" altLang="en-US" dirty="0"/>
              </a:p>
            </p:txBody>
          </p:sp>
        </mc:Choice>
        <mc:Fallback>
          <p:sp>
            <p:nvSpPr>
              <p:cNvPr id="5" name="矩形 4"/>
              <p:cNvSpPr>
                <a:spLocks noRot="1" noChangeAspect="1" noMove="1" noResize="1" noEditPoints="1" noAdjustHandles="1" noChangeArrowheads="1" noChangeShapeType="1" noTextEdit="1"/>
              </p:cNvSpPr>
              <p:nvPr/>
            </p:nvSpPr>
            <p:spPr>
              <a:xfrm>
                <a:off x="5059243" y="5846762"/>
                <a:ext cx="3054939" cy="369332"/>
              </a:xfrm>
              <a:prstGeom prst="rect">
                <a:avLst/>
              </a:prstGeom>
              <a:blipFill rotWithShape="1">
                <a:blip r:embed="rId3"/>
                <a:stretch>
                  <a:fillRect l="-6" t="-86" r="5" b="21"/>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反向传播算法</a:t>
            </a:r>
            <a:endParaRPr lang="en-US" altLang="zh-CN" b="1"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3" name="副标题 2"/>
              <p:cNvSpPr>
                <a:spLocks noGrp="1"/>
              </p:cNvSpPr>
              <p:nvPr>
                <p:ph type="subTitle" idx="4294967295"/>
              </p:nvPr>
            </p:nvSpPr>
            <p:spPr>
              <a:xfrm>
                <a:off x="395536" y="1124744"/>
                <a:ext cx="8352928" cy="5256584"/>
              </a:xfrm>
              <a:prstGeom prst="rect">
                <a:avLst/>
              </a:prstGeom>
            </p:spPr>
            <p:txBody>
              <a:bodyPr/>
              <a:lstStyle/>
              <a:p>
                <a:endParaRPr lang="en-US" altLang="zh-CN" sz="2400" dirty="0" smtClean="0">
                  <a:solidFill>
                    <a:srgbClr val="000000"/>
                  </a:solidFill>
                  <a:latin typeface="Cambria Math" panose="02040503050406030204" pitchFamily="18" charset="0"/>
                  <a:cs typeface="Times New Roman" panose="02020603050405020304" pitchFamily="18" charset="0"/>
                </a:endParaRPr>
              </a:p>
              <a:p>
                <a:endParaRPr lang="en-US" altLang="zh-CN" sz="2400" dirty="0">
                  <a:solidFill>
                    <a:srgbClr val="000000"/>
                  </a:solidFill>
                  <a:latin typeface="Cambria Math" panose="02040503050406030204" pitchFamily="18" charset="0"/>
                  <a:cs typeface="Times New Roman" panose="02020603050405020304" pitchFamily="18" charset="0"/>
                </a:endParaRPr>
              </a:p>
              <a:p>
                <a:endParaRPr lang="en-US" altLang="zh-CN" sz="2400" dirty="0" smtClean="0">
                  <a:solidFill>
                    <a:srgbClr val="000000"/>
                  </a:solidFill>
                  <a:latin typeface="Cambria Math" panose="02040503050406030204" pitchFamily="18" charset="0"/>
                  <a:cs typeface="Times New Roman" panose="02020603050405020304" pitchFamily="18" charset="0"/>
                </a:endParaRPr>
              </a:p>
              <a:p>
                <a:r>
                  <a:rPr lang="zh-CN" altLang="en-US" sz="2000" dirty="0" smtClean="0">
                    <a:solidFill>
                      <a:schemeClr val="tx1"/>
                    </a:solidFill>
                    <a:latin typeface="Cambria Math" panose="02040503050406030204" pitchFamily="18" charset="0"/>
                    <a:cs typeface="Times New Roman" panose="02020603050405020304" pitchFamily="18" charset="0"/>
                  </a:rPr>
                  <a:t>假设</a:t>
                </a:r>
                <a:r>
                  <a:rPr lang="zh-CN" altLang="en-US" sz="2000" dirty="0">
                    <a:solidFill>
                      <a:schemeClr val="tx1"/>
                    </a:solidFill>
                    <a:latin typeface="Cambria Math" panose="02040503050406030204" pitchFamily="18" charset="0"/>
                    <a:cs typeface="Times New Roman" panose="02020603050405020304" pitchFamily="18" charset="0"/>
                  </a:rPr>
                  <a:t>用于模型优化的目标函数为：</a:t>
                </a:r>
                <a:endParaRPr lang="en-US" altLang="zh-CN" sz="2000" dirty="0">
                  <a:solidFill>
                    <a:schemeClr val="tx1"/>
                  </a:solidFill>
                  <a:latin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000" i="1">
                          <a:solidFill>
                            <a:schemeClr val="tx1"/>
                          </a:solidFill>
                          <a:latin typeface="Cambria Math" panose="02040503050406030204" pitchFamily="18" charset="0"/>
                        </a:rPr>
                        <m:t>𝐽</m:t>
                      </m:r>
                      <m:d>
                        <m:dPr>
                          <m:ctrlPr>
                            <a:rPr lang="en-US" altLang="zh-CN" sz="2000" i="1">
                              <a:solidFill>
                                <a:schemeClr val="tx1"/>
                              </a:solidFill>
                              <a:latin typeface="Cambria Math" panose="02040503050406030204"/>
                            </a:rPr>
                          </m:ctrlPr>
                        </m:dPr>
                        <m:e>
                          <m:r>
                            <a:rPr lang="en-US" altLang="zh-CN" sz="2000" i="1">
                              <a:solidFill>
                                <a:schemeClr val="tx1"/>
                              </a:solidFill>
                              <a:latin typeface="Cambria Math" panose="02040503050406030204" pitchFamily="18" charset="0"/>
                            </a:rPr>
                            <m:t>𝑾</m:t>
                          </m:r>
                        </m:e>
                      </m:d>
                      <m:r>
                        <a:rPr lang="en-US" altLang="zh-CN" sz="2000" i="1">
                          <a:solidFill>
                            <a:schemeClr val="tx1"/>
                          </a:solidFill>
                          <a:latin typeface="Cambria Math" panose="02040503050406030204" pitchFamily="18" charset="0"/>
                        </a:rPr>
                        <m:t>=</m:t>
                      </m:r>
                      <m:nary>
                        <m:naryPr>
                          <m:chr m:val="∑"/>
                          <m:limLoc m:val="undOvr"/>
                          <m:ctrlPr>
                            <a:rPr lang="en-US" altLang="zh-CN" sz="2000" i="1">
                              <a:solidFill>
                                <a:schemeClr val="tx1"/>
                              </a:solidFill>
                              <a:latin typeface="Cambria Math" panose="02040503050406030204"/>
                            </a:rPr>
                          </m:ctrlPr>
                        </m:naryPr>
                        <m:sub>
                          <m:r>
                            <a:rPr lang="en-US" altLang="zh-CN" sz="2000" i="1">
                              <a:solidFill>
                                <a:schemeClr val="tx1"/>
                              </a:solidFill>
                              <a:latin typeface="Cambria Math" panose="02040503050406030204" pitchFamily="18" charset="0"/>
                            </a:rPr>
                            <m:t>𝑗</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1</m:t>
                          </m:r>
                        </m:sub>
                        <m:sup>
                          <m:r>
                            <a:rPr lang="en-US" altLang="zh-CN" sz="2000" i="1">
                              <a:solidFill>
                                <a:schemeClr val="tx1"/>
                              </a:solidFill>
                              <a:latin typeface="Cambria Math" panose="02040503050406030204" pitchFamily="18" charset="0"/>
                            </a:rPr>
                            <m:t>2</m:t>
                          </m:r>
                        </m:sup>
                        <m:e>
                          <m:sSub>
                            <m:sSubPr>
                              <m:ctrlPr>
                                <a:rPr lang="en-US" altLang="zh-CN" sz="2000" i="1">
                                  <a:solidFill>
                                    <a:schemeClr val="tx1"/>
                                  </a:solidFill>
                                  <a:latin typeface="Cambria Math" panose="02040503050406030204"/>
                                </a:rPr>
                              </m:ctrlPr>
                            </m:sSubPr>
                            <m:e>
                              <m:r>
                                <a:rPr lang="en-US" altLang="zh-CN" sz="2000" i="1">
                                  <a:solidFill>
                                    <a:schemeClr val="tx1"/>
                                  </a:solidFill>
                                  <a:latin typeface="Cambria Math" panose="02040503050406030204" pitchFamily="18" charset="0"/>
                                </a:rPr>
                                <m:t>𝐽</m:t>
                              </m:r>
                            </m:e>
                            <m:sub>
                              <m:r>
                                <a:rPr lang="en-US" altLang="zh-CN" sz="2000" i="1">
                                  <a:solidFill>
                                    <a:schemeClr val="tx1"/>
                                  </a:solidFill>
                                  <a:latin typeface="Cambria Math" panose="02040503050406030204" pitchFamily="18" charset="0"/>
                                </a:rPr>
                                <m:t>𝑗</m:t>
                              </m:r>
                            </m:sub>
                          </m:sSub>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𝑾</m:t>
                          </m:r>
                          <m:r>
                            <a:rPr lang="en-US" altLang="zh-CN" sz="2000" i="1">
                              <a:solidFill>
                                <a:schemeClr val="tx1"/>
                              </a:solidFill>
                              <a:latin typeface="Cambria Math" panose="02040503050406030204" pitchFamily="18" charset="0"/>
                            </a:rPr>
                            <m:t>)</m:t>
                          </m:r>
                        </m:e>
                      </m:nary>
                      <m:r>
                        <a:rPr lang="en-US" altLang="zh-CN" sz="2000" i="1">
                          <a:solidFill>
                            <a:schemeClr val="tx1"/>
                          </a:solidFill>
                          <a:latin typeface="Cambria Math" panose="02040503050406030204" pitchFamily="18" charset="0"/>
                        </a:rPr>
                        <m:t>=</m:t>
                      </m:r>
                      <m:f>
                        <m:fPr>
                          <m:ctrlPr>
                            <a:rPr lang="en-US" altLang="zh-CN" sz="2000" i="1">
                              <a:solidFill>
                                <a:schemeClr val="tx1"/>
                              </a:solidFill>
                              <a:latin typeface="Cambria Math" panose="02040503050406030204"/>
                            </a:rPr>
                          </m:ctrlPr>
                        </m:fPr>
                        <m:num>
                          <m:r>
                            <a:rPr lang="en-US" altLang="zh-CN" sz="2000" i="1">
                              <a:solidFill>
                                <a:schemeClr val="tx1"/>
                              </a:solidFill>
                              <a:latin typeface="Cambria Math" panose="02040503050406030204" pitchFamily="18" charset="0"/>
                            </a:rPr>
                            <m:t>1</m:t>
                          </m:r>
                        </m:num>
                        <m:den>
                          <m:r>
                            <a:rPr lang="en-US" altLang="zh-CN" sz="2000" i="1">
                              <a:solidFill>
                                <a:schemeClr val="tx1"/>
                              </a:solidFill>
                              <a:latin typeface="Cambria Math" panose="02040503050406030204" pitchFamily="18" charset="0"/>
                            </a:rPr>
                            <m:t>2</m:t>
                          </m:r>
                        </m:den>
                      </m:f>
                      <m:nary>
                        <m:naryPr>
                          <m:chr m:val="∑"/>
                          <m:limLoc m:val="undOvr"/>
                          <m:ctrlPr>
                            <a:rPr lang="en-US" altLang="zh-CN" sz="2000" i="1">
                              <a:solidFill>
                                <a:schemeClr val="tx1"/>
                              </a:solidFill>
                              <a:latin typeface="Cambria Math" panose="02040503050406030204"/>
                            </a:rPr>
                          </m:ctrlPr>
                        </m:naryPr>
                        <m:sub>
                          <m:r>
                            <a:rPr lang="en-US" altLang="zh-CN" sz="2000" i="1">
                              <a:solidFill>
                                <a:schemeClr val="tx1"/>
                              </a:solidFill>
                              <a:latin typeface="Cambria Math" panose="02040503050406030204" pitchFamily="18" charset="0"/>
                            </a:rPr>
                            <m:t>𝑗</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1</m:t>
                          </m:r>
                        </m:sub>
                        <m:sup>
                          <m:r>
                            <a:rPr lang="en-US" altLang="zh-CN" sz="2000" i="1">
                              <a:solidFill>
                                <a:schemeClr val="tx1"/>
                              </a:solidFill>
                              <a:latin typeface="Cambria Math" panose="02040503050406030204" pitchFamily="18" charset="0"/>
                            </a:rPr>
                            <m:t>2</m:t>
                          </m:r>
                        </m:sup>
                        <m:e>
                          <m:sSup>
                            <m:sSupPr>
                              <m:ctrlPr>
                                <a:rPr lang="en-US" altLang="zh-CN" sz="2000" i="1">
                                  <a:solidFill>
                                    <a:schemeClr val="tx1"/>
                                  </a:solidFill>
                                  <a:latin typeface="Cambria Math" panose="02040503050406030204"/>
                                </a:rPr>
                              </m:ctrlPr>
                            </m:sSupPr>
                            <m:e>
                              <m:d>
                                <m:dPr>
                                  <m:ctrlPr>
                                    <a:rPr lang="en-US" altLang="zh-CN" sz="2000" i="1">
                                      <a:solidFill>
                                        <a:schemeClr val="tx1"/>
                                      </a:solidFill>
                                      <a:latin typeface="Cambria Math" panose="02040503050406030204"/>
                                    </a:rPr>
                                  </m:ctrlPr>
                                </m:dPr>
                                <m:e>
                                  <m:sSub>
                                    <m:sSubPr>
                                      <m:ctrlPr>
                                        <a:rPr lang="en-US" altLang="zh-CN" sz="2000" i="1">
                                          <a:solidFill>
                                            <a:schemeClr val="tx1"/>
                                          </a:solidFill>
                                          <a:latin typeface="Cambria Math" panose="02040503050406030204"/>
                                        </a:rPr>
                                      </m:ctrlPr>
                                    </m:sSubPr>
                                    <m:e>
                                      <m:r>
                                        <a:rPr lang="en-US" altLang="zh-CN" sz="2000" i="1">
                                          <a:solidFill>
                                            <a:schemeClr val="tx1"/>
                                          </a:solidFill>
                                          <a:latin typeface="Cambria Math" panose="02040503050406030204" pitchFamily="18" charset="0"/>
                                        </a:rPr>
                                        <m:t>𝑦</m:t>
                                      </m:r>
                                    </m:e>
                                    <m:sub>
                                      <m:r>
                                        <a:rPr lang="en-US" altLang="zh-CN" sz="2000" i="1">
                                          <a:solidFill>
                                            <a:schemeClr val="tx1"/>
                                          </a:solidFill>
                                          <a:latin typeface="Cambria Math" panose="02040503050406030204" pitchFamily="18" charset="0"/>
                                        </a:rPr>
                                        <m:t>𝑗</m:t>
                                      </m:r>
                                    </m:sub>
                                  </m:sSub>
                                  <m:r>
                                    <a:rPr lang="en-US" altLang="zh-CN" sz="2000" i="1">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a:rPr>
                                      </m:ctrlPr>
                                    </m:sSubPr>
                                    <m:e>
                                      <m:r>
                                        <a:rPr lang="en-US" altLang="zh-CN" sz="2000" i="1">
                                          <a:solidFill>
                                            <a:schemeClr val="tx1"/>
                                          </a:solidFill>
                                          <a:latin typeface="Cambria Math" panose="02040503050406030204" pitchFamily="18" charset="0"/>
                                        </a:rPr>
                                        <m:t>𝑓</m:t>
                                      </m:r>
                                    </m:e>
                                    <m:sub>
                                      <m:r>
                                        <a:rPr lang="en-US" altLang="zh-CN" sz="2000" i="1">
                                          <a:solidFill>
                                            <a:schemeClr val="tx1"/>
                                          </a:solidFill>
                                          <a:latin typeface="Cambria Math" panose="02040503050406030204" pitchFamily="18" charset="0"/>
                                        </a:rPr>
                                        <m:t>𝑗</m:t>
                                      </m:r>
                                    </m:sub>
                                  </m:sSub>
                                  <m:d>
                                    <m:dPr>
                                      <m:ctrlPr>
                                        <a:rPr lang="en-US" altLang="zh-CN" sz="2000" i="1">
                                          <a:solidFill>
                                            <a:schemeClr val="tx1"/>
                                          </a:solidFill>
                                          <a:latin typeface="Cambria Math" panose="02040503050406030204"/>
                                        </a:rPr>
                                      </m:ctrlPr>
                                    </m:dPr>
                                    <m:e>
                                      <m:r>
                                        <a:rPr lang="en-US" altLang="zh-CN" sz="2000" b="0" i="1" smtClean="0">
                                          <a:solidFill>
                                            <a:schemeClr val="tx1"/>
                                          </a:solidFill>
                                          <a:latin typeface="Cambria Math" panose="02040503050406030204"/>
                                        </a:rPr>
                                        <m:t>𝑥</m:t>
                                      </m:r>
                                    </m:e>
                                  </m:d>
                                </m:e>
                              </m:d>
                            </m:e>
                            <m:sup>
                              <m:r>
                                <a:rPr lang="en-US" altLang="zh-CN" sz="2000" i="1">
                                  <a:solidFill>
                                    <a:schemeClr val="tx1"/>
                                  </a:solidFill>
                                  <a:latin typeface="Cambria Math" panose="02040503050406030204" pitchFamily="18" charset="0"/>
                                </a:rPr>
                                <m:t>2</m:t>
                              </m:r>
                            </m:sup>
                          </m:sSup>
                        </m:e>
                      </m:nary>
                    </m:oMath>
                  </m:oMathPara>
                </a14:m>
                <a:endParaRPr lang="en-US" altLang="zh-CN" sz="2000" b="1" dirty="0" smtClean="0">
                  <a:solidFill>
                    <a:schemeClr val="tx1"/>
                  </a:solidFill>
                  <a:latin typeface="黑体" panose="02010609060101010101" pitchFamily="49" charset="-122"/>
                  <a:ea typeface="黑体" panose="02010609060101010101" pitchFamily="49" charset="-122"/>
                </a:endParaRPr>
              </a:p>
              <a:p>
                <a:r>
                  <a:rPr lang="zh-CN" altLang="en-US" sz="2000" dirty="0">
                    <a:solidFill>
                      <a:schemeClr val="tx1"/>
                    </a:solidFill>
                    <a:latin typeface="Cambria Math" panose="02040503050406030204" pitchFamily="18" charset="0"/>
                    <a:cs typeface="Times New Roman" panose="02020603050405020304" pitchFamily="18" charset="0"/>
                  </a:rPr>
                  <a:t>将数据输入该网络可求得隐含层的输出为</a:t>
                </a:r>
                <a14:m>
                  <m:oMath xmlns:m="http://schemas.openxmlformats.org/officeDocument/2006/math">
                    <m:sSub>
                      <m:sSubPr>
                        <m:ctrlPr>
                          <a:rPr lang="en-US" altLang="zh-CN" sz="2000" i="1">
                            <a:solidFill>
                              <a:schemeClr val="tx1"/>
                            </a:solidFill>
                            <a:latin typeface="Cambria Math" panose="02040503050406030204"/>
                            <a:cs typeface="Times New Roman" panose="02020603050405020304" pitchFamily="18" charset="0"/>
                          </a:rPr>
                        </m:ctrlPr>
                      </m:sSubPr>
                      <m:e>
                        <m:r>
                          <a:rPr lang="en-US" altLang="zh-CN" sz="2000">
                            <a:solidFill>
                              <a:schemeClr val="tx1"/>
                            </a:solidFill>
                            <a:latin typeface="Cambria Math" panose="02040503050406030204" pitchFamily="18" charset="0"/>
                            <a:cs typeface="Times New Roman" panose="02020603050405020304" pitchFamily="18" charset="0"/>
                          </a:rPr>
                          <m:t>ℎ</m:t>
                        </m:r>
                      </m:e>
                      <m:sub>
                        <m:r>
                          <a:rPr lang="en-US" altLang="zh-CN" sz="2000">
                            <a:solidFill>
                              <a:schemeClr val="tx1"/>
                            </a:solidFill>
                            <a:latin typeface="Cambria Math" panose="02040503050406030204" pitchFamily="18" charset="0"/>
                            <a:cs typeface="Times New Roman" panose="02020603050405020304" pitchFamily="18" charset="0"/>
                          </a:rPr>
                          <m:t>1</m:t>
                        </m:r>
                      </m:sub>
                    </m:sSub>
                    <m:r>
                      <a:rPr lang="en-US" altLang="zh-CN" sz="2000">
                        <a:solidFill>
                          <a:schemeClr val="tx1"/>
                        </a:solidFill>
                        <a:latin typeface="Cambria Math" panose="02040503050406030204" pitchFamily="18" charset="0"/>
                        <a:cs typeface="Times New Roman" panose="02020603050405020304" pitchFamily="18" charset="0"/>
                      </a:rPr>
                      <m:t>=</m:t>
                    </m:r>
                    <m:r>
                      <a:rPr lang="en-US" altLang="zh-CN" sz="2000">
                        <a:solidFill>
                          <a:schemeClr val="tx1"/>
                        </a:solidFill>
                        <a:latin typeface="Cambria Math" panose="02040503050406030204" pitchFamily="18" charset="0"/>
                        <a:cs typeface="Times New Roman" panose="02020603050405020304" pitchFamily="18" charset="0"/>
                      </a:rPr>
                      <m:t>0</m:t>
                    </m:r>
                    <m:r>
                      <a:rPr lang="en-US" altLang="zh-CN" sz="2000">
                        <a:solidFill>
                          <a:schemeClr val="tx1"/>
                        </a:solidFill>
                        <a:latin typeface="Cambria Math" panose="02040503050406030204" pitchFamily="18" charset="0"/>
                        <a:cs typeface="Times New Roman" panose="02020603050405020304" pitchFamily="18" charset="0"/>
                      </a:rPr>
                      <m:t>.</m:t>
                    </m:r>
                    <m:r>
                      <a:rPr lang="en-US" altLang="zh-CN" sz="2000">
                        <a:solidFill>
                          <a:schemeClr val="tx1"/>
                        </a:solidFill>
                        <a:latin typeface="Cambria Math" panose="02040503050406030204" pitchFamily="18" charset="0"/>
                        <a:cs typeface="Times New Roman" panose="02020603050405020304" pitchFamily="18" charset="0"/>
                      </a:rPr>
                      <m:t>6502</m:t>
                    </m:r>
                  </m:oMath>
                </a14:m>
                <a:r>
                  <a:rPr lang="zh-CN" altLang="en-US" sz="2000" dirty="0">
                    <a:solidFill>
                      <a:schemeClr val="tx1"/>
                    </a:solidFill>
                    <a:latin typeface="Cambria Math" panose="02040503050406030204" pitchFamily="18" charset="0"/>
                    <a:cs typeface="Times New Roman" panose="02020603050405020304" pitchFamily="18" charset="0"/>
                  </a:rPr>
                  <a:t>，</a:t>
                </a:r>
                <a14:m>
                  <m:oMath xmlns:m="http://schemas.openxmlformats.org/officeDocument/2006/math">
                    <m:sSub>
                      <m:sSubPr>
                        <m:ctrlPr>
                          <a:rPr lang="en-US" altLang="zh-CN" sz="2000" i="1">
                            <a:solidFill>
                              <a:schemeClr val="tx1"/>
                            </a:solidFill>
                            <a:latin typeface="Cambria Math" panose="02040503050406030204"/>
                            <a:cs typeface="Times New Roman" panose="02020603050405020304" pitchFamily="18" charset="0"/>
                          </a:rPr>
                        </m:ctrlPr>
                      </m:sSubPr>
                      <m:e>
                        <m:r>
                          <a:rPr lang="en-US" altLang="zh-CN" sz="2000">
                            <a:solidFill>
                              <a:schemeClr val="tx1"/>
                            </a:solidFill>
                            <a:latin typeface="Cambria Math" panose="02040503050406030204" pitchFamily="18" charset="0"/>
                            <a:cs typeface="Times New Roman" panose="02020603050405020304" pitchFamily="18" charset="0"/>
                          </a:rPr>
                          <m:t>ℎ</m:t>
                        </m:r>
                      </m:e>
                      <m:sub>
                        <m:r>
                          <a:rPr lang="en-US" altLang="zh-CN" sz="2000">
                            <a:solidFill>
                              <a:schemeClr val="tx1"/>
                            </a:solidFill>
                            <a:latin typeface="Cambria Math" panose="02040503050406030204" pitchFamily="18" charset="0"/>
                            <a:cs typeface="Times New Roman" panose="02020603050405020304" pitchFamily="18" charset="0"/>
                          </a:rPr>
                          <m:t>2</m:t>
                        </m:r>
                      </m:sub>
                    </m:sSub>
                    <m:r>
                      <a:rPr lang="en-US" altLang="zh-CN" sz="2000">
                        <a:solidFill>
                          <a:schemeClr val="tx1"/>
                        </a:solidFill>
                        <a:latin typeface="Cambria Math" panose="02040503050406030204" pitchFamily="18" charset="0"/>
                        <a:cs typeface="Times New Roman" panose="02020603050405020304" pitchFamily="18" charset="0"/>
                      </a:rPr>
                      <m:t>=</m:t>
                    </m:r>
                    <m:r>
                      <a:rPr lang="en-US" altLang="zh-CN" sz="2000">
                        <a:solidFill>
                          <a:schemeClr val="tx1"/>
                        </a:solidFill>
                        <a:latin typeface="Cambria Math" panose="02040503050406030204" pitchFamily="18" charset="0"/>
                        <a:cs typeface="Times New Roman" panose="02020603050405020304" pitchFamily="18" charset="0"/>
                      </a:rPr>
                      <m:t>0</m:t>
                    </m:r>
                    <m:r>
                      <a:rPr lang="en-US" altLang="zh-CN" sz="2000">
                        <a:solidFill>
                          <a:schemeClr val="tx1"/>
                        </a:solidFill>
                        <a:latin typeface="Cambria Math" panose="02040503050406030204" pitchFamily="18" charset="0"/>
                        <a:cs typeface="Times New Roman" panose="02020603050405020304" pitchFamily="18" charset="0"/>
                      </a:rPr>
                      <m:t>.</m:t>
                    </m:r>
                    <m:r>
                      <a:rPr lang="en-US" altLang="zh-CN" sz="2000">
                        <a:solidFill>
                          <a:schemeClr val="tx1"/>
                        </a:solidFill>
                        <a:latin typeface="Cambria Math" panose="02040503050406030204" pitchFamily="18" charset="0"/>
                        <a:cs typeface="Times New Roman" panose="02020603050405020304" pitchFamily="18" charset="0"/>
                      </a:rPr>
                      <m:t>6726</m:t>
                    </m:r>
                  </m:oMath>
                </a14:m>
                <a:r>
                  <a:rPr lang="zh-CN" altLang="en-US" sz="2000" dirty="0">
                    <a:solidFill>
                      <a:schemeClr val="tx1"/>
                    </a:solidFill>
                    <a:latin typeface="Cambria Math" panose="02040503050406030204" pitchFamily="18" charset="0"/>
                    <a:cs typeface="Times New Roman" panose="02020603050405020304" pitchFamily="18" charset="0"/>
                  </a:rPr>
                  <a:t>，网络的最终输出为</a:t>
                </a:r>
                <a14:m>
                  <m:oMath xmlns:m="http://schemas.openxmlformats.org/officeDocument/2006/math">
                    <m:sSub>
                      <m:sSubPr>
                        <m:ctrlPr>
                          <a:rPr lang="en-US" altLang="zh-CN" sz="2000" i="1">
                            <a:solidFill>
                              <a:schemeClr val="tx1"/>
                            </a:solidFill>
                            <a:latin typeface="Cambria Math" panose="02040503050406030204"/>
                            <a:cs typeface="Times New Roman" panose="02020603050405020304" pitchFamily="18" charset="0"/>
                          </a:rPr>
                        </m:ctrlPr>
                      </m:sSubPr>
                      <m:e>
                        <m:r>
                          <a:rPr lang="en-US" altLang="zh-CN" sz="2000">
                            <a:solidFill>
                              <a:schemeClr val="tx1"/>
                            </a:solidFill>
                            <a:latin typeface="Cambria Math" panose="02040503050406030204" pitchFamily="18" charset="0"/>
                            <a:cs typeface="Times New Roman" panose="02020603050405020304" pitchFamily="18" charset="0"/>
                          </a:rPr>
                          <m:t>𝑦</m:t>
                        </m:r>
                      </m:e>
                      <m:sub>
                        <m:r>
                          <a:rPr lang="en-US" altLang="zh-CN" sz="2000">
                            <a:solidFill>
                              <a:schemeClr val="tx1"/>
                            </a:solidFill>
                            <a:latin typeface="Cambria Math" panose="02040503050406030204" pitchFamily="18" charset="0"/>
                            <a:cs typeface="Times New Roman" panose="02020603050405020304" pitchFamily="18" charset="0"/>
                          </a:rPr>
                          <m:t>1</m:t>
                        </m:r>
                      </m:sub>
                    </m:sSub>
                    <m:r>
                      <a:rPr lang="en-US" altLang="zh-CN" sz="2000">
                        <a:solidFill>
                          <a:schemeClr val="tx1"/>
                        </a:solidFill>
                        <a:latin typeface="Cambria Math" panose="02040503050406030204" pitchFamily="18" charset="0"/>
                        <a:cs typeface="Times New Roman" panose="02020603050405020304" pitchFamily="18" charset="0"/>
                      </a:rPr>
                      <m:t>=</m:t>
                    </m:r>
                    <m:r>
                      <a:rPr lang="en-US" altLang="zh-CN" sz="2000">
                        <a:solidFill>
                          <a:schemeClr val="tx1"/>
                        </a:solidFill>
                        <a:latin typeface="Cambria Math" panose="02040503050406030204" pitchFamily="18" charset="0"/>
                        <a:cs typeface="Times New Roman" panose="02020603050405020304" pitchFamily="18" charset="0"/>
                      </a:rPr>
                      <m:t>0</m:t>
                    </m:r>
                    <m:r>
                      <a:rPr lang="en-US" altLang="zh-CN" sz="2000">
                        <a:solidFill>
                          <a:schemeClr val="tx1"/>
                        </a:solidFill>
                        <a:latin typeface="Cambria Math" panose="02040503050406030204" pitchFamily="18" charset="0"/>
                        <a:cs typeface="Times New Roman" panose="02020603050405020304" pitchFamily="18" charset="0"/>
                      </a:rPr>
                      <m:t>.</m:t>
                    </m:r>
                    <m:r>
                      <a:rPr lang="en-US" altLang="zh-CN" sz="2000">
                        <a:solidFill>
                          <a:schemeClr val="tx1"/>
                        </a:solidFill>
                        <a:latin typeface="Cambria Math" panose="02040503050406030204" pitchFamily="18" charset="0"/>
                        <a:cs typeface="Times New Roman" panose="02020603050405020304" pitchFamily="18" charset="0"/>
                      </a:rPr>
                      <m:t>8166</m:t>
                    </m:r>
                  </m:oMath>
                </a14:m>
                <a:r>
                  <a:rPr lang="zh-CN" altLang="en-US" sz="2000" dirty="0">
                    <a:solidFill>
                      <a:schemeClr val="tx1"/>
                    </a:solidFill>
                    <a:latin typeface="Cambria Math" panose="02040503050406030204" pitchFamily="18" charset="0"/>
                    <a:cs typeface="Times New Roman" panose="02020603050405020304" pitchFamily="18" charset="0"/>
                  </a:rPr>
                  <a:t>，</a:t>
                </a:r>
                <a14:m>
                  <m:oMath xmlns:m="http://schemas.openxmlformats.org/officeDocument/2006/math">
                    <m:sSub>
                      <m:sSubPr>
                        <m:ctrlPr>
                          <a:rPr lang="en-US" altLang="zh-CN" sz="2000" i="1">
                            <a:solidFill>
                              <a:schemeClr val="tx1"/>
                            </a:solidFill>
                            <a:latin typeface="Cambria Math" panose="02040503050406030204"/>
                            <a:cs typeface="Times New Roman" panose="02020603050405020304" pitchFamily="18" charset="0"/>
                          </a:rPr>
                        </m:ctrlPr>
                      </m:sSubPr>
                      <m:e>
                        <m:r>
                          <a:rPr lang="en-US" altLang="zh-CN" sz="2000">
                            <a:solidFill>
                              <a:schemeClr val="tx1"/>
                            </a:solidFill>
                            <a:latin typeface="Cambria Math" panose="02040503050406030204" pitchFamily="18" charset="0"/>
                            <a:cs typeface="Times New Roman" panose="02020603050405020304" pitchFamily="18" charset="0"/>
                          </a:rPr>
                          <m:t>𝑦</m:t>
                        </m:r>
                      </m:e>
                      <m:sub>
                        <m:r>
                          <a:rPr lang="en-US" altLang="zh-CN" sz="2000">
                            <a:solidFill>
                              <a:schemeClr val="tx1"/>
                            </a:solidFill>
                            <a:latin typeface="Cambria Math" panose="02040503050406030204" pitchFamily="18" charset="0"/>
                            <a:cs typeface="Times New Roman" panose="02020603050405020304" pitchFamily="18" charset="0"/>
                          </a:rPr>
                          <m:t>2</m:t>
                        </m:r>
                      </m:sub>
                    </m:sSub>
                    <m:r>
                      <a:rPr lang="en-US" altLang="zh-CN" sz="2000">
                        <a:solidFill>
                          <a:schemeClr val="tx1"/>
                        </a:solidFill>
                        <a:latin typeface="Cambria Math" panose="02040503050406030204" pitchFamily="18" charset="0"/>
                        <a:cs typeface="Times New Roman" panose="02020603050405020304" pitchFamily="18" charset="0"/>
                      </a:rPr>
                      <m:t>=</m:t>
                    </m:r>
                    <m:r>
                      <a:rPr lang="en-US" altLang="zh-CN" sz="2000">
                        <a:solidFill>
                          <a:schemeClr val="tx1"/>
                        </a:solidFill>
                        <a:latin typeface="Cambria Math" panose="02040503050406030204" pitchFamily="18" charset="0"/>
                        <a:cs typeface="Times New Roman" panose="02020603050405020304" pitchFamily="18" charset="0"/>
                      </a:rPr>
                      <m:t>0</m:t>
                    </m:r>
                    <m:r>
                      <a:rPr lang="en-US" altLang="zh-CN" sz="2000">
                        <a:solidFill>
                          <a:schemeClr val="tx1"/>
                        </a:solidFill>
                        <a:latin typeface="Cambria Math" panose="02040503050406030204" pitchFamily="18" charset="0"/>
                        <a:cs typeface="Times New Roman" panose="02020603050405020304" pitchFamily="18" charset="0"/>
                      </a:rPr>
                      <m:t>.</m:t>
                    </m:r>
                    <m:r>
                      <a:rPr lang="en-US" altLang="zh-CN" sz="2000">
                        <a:solidFill>
                          <a:schemeClr val="tx1"/>
                        </a:solidFill>
                        <a:latin typeface="Cambria Math" panose="02040503050406030204" pitchFamily="18" charset="0"/>
                        <a:cs typeface="Times New Roman" panose="02020603050405020304" pitchFamily="18" charset="0"/>
                      </a:rPr>
                      <m:t>7363</m:t>
                    </m:r>
                  </m:oMath>
                </a14:m>
                <a:endParaRPr lang="en-US" altLang="zh-CN" sz="2000" dirty="0">
                  <a:solidFill>
                    <a:schemeClr val="tx1"/>
                  </a:solidFill>
                  <a:latin typeface="Cambria Math" panose="02040503050406030204" pitchFamily="18" charset="0"/>
                  <a:cs typeface="Times New Roman" panose="02020603050405020304" pitchFamily="18" charset="0"/>
                </a:endParaRPr>
              </a:p>
              <a:p>
                <a:r>
                  <a:rPr lang="zh-CN" altLang="en-US" sz="2000" dirty="0">
                    <a:solidFill>
                      <a:schemeClr val="tx1"/>
                    </a:solidFill>
                    <a:latin typeface="Cambria Math" panose="02040503050406030204" pitchFamily="18" charset="0"/>
                    <a:cs typeface="Times New Roman" panose="02020603050405020304" pitchFamily="18" charset="0"/>
                  </a:rPr>
                  <a:t>对于隐含层到输出层的连接权重</a:t>
                </a:r>
                <a14:m>
                  <m:oMath xmlns:m="http://schemas.openxmlformats.org/officeDocument/2006/math">
                    <m:sSubSup>
                      <m:sSubSupPr>
                        <m:ctrlPr>
                          <a:rPr lang="en-US" altLang="zh-CN" sz="2000" i="1">
                            <a:solidFill>
                              <a:schemeClr val="tx1"/>
                            </a:solidFill>
                            <a:latin typeface="Cambria Math" panose="02040503050406030204"/>
                            <a:cs typeface="Times New Roman" panose="02020603050405020304" pitchFamily="18" charset="0"/>
                          </a:rPr>
                        </m:ctrlPr>
                      </m:sSubSupPr>
                      <m:e>
                        <m:r>
                          <a:rPr lang="en-US" altLang="zh-CN" sz="2000">
                            <a:solidFill>
                              <a:schemeClr val="tx1"/>
                            </a:solidFill>
                            <a:latin typeface="Cambria Math" panose="02040503050406030204" pitchFamily="18" charset="0"/>
                            <a:cs typeface="Times New Roman" panose="02020603050405020304" pitchFamily="18" charset="0"/>
                          </a:rPr>
                          <m:t>𝑤</m:t>
                        </m:r>
                      </m:e>
                      <m:sub>
                        <m:r>
                          <a:rPr lang="en-US" altLang="zh-CN" sz="2000">
                            <a:solidFill>
                              <a:schemeClr val="tx1"/>
                            </a:solidFill>
                            <a:latin typeface="Cambria Math" panose="02040503050406030204" pitchFamily="18" charset="0"/>
                            <a:cs typeface="Times New Roman" panose="02020603050405020304" pitchFamily="18" charset="0"/>
                          </a:rPr>
                          <m:t>11</m:t>
                        </m:r>
                      </m:sub>
                      <m:sup>
                        <m:d>
                          <m:dPr>
                            <m:ctrlPr>
                              <a:rPr lang="en-US" altLang="zh-CN" sz="2000" i="1">
                                <a:solidFill>
                                  <a:schemeClr val="tx1"/>
                                </a:solidFill>
                                <a:latin typeface="Cambria Math" panose="02040503050406030204"/>
                                <a:cs typeface="Times New Roman" panose="02020603050405020304" pitchFamily="18" charset="0"/>
                              </a:rPr>
                            </m:ctrlPr>
                          </m:dPr>
                          <m:e>
                            <m:r>
                              <a:rPr lang="en-US" altLang="zh-CN" sz="2000">
                                <a:solidFill>
                                  <a:schemeClr val="tx1"/>
                                </a:solidFill>
                                <a:latin typeface="Cambria Math" panose="02040503050406030204" pitchFamily="18" charset="0"/>
                                <a:cs typeface="Times New Roman" panose="02020603050405020304" pitchFamily="18" charset="0"/>
                              </a:rPr>
                              <m:t>2</m:t>
                            </m:r>
                          </m:e>
                        </m:d>
                      </m:sup>
                    </m:sSubSup>
                    <m:r>
                      <a:rPr lang="en-US" altLang="zh-CN" sz="2000">
                        <a:solidFill>
                          <a:schemeClr val="tx1"/>
                        </a:solidFill>
                        <a:latin typeface="Cambria Math" panose="02040503050406030204" pitchFamily="18" charset="0"/>
                        <a:cs typeface="Times New Roman" panose="02020603050405020304" pitchFamily="18" charset="0"/>
                      </a:rPr>
                      <m:t>,</m:t>
                    </m:r>
                    <m:sSubSup>
                      <m:sSubSupPr>
                        <m:ctrlPr>
                          <a:rPr lang="en-US" altLang="zh-CN" sz="2000" i="1">
                            <a:solidFill>
                              <a:schemeClr val="tx1"/>
                            </a:solidFill>
                            <a:latin typeface="Cambria Math" panose="02040503050406030204"/>
                            <a:cs typeface="Times New Roman" panose="02020603050405020304" pitchFamily="18" charset="0"/>
                          </a:rPr>
                        </m:ctrlPr>
                      </m:sSubSupPr>
                      <m:e>
                        <m:r>
                          <a:rPr lang="en-US" altLang="zh-CN" sz="2000">
                            <a:solidFill>
                              <a:schemeClr val="tx1"/>
                            </a:solidFill>
                            <a:latin typeface="Cambria Math" panose="02040503050406030204" pitchFamily="18" charset="0"/>
                            <a:cs typeface="Times New Roman" panose="02020603050405020304" pitchFamily="18" charset="0"/>
                          </a:rPr>
                          <m:t>𝑤</m:t>
                        </m:r>
                      </m:e>
                      <m:sub>
                        <m:r>
                          <a:rPr lang="en-US" altLang="zh-CN" sz="2000">
                            <a:solidFill>
                              <a:schemeClr val="tx1"/>
                            </a:solidFill>
                            <a:latin typeface="Cambria Math" panose="02040503050406030204" pitchFamily="18" charset="0"/>
                            <a:cs typeface="Times New Roman" panose="02020603050405020304" pitchFamily="18" charset="0"/>
                          </a:rPr>
                          <m:t>12</m:t>
                        </m:r>
                      </m:sub>
                      <m:sup>
                        <m:d>
                          <m:dPr>
                            <m:ctrlPr>
                              <a:rPr lang="en-US" altLang="zh-CN" sz="2000" i="1">
                                <a:solidFill>
                                  <a:schemeClr val="tx1"/>
                                </a:solidFill>
                                <a:latin typeface="Cambria Math" panose="02040503050406030204"/>
                                <a:cs typeface="Times New Roman" panose="02020603050405020304" pitchFamily="18" charset="0"/>
                              </a:rPr>
                            </m:ctrlPr>
                          </m:dPr>
                          <m:e>
                            <m:r>
                              <a:rPr lang="en-US" altLang="zh-CN" sz="2000">
                                <a:solidFill>
                                  <a:schemeClr val="tx1"/>
                                </a:solidFill>
                                <a:latin typeface="Cambria Math" panose="02040503050406030204" pitchFamily="18" charset="0"/>
                                <a:cs typeface="Times New Roman" panose="02020603050405020304" pitchFamily="18" charset="0"/>
                              </a:rPr>
                              <m:t>2</m:t>
                            </m:r>
                          </m:e>
                        </m:d>
                      </m:sup>
                    </m:sSubSup>
                    <m:r>
                      <a:rPr lang="en-US" altLang="zh-CN" sz="2000">
                        <a:solidFill>
                          <a:schemeClr val="tx1"/>
                        </a:solidFill>
                        <a:latin typeface="Cambria Math" panose="02040503050406030204" pitchFamily="18" charset="0"/>
                        <a:cs typeface="Times New Roman" panose="02020603050405020304" pitchFamily="18" charset="0"/>
                      </a:rPr>
                      <m:t>,</m:t>
                    </m:r>
                    <m:sSubSup>
                      <m:sSubSupPr>
                        <m:ctrlPr>
                          <a:rPr lang="en-US" altLang="zh-CN" sz="2000" i="1">
                            <a:solidFill>
                              <a:schemeClr val="tx1"/>
                            </a:solidFill>
                            <a:latin typeface="Cambria Math" panose="02040503050406030204"/>
                            <a:cs typeface="Times New Roman" panose="02020603050405020304" pitchFamily="18" charset="0"/>
                          </a:rPr>
                        </m:ctrlPr>
                      </m:sSubSupPr>
                      <m:e>
                        <m:r>
                          <a:rPr lang="en-US" altLang="zh-CN" sz="2000">
                            <a:solidFill>
                              <a:schemeClr val="tx1"/>
                            </a:solidFill>
                            <a:latin typeface="Cambria Math" panose="02040503050406030204" pitchFamily="18" charset="0"/>
                            <a:cs typeface="Times New Roman" panose="02020603050405020304" pitchFamily="18" charset="0"/>
                          </a:rPr>
                          <m:t>𝑤</m:t>
                        </m:r>
                      </m:e>
                      <m:sub>
                        <m:r>
                          <a:rPr lang="en-US" altLang="zh-CN" sz="2000">
                            <a:solidFill>
                              <a:schemeClr val="tx1"/>
                            </a:solidFill>
                            <a:latin typeface="Cambria Math" panose="02040503050406030204" pitchFamily="18" charset="0"/>
                            <a:cs typeface="Times New Roman" panose="02020603050405020304" pitchFamily="18" charset="0"/>
                          </a:rPr>
                          <m:t>21</m:t>
                        </m:r>
                      </m:sub>
                      <m:sup>
                        <m:d>
                          <m:dPr>
                            <m:ctrlPr>
                              <a:rPr lang="en-US" altLang="zh-CN" sz="2000" i="1">
                                <a:solidFill>
                                  <a:schemeClr val="tx1"/>
                                </a:solidFill>
                                <a:latin typeface="Cambria Math" panose="02040503050406030204"/>
                                <a:cs typeface="Times New Roman" panose="02020603050405020304" pitchFamily="18" charset="0"/>
                              </a:rPr>
                            </m:ctrlPr>
                          </m:dPr>
                          <m:e>
                            <m:r>
                              <a:rPr lang="en-US" altLang="zh-CN" sz="2000">
                                <a:solidFill>
                                  <a:schemeClr val="tx1"/>
                                </a:solidFill>
                                <a:latin typeface="Cambria Math" panose="02040503050406030204" pitchFamily="18" charset="0"/>
                                <a:cs typeface="Times New Roman" panose="02020603050405020304" pitchFamily="18" charset="0"/>
                              </a:rPr>
                              <m:t>2</m:t>
                            </m:r>
                          </m:e>
                        </m:d>
                      </m:sup>
                    </m:sSubSup>
                    <m:r>
                      <a:rPr lang="en-US" altLang="zh-CN" sz="2000">
                        <a:solidFill>
                          <a:schemeClr val="tx1"/>
                        </a:solidFill>
                        <a:latin typeface="Cambria Math" panose="02040503050406030204" pitchFamily="18" charset="0"/>
                        <a:cs typeface="Times New Roman" panose="02020603050405020304" pitchFamily="18" charset="0"/>
                      </a:rPr>
                      <m:t>,</m:t>
                    </m:r>
                    <m:sSubSup>
                      <m:sSubSupPr>
                        <m:ctrlPr>
                          <a:rPr lang="en-US" altLang="zh-CN" sz="2000" i="1">
                            <a:solidFill>
                              <a:schemeClr val="tx1"/>
                            </a:solidFill>
                            <a:latin typeface="Cambria Math" panose="02040503050406030204"/>
                            <a:cs typeface="Times New Roman" panose="02020603050405020304" pitchFamily="18" charset="0"/>
                          </a:rPr>
                        </m:ctrlPr>
                      </m:sSubSupPr>
                      <m:e>
                        <m:r>
                          <a:rPr lang="en-US" altLang="zh-CN" sz="2000">
                            <a:solidFill>
                              <a:schemeClr val="tx1"/>
                            </a:solidFill>
                            <a:latin typeface="Cambria Math" panose="02040503050406030204" pitchFamily="18" charset="0"/>
                            <a:cs typeface="Times New Roman" panose="02020603050405020304" pitchFamily="18" charset="0"/>
                          </a:rPr>
                          <m:t>𝑤</m:t>
                        </m:r>
                      </m:e>
                      <m:sub>
                        <m:r>
                          <a:rPr lang="en-US" altLang="zh-CN" sz="2000">
                            <a:solidFill>
                              <a:schemeClr val="tx1"/>
                            </a:solidFill>
                            <a:latin typeface="Cambria Math" panose="02040503050406030204" pitchFamily="18" charset="0"/>
                            <a:cs typeface="Times New Roman" panose="02020603050405020304" pitchFamily="18" charset="0"/>
                          </a:rPr>
                          <m:t>22</m:t>
                        </m:r>
                      </m:sub>
                      <m:sup>
                        <m:d>
                          <m:dPr>
                            <m:ctrlPr>
                              <a:rPr lang="en-US" altLang="zh-CN" sz="2000" i="1">
                                <a:solidFill>
                                  <a:schemeClr val="tx1"/>
                                </a:solidFill>
                                <a:latin typeface="Cambria Math" panose="02040503050406030204"/>
                                <a:cs typeface="Times New Roman" panose="02020603050405020304" pitchFamily="18" charset="0"/>
                              </a:rPr>
                            </m:ctrlPr>
                          </m:dPr>
                          <m:e>
                            <m:r>
                              <a:rPr lang="en-US" altLang="zh-CN" sz="2000">
                                <a:solidFill>
                                  <a:schemeClr val="tx1"/>
                                </a:solidFill>
                                <a:latin typeface="Cambria Math" panose="02040503050406030204" pitchFamily="18" charset="0"/>
                                <a:cs typeface="Times New Roman" panose="02020603050405020304" pitchFamily="18" charset="0"/>
                              </a:rPr>
                              <m:t>2</m:t>
                            </m:r>
                          </m:e>
                        </m:d>
                      </m:sup>
                    </m:sSubSup>
                  </m:oMath>
                </a14:m>
                <a:r>
                  <a:rPr lang="zh-CN" altLang="en-US" sz="2000" dirty="0">
                    <a:solidFill>
                      <a:schemeClr val="tx1"/>
                    </a:solidFill>
                    <a:latin typeface="Cambria Math" panose="02040503050406030204" pitchFamily="18" charset="0"/>
                    <a:cs typeface="Times New Roman" panose="02020603050405020304" pitchFamily="18" charset="0"/>
                  </a:rPr>
                  <a:t>，对应的梯度计算公式如下：</a:t>
                </a:r>
                <a:endParaRPr lang="en-US" altLang="zh-CN" sz="2000" dirty="0">
                  <a:solidFill>
                    <a:schemeClr val="tx1"/>
                  </a:solidFill>
                  <a:latin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sz="2000" i="1">
                              <a:solidFill>
                                <a:schemeClr val="tx1"/>
                              </a:solidFill>
                              <a:latin typeface="Cambria Math" panose="02040503050406030204"/>
                            </a:rPr>
                          </m:ctrlPr>
                        </m:fPr>
                        <m:num>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𝐽</m:t>
                          </m:r>
                        </m:num>
                        <m:den>
                          <m:r>
                            <a:rPr lang="en-US" altLang="zh-CN" sz="2000" i="1">
                              <a:solidFill>
                                <a:schemeClr val="tx1"/>
                              </a:solidFill>
                              <a:latin typeface="Cambria Math" panose="02040503050406030204" pitchFamily="18" charset="0"/>
                            </a:rPr>
                            <m:t>𝜕</m:t>
                          </m:r>
                          <m:sSubSup>
                            <m:sSubSupPr>
                              <m:ctrlPr>
                                <a:rPr lang="en-US" altLang="zh-CN" sz="2000" i="1">
                                  <a:solidFill>
                                    <a:schemeClr val="tx1"/>
                                  </a:solidFill>
                                  <a:latin typeface="Cambria Math" panose="02040503050406030204"/>
                                </a:rPr>
                              </m:ctrlPr>
                            </m:sSubSupPr>
                            <m:e>
                              <m:r>
                                <m:rPr>
                                  <m:sty m:val="p"/>
                                </m:rPr>
                                <a:rPr lang="en-US" altLang="zh-CN" sz="2000" i="1">
                                  <a:solidFill>
                                    <a:schemeClr val="tx1"/>
                                  </a:solidFill>
                                  <a:latin typeface="Cambria Math" panose="02040503050406030204" pitchFamily="18" charset="0"/>
                                </a:rPr>
                                <m:t>w</m:t>
                              </m:r>
                            </m:e>
                            <m:sub>
                              <m:r>
                                <a:rPr lang="en-US" altLang="zh-CN" sz="2000" i="1">
                                  <a:solidFill>
                                    <a:schemeClr val="tx1"/>
                                  </a:solidFill>
                                  <a:latin typeface="Cambria Math" panose="02040503050406030204" pitchFamily="18" charset="0"/>
                                </a:rPr>
                                <m:t>𝑢𝑣</m:t>
                              </m:r>
                            </m:sub>
                            <m:sup>
                              <m:d>
                                <m:dPr>
                                  <m:ctrlPr>
                                    <a:rPr lang="en-US" altLang="zh-CN" sz="2000" i="1">
                                      <a:solidFill>
                                        <a:schemeClr val="tx1"/>
                                      </a:solidFill>
                                      <a:latin typeface="Cambria Math" panose="02040503050406030204"/>
                                    </a:rPr>
                                  </m:ctrlPr>
                                </m:dPr>
                                <m:e>
                                  <m:r>
                                    <a:rPr lang="en-US" altLang="zh-CN" sz="2000" i="1">
                                      <a:solidFill>
                                        <a:schemeClr val="tx1"/>
                                      </a:solidFill>
                                      <a:latin typeface="Cambria Math" panose="02040503050406030204" pitchFamily="18" charset="0"/>
                                    </a:rPr>
                                    <m:t>2</m:t>
                                  </m:r>
                                </m:e>
                              </m:d>
                            </m:sup>
                          </m:sSubSup>
                        </m:den>
                      </m:f>
                      <m:r>
                        <a:rPr lang="en-US" altLang="zh-CN" sz="2000" i="1">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a:rPr>
                          </m:ctrlPr>
                        </m:sSubPr>
                        <m:e>
                          <m:r>
                            <a:rPr lang="en-US" altLang="zh-CN" sz="2000" i="1">
                              <a:solidFill>
                                <a:schemeClr val="tx1"/>
                              </a:solidFill>
                              <a:latin typeface="Cambria Math" panose="02040503050406030204" pitchFamily="18" charset="0"/>
                            </a:rPr>
                            <m:t>ℎ</m:t>
                          </m:r>
                        </m:e>
                        <m:sub>
                          <m:r>
                            <a:rPr lang="en-US" altLang="zh-CN" sz="2000" i="1">
                              <a:solidFill>
                                <a:schemeClr val="tx1"/>
                              </a:solidFill>
                              <a:latin typeface="Cambria Math" panose="02040503050406030204" pitchFamily="18" charset="0"/>
                            </a:rPr>
                            <m:t>𝑢</m:t>
                          </m:r>
                        </m:sub>
                      </m:sSub>
                      <m:r>
                        <a:rPr lang="en-US" altLang="zh-CN" sz="2000" i="1">
                          <a:solidFill>
                            <a:schemeClr val="tx1"/>
                          </a:solidFill>
                          <a:latin typeface="Cambria Math" panose="02040503050406030204" pitchFamily="18" charset="0"/>
                        </a:rPr>
                        <m:t>·</m:t>
                      </m:r>
                      <m:sSup>
                        <m:sSupPr>
                          <m:ctrlPr>
                            <a:rPr lang="en-US" altLang="zh-CN" sz="2000" i="1">
                              <a:solidFill>
                                <a:schemeClr val="tx1"/>
                              </a:solidFill>
                              <a:latin typeface="Cambria Math" panose="02040503050406030204"/>
                            </a:rPr>
                          </m:ctrlPr>
                        </m:sSupPr>
                        <m:e>
                          <m:r>
                            <a:rPr lang="en-US" altLang="zh-CN" sz="2000" i="1">
                              <a:solidFill>
                                <a:schemeClr val="tx1"/>
                              </a:solidFill>
                              <a:latin typeface="Cambria Math" panose="02040503050406030204" pitchFamily="18" charset="0"/>
                            </a:rPr>
                            <m:t>𝜎</m:t>
                          </m:r>
                        </m:e>
                        <m:sup>
                          <m:r>
                            <a:rPr lang="en-US" altLang="zh-CN" sz="2000" i="1">
                              <a:solidFill>
                                <a:schemeClr val="tx1"/>
                              </a:solidFill>
                              <a:latin typeface="Cambria Math" panose="02040503050406030204" pitchFamily="18" charset="0"/>
                            </a:rPr>
                            <m:t>′</m:t>
                          </m:r>
                        </m:sup>
                      </m:sSup>
                      <m:d>
                        <m:dPr>
                          <m:ctrlPr>
                            <a:rPr lang="en-US" altLang="zh-CN" sz="2000" i="1">
                              <a:solidFill>
                                <a:schemeClr val="tx1"/>
                              </a:solidFill>
                              <a:latin typeface="Cambria Math" panose="02040503050406030204"/>
                            </a:rPr>
                          </m:ctrlPr>
                        </m:dPr>
                        <m:e>
                          <m:sSup>
                            <m:sSupPr>
                              <m:ctrlPr>
                                <a:rPr lang="en-US" altLang="zh-CN" sz="2000" i="1">
                                  <a:solidFill>
                                    <a:schemeClr val="tx1"/>
                                  </a:solidFill>
                                  <a:latin typeface="Cambria Math" panose="02040503050406030204"/>
                                </a:rPr>
                              </m:ctrlPr>
                            </m:sSupPr>
                            <m:e>
                              <m:sSubSup>
                                <m:sSubSupPr>
                                  <m:ctrlPr>
                                    <a:rPr lang="en-US" altLang="zh-CN" sz="2000" i="1">
                                      <a:solidFill>
                                        <a:schemeClr val="tx1"/>
                                      </a:solidFill>
                                      <a:latin typeface="Cambria Math" panose="02040503050406030204"/>
                                    </a:rPr>
                                  </m:ctrlPr>
                                </m:sSubSupPr>
                                <m:e>
                                  <m:r>
                                    <a:rPr lang="en-US" altLang="zh-CN" sz="2000" i="1">
                                      <a:solidFill>
                                        <a:schemeClr val="tx1"/>
                                      </a:solidFill>
                                      <a:latin typeface="Cambria Math" panose="02040503050406030204" pitchFamily="18" charset="0"/>
                                    </a:rPr>
                                    <m:t>𝒘</m:t>
                                  </m:r>
                                </m:e>
                                <m:sub>
                                  <m:r>
                                    <a:rPr lang="en-US" altLang="zh-CN" sz="2000" i="1">
                                      <a:solidFill>
                                        <a:schemeClr val="tx1"/>
                                      </a:solidFill>
                                      <a:latin typeface="Cambria Math" panose="02040503050406030204" pitchFamily="18" charset="0"/>
                                    </a:rPr>
                                    <m:t>𝑣</m:t>
                                  </m:r>
                                </m:sub>
                                <m:sup>
                                  <m:d>
                                    <m:dPr>
                                      <m:ctrlPr>
                                        <a:rPr lang="en-US" altLang="zh-CN" sz="2000" i="1">
                                          <a:solidFill>
                                            <a:schemeClr val="tx1"/>
                                          </a:solidFill>
                                          <a:latin typeface="Cambria Math" panose="02040503050406030204"/>
                                        </a:rPr>
                                      </m:ctrlPr>
                                    </m:dPr>
                                    <m:e>
                                      <m:r>
                                        <a:rPr lang="en-US" altLang="zh-CN" sz="2000" i="1">
                                          <a:solidFill>
                                            <a:schemeClr val="tx1"/>
                                          </a:solidFill>
                                          <a:latin typeface="Cambria Math" panose="02040503050406030204" pitchFamily="18" charset="0"/>
                                        </a:rPr>
                                        <m:t>2</m:t>
                                      </m:r>
                                    </m:e>
                                  </m:d>
                                </m:sup>
                              </m:sSubSup>
                            </m:e>
                            <m:sup>
                              <m:r>
                                <a:rPr lang="en-US" altLang="zh-CN" sz="2000" i="1">
                                  <a:solidFill>
                                    <a:schemeClr val="tx1"/>
                                  </a:solidFill>
                                  <a:latin typeface="Cambria Math" panose="02040503050406030204" pitchFamily="18" charset="0"/>
                                </a:rPr>
                                <m:t>𝑇</m:t>
                              </m:r>
                            </m:sup>
                          </m:sSup>
                          <m:r>
                            <a:rPr lang="en-US" altLang="zh-CN" sz="2000" i="1">
                              <a:solidFill>
                                <a:schemeClr val="tx1"/>
                              </a:solidFill>
                              <a:latin typeface="Cambria Math" panose="02040503050406030204" pitchFamily="18" charset="0"/>
                            </a:rPr>
                            <m:t>𝒉</m:t>
                          </m:r>
                        </m:e>
                      </m:d>
                      <m:r>
                        <a:rPr lang="en-US" altLang="zh-CN" sz="2000" i="1">
                          <a:solidFill>
                            <a:schemeClr val="tx1"/>
                          </a:solidFill>
                          <a:latin typeface="Cambria Math" panose="02040503050406030204" pitchFamily="18" charset="0"/>
                        </a:rPr>
                        <m:t>· (</m:t>
                      </m:r>
                      <m:sSub>
                        <m:sSubPr>
                          <m:ctrlPr>
                            <a:rPr lang="en-US" altLang="zh-CN" sz="2000" i="1">
                              <a:solidFill>
                                <a:schemeClr val="tx1"/>
                              </a:solidFill>
                              <a:latin typeface="Cambria Math" panose="02040503050406030204"/>
                            </a:rPr>
                          </m:ctrlPr>
                        </m:sSubPr>
                        <m:e>
                          <m:r>
                            <a:rPr lang="en-US" altLang="zh-CN" sz="2000" i="1">
                              <a:solidFill>
                                <a:schemeClr val="tx1"/>
                              </a:solidFill>
                              <a:latin typeface="Cambria Math" panose="02040503050406030204" pitchFamily="18" charset="0"/>
                            </a:rPr>
                            <m:t>𝑦</m:t>
                          </m:r>
                        </m:e>
                        <m:sub>
                          <m:r>
                            <a:rPr lang="en-US" altLang="zh-CN" sz="2000" i="1">
                              <a:solidFill>
                                <a:schemeClr val="tx1"/>
                              </a:solidFill>
                              <a:latin typeface="Cambria Math" panose="02040503050406030204" pitchFamily="18" charset="0"/>
                            </a:rPr>
                            <m:t>𝑣</m:t>
                          </m:r>
                        </m:sub>
                      </m:sSub>
                      <m:r>
                        <a:rPr lang="en-US" altLang="zh-CN" sz="2000" i="1">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a:rPr>
                          </m:ctrlPr>
                        </m:sSubPr>
                        <m:e>
                          <m:r>
                            <a:rPr lang="en-US" altLang="zh-CN" sz="2000" i="1">
                              <a:solidFill>
                                <a:schemeClr val="tx1"/>
                              </a:solidFill>
                              <a:latin typeface="Cambria Math" panose="02040503050406030204" pitchFamily="18" charset="0"/>
                            </a:rPr>
                            <m:t>𝑓</m:t>
                          </m:r>
                        </m:e>
                        <m:sub>
                          <m:r>
                            <a:rPr lang="en-US" altLang="zh-CN" sz="2000" i="1">
                              <a:solidFill>
                                <a:schemeClr val="tx1"/>
                              </a:solidFill>
                              <a:latin typeface="Cambria Math" panose="02040503050406030204" pitchFamily="18" charset="0"/>
                            </a:rPr>
                            <m:t>𝑣</m:t>
                          </m:r>
                        </m:sub>
                      </m:sSub>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𝑋</m:t>
                      </m:r>
                      <m:r>
                        <a:rPr lang="en-US" altLang="zh-CN" sz="2000" i="1">
                          <a:solidFill>
                            <a:schemeClr val="tx1"/>
                          </a:solidFill>
                          <a:latin typeface="Cambria Math" panose="02040503050406030204" pitchFamily="18" charset="0"/>
                        </a:rPr>
                        <m:t>))</m:t>
                      </m:r>
                    </m:oMath>
                  </m:oMathPara>
                </a14:m>
                <a:endParaRPr lang="en-US" altLang="zh-CN" sz="2000" i="1" dirty="0">
                  <a:solidFill>
                    <a:schemeClr val="tx1"/>
                  </a:solidFill>
                </a:endParaRPr>
              </a:p>
              <a:p>
                <a:endParaRPr lang="en-US" altLang="zh-CN" sz="2400" b="1" dirty="0" smtClean="0">
                  <a:latin typeface="黑体" panose="02010609060101010101" pitchFamily="49" charset="-122"/>
                  <a:ea typeface="黑体" panose="02010609060101010101" pitchFamily="49" charset="-122"/>
                </a:endParaRPr>
              </a:p>
            </p:txBody>
          </p:sp>
        </mc:Choice>
        <mc:Fallback>
          <p:sp>
            <p:nvSpPr>
              <p:cNvPr id="3" name="副标题 2"/>
              <p:cNvSpPr>
                <a:spLocks noRot="1" noChangeAspect="1" noMove="1" noResize="1" noEditPoints="1" noAdjustHandles="1" noChangeArrowheads="1" noChangeShapeType="1" noTextEdit="1"/>
              </p:cNvSpPr>
              <p:nvPr>
                <p:ph type="subTitle" idx="4294967295"/>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237" y="908720"/>
            <a:ext cx="4320480" cy="1569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nvPicPr>
        <p:blipFill>
          <a:blip r:embed="rId3"/>
          <a:stretch>
            <a:fillRect/>
          </a:stretch>
        </p:blipFill>
        <p:spPr>
          <a:xfrm>
            <a:off x="4860290" y="908685"/>
            <a:ext cx="4239895" cy="1554480"/>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反向传播算法</a:t>
            </a:r>
            <a:endParaRPr lang="en-US" altLang="zh-CN" b="1"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3" name="副标题 2"/>
              <p:cNvSpPr>
                <a:spLocks noGrp="1"/>
              </p:cNvSpPr>
              <p:nvPr>
                <p:ph type="subTitle" idx="4294967295"/>
              </p:nvPr>
            </p:nvSpPr>
            <p:spPr>
              <a:xfrm>
                <a:off x="395536" y="1124744"/>
                <a:ext cx="8352928" cy="5256584"/>
              </a:xfrm>
              <a:prstGeom prst="rect">
                <a:avLst/>
              </a:prstGeom>
            </p:spPr>
            <p:txBody>
              <a:bodyPr/>
              <a:lstStyle/>
              <a:p>
                <a:endParaRPr lang="en-US" altLang="zh-CN" sz="2400" dirty="0" smtClean="0">
                  <a:solidFill>
                    <a:srgbClr val="000000"/>
                  </a:solidFill>
                  <a:latin typeface="Cambria Math" panose="02040503050406030204" pitchFamily="18" charset="0"/>
                  <a:cs typeface="Times New Roman" panose="02020603050405020304" pitchFamily="18" charset="0"/>
                </a:endParaRPr>
              </a:p>
              <a:p>
                <a:endParaRPr lang="en-US" altLang="zh-CN" sz="2400" dirty="0">
                  <a:solidFill>
                    <a:srgbClr val="000000"/>
                  </a:solidFill>
                  <a:latin typeface="Cambria Math" panose="02040503050406030204" pitchFamily="18" charset="0"/>
                  <a:cs typeface="Times New Roman" panose="02020603050405020304" pitchFamily="18" charset="0"/>
                </a:endParaRPr>
              </a:p>
              <a:p>
                <a:endParaRPr lang="en-US" altLang="zh-CN" sz="2400" dirty="0" smtClean="0">
                  <a:solidFill>
                    <a:srgbClr val="000000"/>
                  </a:solidFill>
                  <a:latin typeface="Cambria Math" panose="02040503050406030204" pitchFamily="18" charset="0"/>
                  <a:cs typeface="Times New Roman" panose="02020603050405020304" pitchFamily="18" charset="0"/>
                </a:endParaRPr>
              </a:p>
              <a:p>
                <a:pPr>
                  <a:spcAft>
                    <a:spcPts val="1200"/>
                  </a:spcAft>
                </a:pPr>
                <a:r>
                  <a:rPr lang="zh-CN" altLang="en-US" sz="2000" dirty="0">
                    <a:solidFill>
                      <a:srgbClr val="000000"/>
                    </a:solidFill>
                    <a:latin typeface="Cambria Math" panose="02040503050406030204" pitchFamily="18" charset="0"/>
                    <a:cs typeface="Times New Roman" panose="02020603050405020304" pitchFamily="18" charset="0"/>
                  </a:rPr>
                  <a:t>以</a:t>
                </a:r>
                <a14:m>
                  <m:oMath xmlns:m="http://schemas.openxmlformats.org/officeDocument/2006/math">
                    <m:sSubSup>
                      <m:sSubSupPr>
                        <m:ctrlPr>
                          <a:rPr lang="en-US" altLang="zh-CN" sz="2000" i="1">
                            <a:solidFill>
                              <a:srgbClr val="000000"/>
                            </a:solidFill>
                            <a:latin typeface="Cambria Math" panose="02040503050406030204"/>
                            <a:cs typeface="Times New Roman" panose="02020603050405020304" pitchFamily="18" charset="0"/>
                          </a:rPr>
                        </m:ctrlPr>
                      </m:sSubSupPr>
                      <m:e>
                        <m:r>
                          <a:rPr lang="en-US" altLang="zh-CN" sz="2000">
                            <a:solidFill>
                              <a:srgbClr val="000000"/>
                            </a:solidFill>
                            <a:latin typeface="Cambria Math" panose="02040503050406030204" pitchFamily="18" charset="0"/>
                            <a:cs typeface="Times New Roman" panose="02020603050405020304" pitchFamily="18" charset="0"/>
                          </a:rPr>
                          <m:t>𝑤</m:t>
                        </m:r>
                      </m:e>
                      <m:sub>
                        <m:r>
                          <a:rPr lang="en-US" altLang="zh-CN" sz="2000">
                            <a:solidFill>
                              <a:srgbClr val="000000"/>
                            </a:solidFill>
                            <a:latin typeface="Cambria Math" panose="02040503050406030204" pitchFamily="18" charset="0"/>
                            <a:cs typeface="Times New Roman" panose="02020603050405020304" pitchFamily="18" charset="0"/>
                          </a:rPr>
                          <m:t>11</m:t>
                        </m:r>
                      </m:sub>
                      <m:sup>
                        <m:d>
                          <m:dPr>
                            <m:ctrlPr>
                              <a:rPr lang="en-US" altLang="zh-CN" sz="2000" i="1">
                                <a:solidFill>
                                  <a:srgbClr val="000000"/>
                                </a:solidFill>
                                <a:latin typeface="Cambria Math" panose="02040503050406030204"/>
                                <a:cs typeface="Times New Roman" panose="02020603050405020304" pitchFamily="18" charset="0"/>
                              </a:rPr>
                            </m:ctrlPr>
                          </m:dPr>
                          <m:e>
                            <m:r>
                              <a:rPr lang="en-US" altLang="zh-CN" sz="2000">
                                <a:solidFill>
                                  <a:srgbClr val="000000"/>
                                </a:solidFill>
                                <a:latin typeface="Cambria Math" panose="02040503050406030204" pitchFamily="18" charset="0"/>
                                <a:cs typeface="Times New Roman" panose="02020603050405020304" pitchFamily="18" charset="0"/>
                              </a:rPr>
                              <m:t>2</m:t>
                            </m:r>
                          </m:e>
                        </m:d>
                      </m:sup>
                    </m:sSubSup>
                  </m:oMath>
                </a14:m>
                <a:r>
                  <a:rPr lang="zh-CN" altLang="en-US" sz="2000" dirty="0">
                    <a:solidFill>
                      <a:srgbClr val="000000"/>
                    </a:solidFill>
                    <a:latin typeface="Cambria Math" panose="02040503050406030204" pitchFamily="18" charset="0"/>
                    <a:cs typeface="Times New Roman" panose="02020603050405020304" pitchFamily="18" charset="0"/>
                  </a:rPr>
                  <a:t>为例，有：</a:t>
                </a:r>
                <a:endParaRPr lang="en-US" altLang="zh-CN" sz="2000" dirty="0">
                  <a:solidFill>
                    <a:srgbClr val="000000"/>
                  </a:solidFill>
                  <a:latin typeface="Cambria Math" panose="02040503050406030204" pitchFamily="18" charset="0"/>
                  <a:cs typeface="Times New Roman" panose="02020603050405020304" pitchFamily="18" charset="0"/>
                </a:endParaRPr>
              </a:p>
              <a:p>
                <a:pPr marL="0" indent="0">
                  <a:spcAft>
                    <a:spcPts val="1200"/>
                  </a:spcAft>
                  <a:buNone/>
                </a:pPr>
                <a14:m>
                  <m:oMathPara xmlns:m="http://schemas.openxmlformats.org/officeDocument/2006/math">
                    <m:oMathParaPr>
                      <m:jc m:val="centerGroup"/>
                    </m:oMathParaPr>
                    <m:oMath xmlns:m="http://schemas.openxmlformats.org/officeDocument/2006/math">
                      <m:f>
                        <m:fPr>
                          <m:ctrlPr>
                            <a:rPr lang="en-US" altLang="zh-CN" sz="2000" i="1" smtClean="0">
                              <a:solidFill>
                                <a:schemeClr val="tx1"/>
                              </a:solidFill>
                              <a:latin typeface="Cambria Math" panose="02040503050406030204"/>
                            </a:rPr>
                          </m:ctrlPr>
                        </m:fPr>
                        <m:num>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𝐽</m:t>
                          </m:r>
                        </m:num>
                        <m:den>
                          <m:sSubSup>
                            <m:sSubSupPr>
                              <m:ctrlPr>
                                <a:rPr lang="en-US" altLang="zh-CN" sz="2000" i="1">
                                  <a:solidFill>
                                    <a:schemeClr val="tx1"/>
                                  </a:solidFill>
                                  <a:latin typeface="Cambria Math" panose="02040503050406030204"/>
                                </a:rPr>
                              </m:ctrlPr>
                            </m:sSubSupPr>
                            <m:e>
                              <m:r>
                                <a:rPr lang="en-US" altLang="zh-CN" sz="2000" i="1">
                                  <a:solidFill>
                                    <a:schemeClr val="tx1"/>
                                  </a:solidFill>
                                  <a:latin typeface="Cambria Math" panose="02040503050406030204" pitchFamily="18" charset="0"/>
                                </a:rPr>
                                <m:t>𝑤</m:t>
                              </m:r>
                            </m:e>
                            <m:sub>
                              <m:r>
                                <a:rPr lang="en-US" altLang="zh-CN" sz="2000" i="1">
                                  <a:solidFill>
                                    <a:schemeClr val="tx1"/>
                                  </a:solidFill>
                                  <a:latin typeface="Cambria Math" panose="02040503050406030204" pitchFamily="18" charset="0"/>
                                </a:rPr>
                                <m:t>11</m:t>
                              </m:r>
                            </m:sub>
                            <m:sup>
                              <m:d>
                                <m:dPr>
                                  <m:ctrlPr>
                                    <a:rPr lang="en-US" altLang="zh-CN" sz="2000" i="1">
                                      <a:solidFill>
                                        <a:schemeClr val="tx1"/>
                                      </a:solidFill>
                                      <a:latin typeface="Cambria Math" panose="02040503050406030204"/>
                                    </a:rPr>
                                  </m:ctrlPr>
                                </m:dPr>
                                <m:e>
                                  <m:r>
                                    <a:rPr lang="en-US" altLang="zh-CN" sz="2000" i="1">
                                      <a:solidFill>
                                        <a:schemeClr val="tx1"/>
                                      </a:solidFill>
                                      <a:latin typeface="Cambria Math" panose="02040503050406030204" pitchFamily="18" charset="0"/>
                                    </a:rPr>
                                    <m:t>2</m:t>
                                  </m:r>
                                </m:e>
                              </m:d>
                            </m:sup>
                          </m:sSubSup>
                        </m:den>
                      </m:f>
                      <m:r>
                        <a:rPr lang="en-US" altLang="zh-CN" sz="2000" i="1">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a:rPr>
                          </m:ctrlPr>
                        </m:sSubPr>
                        <m:e>
                          <m:r>
                            <a:rPr lang="en-US" altLang="zh-CN" sz="2000" i="1">
                              <a:solidFill>
                                <a:schemeClr val="tx1"/>
                              </a:solidFill>
                              <a:latin typeface="Cambria Math" panose="02040503050406030204" pitchFamily="18" charset="0"/>
                            </a:rPr>
                            <m:t>ℎ</m:t>
                          </m:r>
                        </m:e>
                        <m:sub>
                          <m:r>
                            <a:rPr lang="en-US" altLang="zh-CN" sz="2000" i="1">
                              <a:solidFill>
                                <a:schemeClr val="tx1"/>
                              </a:solidFill>
                              <a:latin typeface="Cambria Math" panose="02040503050406030204" pitchFamily="18" charset="0"/>
                            </a:rPr>
                            <m:t>1</m:t>
                          </m:r>
                        </m:sub>
                      </m:sSub>
                      <m:r>
                        <a:rPr lang="en-US" altLang="zh-CN" sz="2000" i="1">
                          <a:solidFill>
                            <a:schemeClr val="tx1"/>
                          </a:solidFill>
                          <a:latin typeface="Cambria Math" panose="02040503050406030204" pitchFamily="18" charset="0"/>
                        </a:rPr>
                        <m:t>·</m:t>
                      </m:r>
                      <m:sSup>
                        <m:sSupPr>
                          <m:ctrlPr>
                            <a:rPr lang="en-US" altLang="zh-CN" sz="2000" i="1">
                              <a:solidFill>
                                <a:schemeClr val="tx1"/>
                              </a:solidFill>
                              <a:latin typeface="Cambria Math" panose="02040503050406030204"/>
                            </a:rPr>
                          </m:ctrlPr>
                        </m:sSupPr>
                        <m:e>
                          <m:r>
                            <a:rPr lang="en-US" altLang="zh-CN" sz="2000" i="1">
                              <a:solidFill>
                                <a:schemeClr val="tx1"/>
                              </a:solidFill>
                              <a:latin typeface="Cambria Math" panose="02040503050406030204" pitchFamily="18" charset="0"/>
                            </a:rPr>
                            <m:t>𝜎</m:t>
                          </m:r>
                        </m:e>
                        <m:sup>
                          <m:r>
                            <a:rPr lang="en-US" altLang="zh-CN" sz="2000" i="1">
                              <a:solidFill>
                                <a:schemeClr val="tx1"/>
                              </a:solidFill>
                              <a:latin typeface="Cambria Math" panose="02040503050406030204" pitchFamily="18" charset="0"/>
                            </a:rPr>
                            <m:t>′</m:t>
                          </m:r>
                        </m:sup>
                      </m:sSup>
                      <m:d>
                        <m:dPr>
                          <m:ctrlPr>
                            <a:rPr lang="en-US" altLang="zh-CN" sz="2000" i="1">
                              <a:solidFill>
                                <a:schemeClr val="tx1"/>
                              </a:solidFill>
                              <a:latin typeface="Cambria Math" panose="02040503050406030204"/>
                            </a:rPr>
                          </m:ctrlPr>
                        </m:dPr>
                        <m:e>
                          <m:sSup>
                            <m:sSupPr>
                              <m:ctrlPr>
                                <a:rPr lang="en-US" altLang="zh-CN" sz="2000" i="1">
                                  <a:solidFill>
                                    <a:schemeClr val="tx1"/>
                                  </a:solidFill>
                                  <a:latin typeface="Cambria Math" panose="02040503050406030204"/>
                                </a:rPr>
                              </m:ctrlPr>
                            </m:sSupPr>
                            <m:e>
                              <m:sSubSup>
                                <m:sSubSupPr>
                                  <m:ctrlPr>
                                    <a:rPr lang="en-US" altLang="zh-CN" sz="2000" i="1">
                                      <a:solidFill>
                                        <a:schemeClr val="tx1"/>
                                      </a:solidFill>
                                      <a:latin typeface="Cambria Math" panose="02040503050406030204"/>
                                    </a:rPr>
                                  </m:ctrlPr>
                                </m:sSubSupPr>
                                <m:e>
                                  <m:r>
                                    <a:rPr lang="en-US" altLang="zh-CN" sz="2000" i="1">
                                      <a:solidFill>
                                        <a:schemeClr val="tx1"/>
                                      </a:solidFill>
                                      <a:latin typeface="Cambria Math" panose="02040503050406030204" pitchFamily="18" charset="0"/>
                                    </a:rPr>
                                    <m:t>𝑤</m:t>
                                  </m:r>
                                </m:e>
                                <m:sub>
                                  <m:r>
                                    <a:rPr lang="en-US" altLang="zh-CN" sz="2000" i="1">
                                      <a:solidFill>
                                        <a:schemeClr val="tx1"/>
                                      </a:solidFill>
                                      <a:latin typeface="Cambria Math" panose="02040503050406030204" pitchFamily="18" charset="0"/>
                                    </a:rPr>
                                    <m:t>1</m:t>
                                  </m:r>
                                </m:sub>
                                <m:sup>
                                  <m:d>
                                    <m:dPr>
                                      <m:ctrlPr>
                                        <a:rPr lang="en-US" altLang="zh-CN" sz="2000" i="1">
                                          <a:solidFill>
                                            <a:schemeClr val="tx1"/>
                                          </a:solidFill>
                                          <a:latin typeface="Cambria Math" panose="02040503050406030204"/>
                                        </a:rPr>
                                      </m:ctrlPr>
                                    </m:dPr>
                                    <m:e>
                                      <m:r>
                                        <a:rPr lang="en-US" altLang="zh-CN" sz="2000" i="1">
                                          <a:solidFill>
                                            <a:schemeClr val="tx1"/>
                                          </a:solidFill>
                                          <a:latin typeface="Cambria Math" panose="02040503050406030204" pitchFamily="18" charset="0"/>
                                        </a:rPr>
                                        <m:t>2</m:t>
                                      </m:r>
                                    </m:e>
                                  </m:d>
                                </m:sup>
                              </m:sSubSup>
                            </m:e>
                            <m:sup>
                              <m:r>
                                <m:rPr>
                                  <m:sty m:val="p"/>
                                </m:rPr>
                                <a:rPr lang="en-US" altLang="zh-CN" sz="2000" i="1">
                                  <a:solidFill>
                                    <a:schemeClr val="tx1"/>
                                  </a:solidFill>
                                  <a:latin typeface="Cambria Math" panose="02040503050406030204" pitchFamily="18" charset="0"/>
                                </a:rPr>
                                <m:t>T</m:t>
                              </m:r>
                            </m:sup>
                          </m:sSup>
                          <m:r>
                            <a:rPr lang="en-US" altLang="zh-CN" sz="2000" i="1">
                              <a:solidFill>
                                <a:schemeClr val="tx1"/>
                              </a:solidFill>
                              <a:latin typeface="Cambria Math" panose="02040503050406030204" pitchFamily="18" charset="0"/>
                            </a:rPr>
                            <m:t>𝒉</m:t>
                          </m:r>
                        </m:e>
                      </m:d>
                      <m:r>
                        <a:rPr lang="en-US" altLang="zh-CN" sz="2000" i="1">
                          <a:solidFill>
                            <a:schemeClr val="tx1"/>
                          </a:solidFill>
                          <a:latin typeface="Cambria Math" panose="02040503050406030204" pitchFamily="18" charset="0"/>
                        </a:rPr>
                        <m:t>·</m:t>
                      </m:r>
                      <m:d>
                        <m:dPr>
                          <m:ctrlPr>
                            <a:rPr lang="en-US" altLang="zh-CN" sz="2000" i="1">
                              <a:solidFill>
                                <a:schemeClr val="tx1"/>
                              </a:solidFill>
                              <a:latin typeface="Cambria Math" panose="02040503050406030204"/>
                            </a:rPr>
                          </m:ctrlPr>
                        </m:dPr>
                        <m:e>
                          <m:sSub>
                            <m:sSubPr>
                              <m:ctrlPr>
                                <a:rPr lang="en-US" altLang="zh-CN" sz="2000" i="1">
                                  <a:solidFill>
                                    <a:schemeClr val="tx1"/>
                                  </a:solidFill>
                                  <a:latin typeface="Cambria Math" panose="02040503050406030204"/>
                                </a:rPr>
                              </m:ctrlPr>
                            </m:sSubPr>
                            <m:e>
                              <m:r>
                                <a:rPr lang="en-US" altLang="zh-CN" sz="2000" i="1">
                                  <a:solidFill>
                                    <a:schemeClr val="tx1"/>
                                  </a:solidFill>
                                  <a:latin typeface="Cambria Math" panose="02040503050406030204" pitchFamily="18" charset="0"/>
                                </a:rPr>
                                <m:t>𝑦</m:t>
                              </m:r>
                            </m:e>
                            <m:sub>
                              <m:r>
                                <a:rPr lang="en-US" altLang="zh-CN" sz="2000" i="1">
                                  <a:solidFill>
                                    <a:schemeClr val="tx1"/>
                                  </a:solidFill>
                                  <a:latin typeface="Cambria Math" panose="02040503050406030204" pitchFamily="18" charset="0"/>
                                </a:rPr>
                                <m:t>1</m:t>
                              </m:r>
                            </m:sub>
                          </m:sSub>
                          <m:sSub>
                            <m:sSubPr>
                              <m:ctrlPr>
                                <a:rPr lang="en-US" altLang="zh-CN" sz="2000" i="1">
                                  <a:solidFill>
                                    <a:schemeClr val="tx1"/>
                                  </a:solidFill>
                                  <a:latin typeface="Cambria Math" panose="02040503050406030204"/>
                                </a:rPr>
                              </m:ctrlPr>
                            </m:sSubPr>
                            <m:e>
                              <m:r>
                                <a:rPr lang="en-US" altLang="zh-CN" sz="2000" b="0" i="1" smtClean="0">
                                  <a:solidFill>
                                    <a:schemeClr val="tx1"/>
                                  </a:solidFill>
                                  <a:latin typeface="Cambria Math" panose="02040503050406030204"/>
                                </a:rPr>
                                <m:t>−</m:t>
                              </m:r>
                              <m:r>
                                <a:rPr lang="en-US" altLang="zh-CN" sz="2000" i="1">
                                  <a:solidFill>
                                    <a:schemeClr val="tx1"/>
                                  </a:solidFill>
                                  <a:latin typeface="Cambria Math" panose="02040503050406030204" pitchFamily="18" charset="0"/>
                                </a:rPr>
                                <m:t>𝑓</m:t>
                              </m:r>
                            </m:e>
                            <m:sub>
                              <m:r>
                                <a:rPr lang="en-US" altLang="zh-CN" sz="2000" i="1">
                                  <a:solidFill>
                                    <a:schemeClr val="tx1"/>
                                  </a:solidFill>
                                  <a:latin typeface="Cambria Math" panose="02040503050406030204" pitchFamily="18" charset="0"/>
                                </a:rPr>
                                <m:t>1</m:t>
                              </m:r>
                            </m:sub>
                          </m:sSub>
                          <m:d>
                            <m:dPr>
                              <m:ctrlPr>
                                <a:rPr lang="en-US" altLang="zh-CN" sz="2000" i="1">
                                  <a:solidFill>
                                    <a:schemeClr val="tx1"/>
                                  </a:solidFill>
                                  <a:latin typeface="Cambria Math" panose="02040503050406030204"/>
                                </a:rPr>
                              </m:ctrlPr>
                            </m:dPr>
                            <m:e>
                              <m:r>
                                <a:rPr lang="en-US" altLang="zh-CN" sz="2000" b="0" i="1" smtClean="0">
                                  <a:solidFill>
                                    <a:schemeClr val="tx1"/>
                                  </a:solidFill>
                                  <a:latin typeface="Cambria Math" panose="02040503050406030204"/>
                                </a:rPr>
                                <m:t>𝑥</m:t>
                              </m:r>
                            </m:e>
                          </m:d>
                        </m:e>
                      </m:d>
                    </m:oMath>
                  </m:oMathPara>
                </a14:m>
                <a:endParaRPr lang="en-US" altLang="zh-CN" sz="2000" i="1" dirty="0">
                  <a:solidFill>
                    <a:schemeClr val="tx1"/>
                  </a:solidFill>
                </a:endParaRPr>
              </a:p>
              <a:p>
                <a:pPr marL="0" indent="0">
                  <a:spcAft>
                    <a:spcPts val="1200"/>
                  </a:spcAft>
                  <a:buNone/>
                </a:pPr>
                <a14:m>
                  <m:oMath xmlns:m="http://schemas.openxmlformats.org/officeDocument/2006/math">
                    <m:r>
                      <a:rPr lang="en-US" altLang="zh-CN" sz="2000" i="1">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0</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6502</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𝜎</m:t>
                    </m:r>
                    <m:d>
                      <m:dPr>
                        <m:begChr m:val="（"/>
                        <m:endChr m:val="）"/>
                        <m:ctrlPr>
                          <a:rPr lang="en-US" altLang="zh-CN" sz="2000" i="1">
                            <a:solidFill>
                              <a:schemeClr val="tx1"/>
                            </a:solidFill>
                            <a:latin typeface="Cambria Math" panose="02040503050406030204"/>
                          </a:rPr>
                        </m:ctrlPr>
                      </m:dPr>
                      <m:e>
                        <m:r>
                          <a:rPr lang="en-US" altLang="zh-CN" sz="2000" i="1">
                            <a:solidFill>
                              <a:schemeClr val="tx1"/>
                            </a:solidFill>
                            <a:latin typeface="Cambria Math" panose="02040503050406030204" pitchFamily="18" charset="0"/>
                          </a:rPr>
                          <m:t>0</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6502</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0</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7</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0</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6726</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0</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8</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0</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5</m:t>
                        </m:r>
                      </m:e>
                    </m:d>
                  </m:oMath>
                </a14:m>
                <a:r>
                  <a:rPr lang="en-US" altLang="zh-CN" sz="2000" dirty="0">
                    <a:solidFill>
                      <a:schemeClr val="tx1"/>
                    </a:solidFill>
                  </a:rPr>
                  <a:t>×</a:t>
                </a:r>
                <a:endParaRPr lang="en-US" altLang="zh-CN" sz="2000" dirty="0">
                  <a:solidFill>
                    <a:schemeClr val="tx1"/>
                  </a:solidFill>
                </a:endParaRPr>
              </a:p>
              <a:p>
                <a:pPr marL="0" indent="0">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en-US" altLang="zh-CN" sz="2000" i="1">
                              <a:solidFill>
                                <a:schemeClr val="tx1"/>
                              </a:solidFill>
                              <a:latin typeface="Cambria Math" panose="02040503050406030204"/>
                            </a:rPr>
                          </m:ctrlPr>
                        </m:dPr>
                        <m:e>
                          <m:r>
                            <a:rPr lang="en-US" altLang="zh-CN" sz="2000">
                              <a:solidFill>
                                <a:schemeClr val="tx1"/>
                              </a:solidFill>
                              <a:latin typeface="Cambria Math" panose="02040503050406030204" pitchFamily="18" charset="0"/>
                            </a:rPr>
                            <m:t>1</m:t>
                          </m:r>
                          <m:r>
                            <a:rPr lang="zh-CN" altLang="en-US" sz="2000">
                              <a:solidFill>
                                <a:schemeClr val="tx1"/>
                              </a:solidFill>
                              <a:latin typeface="Cambria Math" panose="02040503050406030204" pitchFamily="18" charset="0"/>
                            </a:rPr>
                            <m:t>−</m:t>
                          </m:r>
                          <m:r>
                            <m:rPr>
                              <m:sty m:val="p"/>
                            </m:rPr>
                            <a:rPr lang="en-US" altLang="zh-CN" sz="2000">
                              <a:solidFill>
                                <a:schemeClr val="tx1"/>
                              </a:solidFill>
                              <a:latin typeface="Cambria Math" panose="02040503050406030204" pitchFamily="18" charset="0"/>
                            </a:rPr>
                            <m:t>σ</m:t>
                          </m:r>
                          <m:d>
                            <m:dPr>
                              <m:begChr m:val="（"/>
                              <m:endChr m:val="）"/>
                              <m:ctrlPr>
                                <a:rPr lang="en-US" altLang="zh-CN" sz="2000" i="1">
                                  <a:solidFill>
                                    <a:schemeClr val="tx1"/>
                                  </a:solidFill>
                                  <a:latin typeface="Cambria Math" panose="02040503050406030204"/>
                                </a:rPr>
                              </m:ctrlPr>
                            </m:dPr>
                            <m:e>
                              <m:r>
                                <a:rPr lang="en-US" altLang="zh-CN" sz="2000">
                                  <a:solidFill>
                                    <a:schemeClr val="tx1"/>
                                  </a:solidFill>
                                  <a:latin typeface="Cambria Math" panose="02040503050406030204" pitchFamily="18" charset="0"/>
                                </a:rPr>
                                <m:t>0</m:t>
                              </m:r>
                              <m: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6502</m:t>
                              </m:r>
                              <m: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0</m:t>
                              </m:r>
                              <m: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7</m:t>
                              </m:r>
                              <m: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0</m:t>
                              </m:r>
                              <m: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6726</m:t>
                              </m:r>
                              <m: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0</m:t>
                              </m:r>
                              <m: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8</m:t>
                              </m:r>
                              <m: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0</m:t>
                              </m:r>
                              <m: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5</m:t>
                              </m:r>
                            </m:e>
                          </m:d>
                        </m:e>
                      </m:d>
                      <m:r>
                        <m:rPr>
                          <m:nor/>
                        </m:rPr>
                        <a:rPr lang="en-US" altLang="zh-CN" sz="2000" dirty="0">
                          <a:latin typeface="Cambria Math" panose="02040503050406030204" pitchFamily="18" charset="0"/>
                        </a:rPr>
                        <m:t>×</m:t>
                      </m:r>
                    </m:oMath>
                  </m:oMathPara>
                </a14:m>
                <a:endParaRPr lang="en-US" altLang="zh-CN" sz="2000" dirty="0"/>
              </a:p>
              <a:p>
                <a:pPr marL="0" indent="0">
                  <a:spcAft>
                    <a:spcPts val="1200"/>
                  </a:spcAft>
                  <a:buNone/>
                </a:pPr>
                <a:r>
                  <a:rPr lang="en-US" altLang="zh-CN" sz="2000" dirty="0" smtClean="0">
                    <a:solidFill>
                      <a:schemeClr val="tx1"/>
                    </a:solidFill>
                  </a:rPr>
                  <a:t>                                 (</a:t>
                </a:r>
                <a14:m>
                  <m:oMath xmlns:m="http://schemas.openxmlformats.org/officeDocument/2006/math">
                    <m:r>
                      <a:rPr lang="en-US" altLang="zh-CN" sz="2000">
                        <a:solidFill>
                          <a:schemeClr val="tx1"/>
                        </a:solidFill>
                        <a:latin typeface="Cambria Math" panose="02040503050406030204" pitchFamily="18" charset="0"/>
                      </a:rPr>
                      <m:t>0</m:t>
                    </m:r>
                    <m: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6</m:t>
                    </m:r>
                    <m:r>
                      <a:rPr lang="zh-CN" altLang="en-US" sz="2000">
                        <a:solidFill>
                          <a:schemeClr val="tx1"/>
                        </a:solidFill>
                        <a:latin typeface="Cambria Math" panose="02040503050406030204" pitchFamily="18" charset="0"/>
                      </a:rPr>
                      <m:t>−</m:t>
                    </m:r>
                  </m:oMath>
                </a14:m>
                <a:r>
                  <a:rPr lang="en-US" altLang="zh-CN" sz="2000" dirty="0">
                    <a:solidFill>
                      <a:schemeClr val="tx1"/>
                    </a:solidFill>
                  </a:rPr>
                  <a:t>0.</a:t>
                </a:r>
                <a14:m>
                  <m:oMath xmlns:m="http://schemas.openxmlformats.org/officeDocument/2006/math">
                    <m:r>
                      <a:rPr lang="en-US" altLang="zh-CN" sz="2000">
                        <a:latin typeface="Cambria Math" panose="02040503050406030204" pitchFamily="18" charset="0"/>
                      </a:rPr>
                      <m:t>8166</m:t>
                    </m:r>
                  </m:oMath>
                </a14:m>
                <a:r>
                  <a:rPr lang="en-US" altLang="zh-CN" sz="2000" dirty="0" smtClean="0">
                    <a:solidFill>
                      <a:schemeClr val="tx1"/>
                    </a:solidFill>
                  </a:rPr>
                  <a:t>)</a:t>
                </a:r>
                <a:r>
                  <a:rPr lang="en-US" altLang="zh-CN" sz="2000" dirty="0">
                    <a:solidFill>
                      <a:schemeClr val="tx1"/>
                    </a:solidFill>
                  </a:rPr>
                  <a:t>≈0.0211</a:t>
                </a:r>
                <a:endParaRPr lang="en-US" altLang="zh-CN" sz="2000" dirty="0">
                  <a:solidFill>
                    <a:schemeClr val="tx1"/>
                  </a:solidFill>
                </a:endParaRPr>
              </a:p>
              <a:p>
                <a:pPr>
                  <a:spcAft>
                    <a:spcPts val="1200"/>
                  </a:spcAft>
                </a:pPr>
                <a:r>
                  <a:rPr lang="zh-CN" altLang="en-US" sz="2000" dirty="0">
                    <a:solidFill>
                      <a:schemeClr val="tx1"/>
                    </a:solidFill>
                    <a:latin typeface="Cambria Math" panose="02040503050406030204" pitchFamily="18" charset="0"/>
                    <a:cs typeface="Times New Roman" panose="02020603050405020304" pitchFamily="18" charset="0"/>
                  </a:rPr>
                  <a:t>取参数更新步长为</a:t>
                </a:r>
                <a:r>
                  <a:rPr lang="en-US" altLang="zh-CN" sz="2000" dirty="0">
                    <a:solidFill>
                      <a:schemeClr val="tx1"/>
                    </a:solidFill>
                    <a:latin typeface="Cambria Math" panose="02040503050406030204" pitchFamily="18" charset="0"/>
                    <a:cs typeface="Times New Roman" panose="02020603050405020304" pitchFamily="18" charset="0"/>
                  </a:rPr>
                  <a:t>0.1</a:t>
                </a:r>
                <a:r>
                  <a:rPr lang="zh-CN" altLang="en-US" sz="2000" dirty="0">
                    <a:solidFill>
                      <a:schemeClr val="tx1"/>
                    </a:solidFill>
                    <a:latin typeface="Cambria Math" panose="02040503050406030204" pitchFamily="18" charset="0"/>
                    <a:cs typeface="Times New Roman" panose="02020603050405020304" pitchFamily="18" charset="0"/>
                  </a:rPr>
                  <a:t>，故将</a:t>
                </a:r>
                <a14:m>
                  <m:oMath xmlns:m="http://schemas.openxmlformats.org/officeDocument/2006/math">
                    <m:sSubSup>
                      <m:sSubSupPr>
                        <m:ctrlPr>
                          <a:rPr lang="en-US" altLang="zh-CN" sz="2000" i="1">
                            <a:solidFill>
                              <a:schemeClr val="tx1"/>
                            </a:solidFill>
                            <a:latin typeface="Cambria Math" panose="02040503050406030204"/>
                            <a:cs typeface="Times New Roman" panose="02020603050405020304" pitchFamily="18" charset="0"/>
                          </a:rPr>
                        </m:ctrlPr>
                      </m:sSubSupPr>
                      <m:e>
                        <m:r>
                          <a:rPr lang="en-US" altLang="zh-CN" sz="2000">
                            <a:solidFill>
                              <a:schemeClr val="tx1"/>
                            </a:solidFill>
                            <a:latin typeface="Cambria Math" panose="02040503050406030204" pitchFamily="18" charset="0"/>
                            <a:cs typeface="Times New Roman" panose="02020603050405020304" pitchFamily="18" charset="0"/>
                          </a:rPr>
                          <m:t>𝑤</m:t>
                        </m:r>
                      </m:e>
                      <m:sub>
                        <m:r>
                          <a:rPr lang="en-US" altLang="zh-CN" sz="2000">
                            <a:solidFill>
                              <a:schemeClr val="tx1"/>
                            </a:solidFill>
                            <a:latin typeface="Cambria Math" panose="02040503050406030204" pitchFamily="18" charset="0"/>
                            <a:cs typeface="Times New Roman" panose="02020603050405020304" pitchFamily="18" charset="0"/>
                          </a:rPr>
                          <m:t>11</m:t>
                        </m:r>
                      </m:sub>
                      <m:sup>
                        <m:d>
                          <m:dPr>
                            <m:ctrlPr>
                              <a:rPr lang="en-US" altLang="zh-CN" sz="2000" i="1">
                                <a:solidFill>
                                  <a:schemeClr val="tx1"/>
                                </a:solidFill>
                                <a:latin typeface="Cambria Math" panose="02040503050406030204"/>
                                <a:cs typeface="Times New Roman" panose="02020603050405020304" pitchFamily="18" charset="0"/>
                              </a:rPr>
                            </m:ctrlPr>
                          </m:dPr>
                          <m:e>
                            <m:r>
                              <a:rPr lang="en-US" altLang="zh-CN" sz="2000">
                                <a:solidFill>
                                  <a:schemeClr val="tx1"/>
                                </a:solidFill>
                                <a:latin typeface="Cambria Math" panose="02040503050406030204" pitchFamily="18" charset="0"/>
                                <a:cs typeface="Times New Roman" panose="02020603050405020304" pitchFamily="18" charset="0"/>
                              </a:rPr>
                              <m:t>2</m:t>
                            </m:r>
                          </m:e>
                        </m:d>
                      </m:sup>
                    </m:sSubSup>
                  </m:oMath>
                </a14:m>
                <a:r>
                  <a:rPr lang="zh-CN" altLang="en-US" sz="2000" dirty="0">
                    <a:solidFill>
                      <a:schemeClr val="tx1"/>
                    </a:solidFill>
                    <a:latin typeface="Cambria Math" panose="02040503050406030204" pitchFamily="18" charset="0"/>
                    <a:cs typeface="Times New Roman" panose="02020603050405020304" pitchFamily="18" charset="0"/>
                  </a:rPr>
                  <a:t>做如下更新为：</a:t>
                </a:r>
                <a:endParaRPr lang="en-US" altLang="zh-CN" sz="2000" dirty="0">
                  <a:solidFill>
                    <a:schemeClr val="tx1"/>
                  </a:solidFill>
                  <a:latin typeface="Cambria Math" panose="02040503050406030204" pitchFamily="18" charset="0"/>
                  <a:cs typeface="Times New Roman" panose="02020603050405020304" pitchFamily="18" charset="0"/>
                </a:endParaRPr>
              </a:p>
              <a:p>
                <a:pPr marL="0" indent="0">
                  <a:spcAft>
                    <a:spcPts val="1200"/>
                  </a:spcAft>
                  <a:buNone/>
                </a:pPr>
                <a14:m>
                  <m:oMath xmlns:m="http://schemas.openxmlformats.org/officeDocument/2006/math">
                    <m:sSubSup>
                      <m:sSubSupPr>
                        <m:ctrlPr>
                          <a:rPr lang="en-US" altLang="zh-CN" sz="2000" i="1">
                            <a:solidFill>
                              <a:schemeClr val="tx1"/>
                            </a:solidFill>
                            <a:latin typeface="Cambria Math" panose="02040503050406030204"/>
                          </a:rPr>
                        </m:ctrlPr>
                      </m:sSubSupPr>
                      <m:e>
                        <m:r>
                          <a:rPr lang="en-US" altLang="zh-CN" sz="2000" i="1">
                            <a:solidFill>
                              <a:schemeClr val="tx1"/>
                            </a:solidFill>
                            <a:latin typeface="Cambria Math" panose="02040503050406030204" pitchFamily="18" charset="0"/>
                          </a:rPr>
                          <m:t>𝑤</m:t>
                        </m:r>
                      </m:e>
                      <m:sub>
                        <m:r>
                          <a:rPr lang="en-US" altLang="zh-CN" sz="2000" i="1">
                            <a:solidFill>
                              <a:schemeClr val="tx1"/>
                            </a:solidFill>
                            <a:latin typeface="Cambria Math" panose="02040503050406030204" pitchFamily="18" charset="0"/>
                          </a:rPr>
                          <m:t>11</m:t>
                        </m:r>
                      </m:sub>
                      <m:sup>
                        <m:d>
                          <m:dPr>
                            <m:ctrlPr>
                              <a:rPr lang="en-US" altLang="zh-CN" sz="2000" i="1">
                                <a:solidFill>
                                  <a:schemeClr val="tx1"/>
                                </a:solidFill>
                                <a:latin typeface="Cambria Math" panose="02040503050406030204"/>
                              </a:rPr>
                            </m:ctrlPr>
                          </m:dPr>
                          <m:e>
                            <m:r>
                              <a:rPr lang="en-US" altLang="zh-CN" sz="2000" i="1">
                                <a:solidFill>
                                  <a:schemeClr val="tx1"/>
                                </a:solidFill>
                                <a:latin typeface="Cambria Math" panose="02040503050406030204" pitchFamily="18" charset="0"/>
                              </a:rPr>
                              <m:t>2</m:t>
                            </m:r>
                          </m:e>
                        </m:d>
                      </m:sup>
                    </m:sSubSup>
                    <m:sSubSup>
                      <m:sSubSupPr>
                        <m:ctrlPr>
                          <a:rPr lang="en-US" altLang="zh-CN" sz="2000" i="1">
                            <a:solidFill>
                              <a:schemeClr val="tx1"/>
                            </a:solidFill>
                            <a:latin typeface="Cambria Math" panose="02040503050406030204"/>
                          </a:rPr>
                        </m:ctrlPr>
                      </m:sSubSupPr>
                      <m:e>
                        <m:r>
                          <a:rPr lang="en-US" altLang="zh-CN" sz="2000" b="0" i="1" smtClean="0">
                            <a:solidFill>
                              <a:schemeClr val="tx1"/>
                            </a:solidFill>
                            <a:latin typeface="Cambria Math" panose="02040503050406030204"/>
                          </a:rPr>
                          <m:t>=</m:t>
                        </m:r>
                        <m:r>
                          <a:rPr lang="en-US" altLang="zh-CN" sz="2000" i="1">
                            <a:solidFill>
                              <a:schemeClr val="tx1"/>
                            </a:solidFill>
                            <a:latin typeface="Cambria Math" panose="02040503050406030204" pitchFamily="18" charset="0"/>
                          </a:rPr>
                          <m:t>𝑤</m:t>
                        </m:r>
                      </m:e>
                      <m:sub>
                        <m:r>
                          <a:rPr lang="en-US" altLang="zh-CN" sz="2000">
                            <a:solidFill>
                              <a:schemeClr val="tx1"/>
                            </a:solidFill>
                            <a:latin typeface="Cambria Math" panose="02040503050406030204" pitchFamily="18" charset="0"/>
                          </a:rPr>
                          <m:t>11</m:t>
                        </m:r>
                      </m:sub>
                      <m:sup>
                        <m:d>
                          <m:dPr>
                            <m:ctrlPr>
                              <a:rPr lang="en-US" altLang="zh-CN" sz="2000" i="1">
                                <a:solidFill>
                                  <a:schemeClr val="tx1"/>
                                </a:solidFill>
                                <a:latin typeface="Cambria Math" panose="02040503050406030204"/>
                              </a:rPr>
                            </m:ctrlPr>
                          </m:dPr>
                          <m:e>
                            <m:r>
                              <a:rPr lang="en-US" altLang="zh-CN" sz="2000">
                                <a:solidFill>
                                  <a:schemeClr val="tx1"/>
                                </a:solidFill>
                                <a:latin typeface="Cambria Math" panose="02040503050406030204" pitchFamily="18" charset="0"/>
                              </a:rPr>
                              <m:t>2</m:t>
                            </m:r>
                          </m:e>
                        </m:d>
                      </m:sup>
                    </m:sSubSup>
                    <m:r>
                      <a:rPr lang="zh-CN" altLang="en-US" sz="2000">
                        <a:solidFill>
                          <a:schemeClr val="tx1"/>
                        </a:solidFill>
                        <a:latin typeface="Cambria Math" panose="02040503050406030204" pitchFamily="18" charset="0"/>
                      </a:rPr>
                      <m:t>−</m:t>
                    </m:r>
                    <m:r>
                      <a:rPr lang="zh-CN" altLang="en-US" sz="2000" i="1" smtClean="0">
                        <a:solidFill>
                          <a:schemeClr val="tx1"/>
                        </a:solidFill>
                        <a:latin typeface="Cambria Math" panose="02040503050406030204" pitchFamily="18" charset="0"/>
                      </a:rPr>
                      <m:t>𝜂</m:t>
                    </m:r>
                    <m:f>
                      <m:fPr>
                        <m:ctrlPr>
                          <a:rPr lang="en-US" altLang="zh-CN" sz="2000" i="1">
                            <a:solidFill>
                              <a:schemeClr val="tx1"/>
                            </a:solidFill>
                            <a:latin typeface="Cambria Math" panose="02040503050406030204"/>
                          </a:rPr>
                        </m:ctrlPr>
                      </m:fPr>
                      <m:num>
                        <m:r>
                          <a:rPr lang="en-US" altLang="zh-CN" sz="2000">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𝐽</m:t>
                        </m:r>
                      </m:num>
                      <m:den>
                        <m:sSubSup>
                          <m:sSubSupPr>
                            <m:ctrlPr>
                              <a:rPr lang="en-US" altLang="zh-CN" sz="2000" i="1">
                                <a:solidFill>
                                  <a:schemeClr val="tx1"/>
                                </a:solidFill>
                                <a:latin typeface="Cambria Math" panose="02040503050406030204"/>
                              </a:rPr>
                            </m:ctrlPr>
                          </m:sSubSupPr>
                          <m:e>
                            <m:r>
                              <a:rPr lang="en-US" altLang="zh-CN" sz="2000" i="1">
                                <a:solidFill>
                                  <a:schemeClr val="tx1"/>
                                </a:solidFill>
                                <a:latin typeface="Cambria Math" panose="02040503050406030204" pitchFamily="18" charset="0"/>
                              </a:rPr>
                              <m:t>𝑤</m:t>
                            </m:r>
                          </m:e>
                          <m:sub>
                            <m:r>
                              <a:rPr lang="en-US" altLang="zh-CN" sz="2000">
                                <a:solidFill>
                                  <a:schemeClr val="tx1"/>
                                </a:solidFill>
                                <a:latin typeface="Cambria Math" panose="02040503050406030204" pitchFamily="18" charset="0"/>
                              </a:rPr>
                              <m:t>11</m:t>
                            </m:r>
                          </m:sub>
                          <m:sup>
                            <m:d>
                              <m:dPr>
                                <m:ctrlPr>
                                  <a:rPr lang="en-US" altLang="zh-CN" sz="2000" i="1">
                                    <a:solidFill>
                                      <a:schemeClr val="tx1"/>
                                    </a:solidFill>
                                    <a:latin typeface="Cambria Math" panose="02040503050406030204"/>
                                  </a:rPr>
                                </m:ctrlPr>
                              </m:dPr>
                              <m:e>
                                <m:r>
                                  <m:rPr>
                                    <m:sty m:val="p"/>
                                  </m:rPr>
                                  <a:rPr lang="en-US" altLang="zh-CN" sz="2000">
                                    <a:solidFill>
                                      <a:schemeClr val="tx1"/>
                                    </a:solidFill>
                                    <a:latin typeface="Cambria Math" panose="02040503050406030204" pitchFamily="18" charset="0"/>
                                  </a:rPr>
                                  <m:t>l</m:t>
                                </m:r>
                              </m:e>
                            </m:d>
                          </m:sup>
                        </m:sSubSup>
                      </m:den>
                    </m:f>
                    <m: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0</m:t>
                    </m:r>
                    <m: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7</m:t>
                    </m:r>
                    <m:r>
                      <a:rPr lang="zh-CN" altLang="en-US" sz="2000">
                        <a:solidFill>
                          <a:schemeClr val="tx1"/>
                        </a:solidFill>
                        <a:latin typeface="Cambria Math" panose="02040503050406030204" pitchFamily="18" charset="0"/>
                      </a:rPr>
                      <m:t>−</m:t>
                    </m:r>
                  </m:oMath>
                </a14:m>
                <a:r>
                  <a:rPr lang="en-US" altLang="zh-CN" sz="2000" dirty="0">
                    <a:solidFill>
                      <a:schemeClr val="tx1"/>
                    </a:solidFill>
                  </a:rPr>
                  <a:t>0.1×0.0211=0.6979</a:t>
                </a:r>
                <a:endParaRPr lang="en-US" altLang="zh-CN" sz="2000" dirty="0">
                  <a:solidFill>
                    <a:schemeClr val="tx1"/>
                  </a:solidFill>
                </a:endParaRPr>
              </a:p>
              <a:p>
                <a:endParaRPr lang="en-US" altLang="zh-CN" sz="2400" b="1" dirty="0" smtClean="0">
                  <a:latin typeface="黑体" panose="02010609060101010101" pitchFamily="49" charset="-122"/>
                  <a:ea typeface="黑体" panose="02010609060101010101" pitchFamily="49" charset="-122"/>
                </a:endParaRPr>
              </a:p>
            </p:txBody>
          </p:sp>
        </mc:Choice>
        <mc:Fallback>
          <p:sp>
            <p:nvSpPr>
              <p:cNvPr id="3" name="副标题 2"/>
              <p:cNvSpPr>
                <a:spLocks noRot="1" noChangeAspect="1" noMove="1" noResize="1" noEditPoints="1" noAdjustHandles="1" noChangeArrowheads="1" noChangeShapeType="1" noTextEdit="1"/>
              </p:cNvSpPr>
              <p:nvPr>
                <p:ph type="subTitle" idx="4294967295"/>
              </p:nvPr>
            </p:nvSpPr>
            <p:spPr>
              <a:xfrm>
                <a:off x="395536" y="1124744"/>
                <a:ext cx="8352928" cy="5256584"/>
              </a:xfrm>
              <a:prstGeom prst="rect">
                <a:avLst/>
              </a:prstGeom>
              <a:blipFill rotWithShape="1">
                <a:blip r:embed="rId1"/>
                <a:stretch>
                  <a:fillRect l="-7" t="-3" r="1" b="-16630"/>
                </a:stretch>
              </a:blipFill>
            </p:spPr>
            <p:txBody>
              <a:bodyPr/>
              <a:lstStyle/>
              <a:p>
                <a:r>
                  <a:rPr lang="zh-CN" altLang="en-US">
                    <a:noFill/>
                  </a:rPr>
                  <a:t> </a:t>
                </a:r>
              </a:p>
            </p:txBody>
          </p:sp>
        </mc:Fallback>
      </mc:AlternateContent>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237" y="908720"/>
            <a:ext cx="4320480" cy="1569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nvPicPr>
        <p:blipFill>
          <a:blip r:embed="rId3"/>
          <a:stretch>
            <a:fillRect/>
          </a:stretch>
        </p:blipFill>
        <p:spPr>
          <a:xfrm>
            <a:off x="4860290" y="908685"/>
            <a:ext cx="4239895" cy="1554480"/>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反向传播算法</a:t>
            </a:r>
            <a:endParaRPr lang="en-US" altLang="zh-CN" b="1"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3" name="副标题 2"/>
              <p:cNvSpPr>
                <a:spLocks noGrp="1"/>
              </p:cNvSpPr>
              <p:nvPr>
                <p:ph type="subTitle" idx="4294967295"/>
              </p:nvPr>
            </p:nvSpPr>
            <p:spPr>
              <a:xfrm>
                <a:off x="395536" y="1124744"/>
                <a:ext cx="8352928" cy="5256584"/>
              </a:xfrm>
              <a:prstGeom prst="rect">
                <a:avLst/>
              </a:prstGeom>
            </p:spPr>
            <p:txBody>
              <a:bodyPr/>
              <a:lstStyle/>
              <a:p>
                <a:endParaRPr lang="en-US" altLang="zh-CN" sz="2400" dirty="0" smtClean="0">
                  <a:solidFill>
                    <a:srgbClr val="000000"/>
                  </a:solidFill>
                  <a:latin typeface="Cambria Math" panose="02040503050406030204" pitchFamily="18" charset="0"/>
                  <a:cs typeface="Times New Roman" panose="02020603050405020304" pitchFamily="18" charset="0"/>
                </a:endParaRPr>
              </a:p>
              <a:p>
                <a:endParaRPr lang="en-US" altLang="zh-CN" sz="2400" dirty="0">
                  <a:solidFill>
                    <a:srgbClr val="000000"/>
                  </a:solidFill>
                  <a:latin typeface="Cambria Math" panose="02040503050406030204" pitchFamily="18" charset="0"/>
                  <a:cs typeface="Times New Roman" panose="02020603050405020304" pitchFamily="18" charset="0"/>
                </a:endParaRPr>
              </a:p>
              <a:p>
                <a:endParaRPr lang="en-US" altLang="zh-CN" sz="2400" dirty="0" smtClean="0">
                  <a:solidFill>
                    <a:srgbClr val="000000"/>
                  </a:solidFill>
                  <a:latin typeface="Cambria Math" panose="02040503050406030204" pitchFamily="18" charset="0"/>
                  <a:cs typeface="Times New Roman" panose="02020603050405020304" pitchFamily="18" charset="0"/>
                </a:endParaRPr>
              </a:p>
              <a:p>
                <a:pPr>
                  <a:spcAft>
                    <a:spcPts val="600"/>
                  </a:spcAft>
                </a:pPr>
                <a:r>
                  <a:rPr lang="zh-CN" altLang="en-US" sz="2000" dirty="0" smtClean="0">
                    <a:solidFill>
                      <a:schemeClr val="tx1"/>
                    </a:solidFill>
                    <a:latin typeface="Cambria Math" panose="02040503050406030204" pitchFamily="18" charset="0"/>
                    <a:cs typeface="Times New Roman" panose="02020603050405020304" pitchFamily="18" charset="0"/>
                  </a:rPr>
                  <a:t>同理可求得更新一次之后</a:t>
                </a:r>
                <a14:m>
                  <m:oMath xmlns:m="http://schemas.openxmlformats.org/officeDocument/2006/math">
                    <m:sSubSup>
                      <m:sSubSupPr>
                        <m:ctrlPr>
                          <a:rPr lang="en-US" altLang="zh-CN" sz="2000" i="1">
                            <a:solidFill>
                              <a:schemeClr val="tx1"/>
                            </a:solidFill>
                            <a:latin typeface="Cambria Math" panose="02040503050406030204"/>
                          </a:rPr>
                        </m:ctrlPr>
                      </m:sSubSupPr>
                      <m:e>
                        <m:r>
                          <a:rPr lang="en-US" altLang="zh-CN" sz="2000" i="1">
                            <a:solidFill>
                              <a:schemeClr val="tx1"/>
                            </a:solidFill>
                            <a:latin typeface="Cambria Math" panose="02040503050406030204" pitchFamily="18" charset="0"/>
                          </a:rPr>
                          <m:t>𝑤</m:t>
                        </m:r>
                      </m:e>
                      <m:sub>
                        <m:r>
                          <a:rPr lang="en-US" altLang="zh-CN" sz="2000" i="1">
                            <a:solidFill>
                              <a:schemeClr val="tx1"/>
                            </a:solidFill>
                            <a:latin typeface="Cambria Math" panose="02040503050406030204" pitchFamily="18" charset="0"/>
                          </a:rPr>
                          <m:t>12</m:t>
                        </m:r>
                      </m:sub>
                      <m:sup>
                        <m:d>
                          <m:dPr>
                            <m:ctrlPr>
                              <a:rPr lang="en-US" altLang="zh-CN" sz="2000" i="1">
                                <a:solidFill>
                                  <a:schemeClr val="tx1"/>
                                </a:solidFill>
                                <a:latin typeface="Cambria Math" panose="02040503050406030204"/>
                              </a:rPr>
                            </m:ctrlPr>
                          </m:dPr>
                          <m:e>
                            <m:r>
                              <a:rPr lang="en-US" altLang="zh-CN" sz="2000" i="1">
                                <a:solidFill>
                                  <a:schemeClr val="tx1"/>
                                </a:solidFill>
                                <a:latin typeface="Cambria Math" panose="02040503050406030204" pitchFamily="18" charset="0"/>
                              </a:rPr>
                              <m:t>2</m:t>
                            </m:r>
                          </m:e>
                        </m:d>
                      </m:sup>
                    </m:sSubSup>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0</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7979</m:t>
                    </m:r>
                  </m:oMath>
                </a14:m>
                <a:r>
                  <a:rPr lang="zh-CN" altLang="en-US" sz="2000" i="1" dirty="0">
                    <a:solidFill>
                      <a:schemeClr val="tx1"/>
                    </a:solidFill>
                  </a:rPr>
                  <a:t>，</a:t>
                </a:r>
                <a14:m>
                  <m:oMath xmlns:m="http://schemas.openxmlformats.org/officeDocument/2006/math">
                    <m:sSubSup>
                      <m:sSubSupPr>
                        <m:ctrlPr>
                          <a:rPr lang="en-US" altLang="zh-CN" sz="2000" i="1">
                            <a:solidFill>
                              <a:schemeClr val="tx1"/>
                            </a:solidFill>
                            <a:latin typeface="Cambria Math" panose="02040503050406030204"/>
                          </a:rPr>
                        </m:ctrlPr>
                      </m:sSubSupPr>
                      <m:e>
                        <m:r>
                          <a:rPr lang="en-US" altLang="zh-CN" sz="2000" i="1">
                            <a:solidFill>
                              <a:schemeClr val="tx1"/>
                            </a:solidFill>
                            <a:latin typeface="Cambria Math" panose="02040503050406030204" pitchFamily="18" charset="0"/>
                          </a:rPr>
                          <m:t>𝑤</m:t>
                        </m:r>
                      </m:e>
                      <m:sub>
                        <m:r>
                          <a:rPr lang="en-US" altLang="zh-CN" sz="2000" i="1">
                            <a:solidFill>
                              <a:schemeClr val="tx1"/>
                            </a:solidFill>
                            <a:latin typeface="Cambria Math" panose="02040503050406030204" pitchFamily="18" charset="0"/>
                          </a:rPr>
                          <m:t>21</m:t>
                        </m:r>
                      </m:sub>
                      <m:sup>
                        <m:d>
                          <m:dPr>
                            <m:ctrlPr>
                              <a:rPr lang="en-US" altLang="zh-CN" sz="2000" i="1">
                                <a:solidFill>
                                  <a:schemeClr val="tx1"/>
                                </a:solidFill>
                                <a:latin typeface="Cambria Math" panose="02040503050406030204"/>
                              </a:rPr>
                            </m:ctrlPr>
                          </m:dPr>
                          <m:e>
                            <m:r>
                              <a:rPr lang="en-US" altLang="zh-CN" sz="2000" i="1">
                                <a:solidFill>
                                  <a:schemeClr val="tx1"/>
                                </a:solidFill>
                                <a:latin typeface="Cambria Math" panose="02040503050406030204" pitchFamily="18" charset="0"/>
                              </a:rPr>
                              <m:t>2</m:t>
                            </m:r>
                          </m:e>
                        </m:d>
                      </m:sup>
                    </m:sSubSup>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0</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4982</m:t>
                    </m:r>
                  </m:oMath>
                </a14:m>
                <a:r>
                  <a:rPr lang="zh-CN" altLang="en-US" sz="2000" i="1" dirty="0">
                    <a:solidFill>
                      <a:schemeClr val="tx1"/>
                    </a:solidFill>
                  </a:rPr>
                  <a:t>，</a:t>
                </a:r>
                <a14:m>
                  <m:oMath xmlns:m="http://schemas.openxmlformats.org/officeDocument/2006/math">
                    <m:sSubSup>
                      <m:sSubSupPr>
                        <m:ctrlPr>
                          <a:rPr lang="en-US" altLang="zh-CN" sz="2000" i="1">
                            <a:solidFill>
                              <a:schemeClr val="tx1"/>
                            </a:solidFill>
                            <a:latin typeface="Cambria Math" panose="02040503050406030204"/>
                          </a:rPr>
                        </m:ctrlPr>
                      </m:sSubSupPr>
                      <m:e>
                        <m:r>
                          <a:rPr lang="en-US" altLang="zh-CN" sz="2000" i="1">
                            <a:solidFill>
                              <a:schemeClr val="tx1"/>
                            </a:solidFill>
                            <a:latin typeface="Cambria Math" panose="02040503050406030204" pitchFamily="18" charset="0"/>
                          </a:rPr>
                          <m:t>𝑤</m:t>
                        </m:r>
                      </m:e>
                      <m:sub>
                        <m:r>
                          <a:rPr lang="en-US" altLang="zh-CN" sz="2000" i="1">
                            <a:solidFill>
                              <a:schemeClr val="tx1"/>
                            </a:solidFill>
                            <a:latin typeface="Cambria Math" panose="02040503050406030204" pitchFamily="18" charset="0"/>
                          </a:rPr>
                          <m:t>22</m:t>
                        </m:r>
                      </m:sub>
                      <m:sup>
                        <m:d>
                          <m:dPr>
                            <m:ctrlPr>
                              <a:rPr lang="en-US" altLang="zh-CN" sz="2000" i="1">
                                <a:solidFill>
                                  <a:schemeClr val="tx1"/>
                                </a:solidFill>
                                <a:latin typeface="Cambria Math" panose="02040503050406030204"/>
                              </a:rPr>
                            </m:ctrlPr>
                          </m:dPr>
                          <m:e>
                            <m:r>
                              <a:rPr lang="en-US" altLang="zh-CN" sz="2000" i="1">
                                <a:solidFill>
                                  <a:schemeClr val="tx1"/>
                                </a:solidFill>
                                <a:latin typeface="Cambria Math" panose="02040503050406030204" pitchFamily="18" charset="0"/>
                              </a:rPr>
                              <m:t>2</m:t>
                            </m:r>
                          </m:e>
                        </m:d>
                      </m:sup>
                    </m:sSubSup>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0</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2982</m:t>
                    </m:r>
                  </m:oMath>
                </a14:m>
                <a:endParaRPr lang="en-US" altLang="zh-CN" sz="2000" i="1" dirty="0">
                  <a:solidFill>
                    <a:schemeClr val="tx1"/>
                  </a:solidFill>
                </a:endParaRPr>
              </a:p>
              <a:p>
                <a:pPr>
                  <a:spcAft>
                    <a:spcPts val="600"/>
                  </a:spcAft>
                </a:pPr>
                <a:r>
                  <a:rPr lang="zh-CN" altLang="en-US" sz="2000" dirty="0">
                    <a:solidFill>
                      <a:schemeClr val="tx1"/>
                    </a:solidFill>
                    <a:latin typeface="Cambria Math" panose="02040503050406030204" pitchFamily="18" charset="0"/>
                    <a:cs typeface="Times New Roman" panose="02020603050405020304" pitchFamily="18" charset="0"/>
                  </a:rPr>
                  <a:t>对于输入层到隐含层的连接权重而言，其梯度计算公式如下：</a:t>
                </a:r>
                <a:endParaRPr lang="en-US" altLang="zh-CN" sz="2000" dirty="0">
                  <a:solidFill>
                    <a:schemeClr val="tx1"/>
                  </a:solidFill>
                  <a:latin typeface="Cambria Math" panose="02040503050406030204" pitchFamily="18" charset="0"/>
                  <a:cs typeface="Times New Roman" panose="02020603050405020304" pitchFamily="18" charset="0"/>
                </a:endParaRPr>
              </a:p>
              <a:p>
                <a:pPr marL="0" indent="0">
                  <a:spcAft>
                    <a:spcPts val="600"/>
                  </a:spcAft>
                  <a:buNone/>
                </a:pPr>
                <a14:m>
                  <m:oMathPara xmlns:m="http://schemas.openxmlformats.org/officeDocument/2006/math">
                    <m:oMathParaPr>
                      <m:jc m:val="centerGroup"/>
                    </m:oMathParaPr>
                    <m:oMath xmlns:m="http://schemas.openxmlformats.org/officeDocument/2006/math">
                      <m:f>
                        <m:fPr>
                          <m:ctrlPr>
                            <a:rPr lang="en-US" altLang="zh-CN" sz="2000" i="1">
                              <a:solidFill>
                                <a:schemeClr val="tx1"/>
                              </a:solidFill>
                              <a:latin typeface="Cambria Math" panose="02040503050406030204"/>
                            </a:rPr>
                          </m:ctrlPr>
                        </m:fPr>
                        <m:num>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𝐽</m:t>
                          </m:r>
                        </m:num>
                        <m:den>
                          <m:r>
                            <a:rPr lang="en-US" altLang="zh-CN" sz="2000" i="1">
                              <a:solidFill>
                                <a:schemeClr val="tx1"/>
                              </a:solidFill>
                              <a:latin typeface="Cambria Math" panose="02040503050406030204" pitchFamily="18" charset="0"/>
                            </a:rPr>
                            <m:t>𝜕</m:t>
                          </m:r>
                          <m:sSubSup>
                            <m:sSubSupPr>
                              <m:ctrlPr>
                                <a:rPr lang="en-US" altLang="zh-CN" sz="2000" i="1">
                                  <a:solidFill>
                                    <a:schemeClr val="tx1"/>
                                  </a:solidFill>
                                  <a:latin typeface="Cambria Math" panose="02040503050406030204"/>
                                </a:rPr>
                              </m:ctrlPr>
                            </m:sSubSupPr>
                            <m:e>
                              <m:r>
                                <a:rPr lang="en-US" altLang="zh-CN" sz="2000" i="1">
                                  <a:solidFill>
                                    <a:schemeClr val="tx1"/>
                                  </a:solidFill>
                                  <a:latin typeface="Cambria Math" panose="02040503050406030204" pitchFamily="18" charset="0"/>
                                </a:rPr>
                                <m:t>𝑤</m:t>
                              </m:r>
                            </m:e>
                            <m:sub>
                              <m:r>
                                <a:rPr lang="en-US" altLang="zh-CN" sz="2000" b="0" i="1" smtClean="0">
                                  <a:solidFill>
                                    <a:schemeClr val="tx1"/>
                                  </a:solidFill>
                                  <a:latin typeface="Cambria Math" panose="02040503050406030204"/>
                                </a:rPr>
                                <m:t>𝑖</m:t>
                              </m:r>
                              <m:r>
                                <a:rPr lang="en-US" altLang="zh-CN" sz="2000" i="1">
                                  <a:solidFill>
                                    <a:schemeClr val="tx1"/>
                                  </a:solidFill>
                                  <a:latin typeface="Cambria Math" panose="02040503050406030204" pitchFamily="18" charset="0"/>
                                </a:rPr>
                                <m:t>𝑣</m:t>
                              </m:r>
                            </m:sub>
                            <m:sup>
                              <m:d>
                                <m:dPr>
                                  <m:ctrlPr>
                                    <a:rPr lang="en-US" altLang="zh-CN" sz="2000" i="1">
                                      <a:solidFill>
                                        <a:schemeClr val="tx1"/>
                                      </a:solidFill>
                                      <a:latin typeface="Cambria Math" panose="02040503050406030204"/>
                                    </a:rPr>
                                  </m:ctrlPr>
                                </m:dPr>
                                <m:e>
                                  <m:r>
                                    <a:rPr lang="en-US" altLang="zh-CN" sz="2000" i="1">
                                      <a:solidFill>
                                        <a:schemeClr val="tx1"/>
                                      </a:solidFill>
                                      <a:latin typeface="Cambria Math" panose="02040503050406030204" pitchFamily="18" charset="0"/>
                                    </a:rPr>
                                    <m:t>1</m:t>
                                  </m:r>
                                </m:e>
                              </m:d>
                            </m:sup>
                          </m:sSubSup>
                        </m:den>
                      </m:f>
                      <m:r>
                        <a:rPr lang="en-US" altLang="zh-CN" sz="2000" i="1">
                          <a:solidFill>
                            <a:schemeClr val="tx1"/>
                          </a:solidFill>
                          <a:latin typeface="Cambria Math" panose="02040503050406030204" pitchFamily="18" charset="0"/>
                        </a:rPr>
                        <m:t>=</m:t>
                      </m:r>
                      <m:f>
                        <m:fPr>
                          <m:ctrlPr>
                            <a:rPr lang="en-US" altLang="zh-CN" sz="2000" i="1">
                              <a:solidFill>
                                <a:schemeClr val="tx1"/>
                              </a:solidFill>
                              <a:latin typeface="Cambria Math" panose="02040503050406030204"/>
                            </a:rPr>
                          </m:ctrlPr>
                        </m:fPr>
                        <m:num>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𝐽</m:t>
                          </m:r>
                        </m:num>
                        <m:den>
                          <m:r>
                            <a:rPr lang="en-US" altLang="zh-CN" sz="2000" i="1">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a:rPr>
                              </m:ctrlPr>
                            </m:sSubPr>
                            <m:e>
                              <m:r>
                                <a:rPr lang="en-US" altLang="zh-CN" sz="2000" i="1">
                                  <a:solidFill>
                                    <a:schemeClr val="tx1"/>
                                  </a:solidFill>
                                  <a:latin typeface="Cambria Math" panose="02040503050406030204" pitchFamily="18" charset="0"/>
                                </a:rPr>
                                <m:t>ℎ</m:t>
                              </m:r>
                            </m:e>
                            <m:sub>
                              <m:r>
                                <a:rPr lang="en-US" altLang="zh-CN" sz="2000" i="1">
                                  <a:solidFill>
                                    <a:schemeClr val="tx1"/>
                                  </a:solidFill>
                                  <a:latin typeface="Cambria Math" panose="02040503050406030204" pitchFamily="18" charset="0"/>
                                </a:rPr>
                                <m:t>𝑣</m:t>
                              </m:r>
                            </m:sub>
                          </m:sSub>
                        </m:den>
                      </m:f>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𝜎</m:t>
                      </m:r>
                      <m:d>
                        <m:dPr>
                          <m:ctrlPr>
                            <a:rPr lang="en-US" altLang="zh-CN" sz="2000" i="1">
                              <a:solidFill>
                                <a:schemeClr val="tx1"/>
                              </a:solidFill>
                              <a:latin typeface="Cambria Math" panose="02040503050406030204"/>
                            </a:rPr>
                          </m:ctrlPr>
                        </m:dPr>
                        <m:e>
                          <m:sSup>
                            <m:sSupPr>
                              <m:ctrlPr>
                                <a:rPr lang="en-US" altLang="zh-CN" sz="2000" i="1">
                                  <a:solidFill>
                                    <a:schemeClr val="tx1"/>
                                  </a:solidFill>
                                  <a:latin typeface="Cambria Math" panose="02040503050406030204"/>
                                </a:rPr>
                              </m:ctrlPr>
                            </m:sSupPr>
                            <m:e>
                              <m:sSubSup>
                                <m:sSubSupPr>
                                  <m:ctrlPr>
                                    <a:rPr lang="en-US" altLang="zh-CN" sz="2000" i="1">
                                      <a:solidFill>
                                        <a:schemeClr val="tx1"/>
                                      </a:solidFill>
                                      <a:latin typeface="Cambria Math" panose="02040503050406030204"/>
                                    </a:rPr>
                                  </m:ctrlPr>
                                </m:sSubSupPr>
                                <m:e>
                                  <m:r>
                                    <a:rPr lang="en-US" altLang="zh-CN" sz="2000" i="1">
                                      <a:solidFill>
                                        <a:schemeClr val="tx1"/>
                                      </a:solidFill>
                                      <a:latin typeface="Cambria Math" panose="02040503050406030204" pitchFamily="18" charset="0"/>
                                    </a:rPr>
                                    <m:t>𝑤</m:t>
                                  </m:r>
                                </m:e>
                                <m:sub>
                                  <m:r>
                                    <a:rPr lang="en-US" altLang="zh-CN" sz="2000" i="1">
                                      <a:solidFill>
                                        <a:schemeClr val="tx1"/>
                                      </a:solidFill>
                                      <a:latin typeface="Cambria Math" panose="02040503050406030204" pitchFamily="18" charset="0"/>
                                    </a:rPr>
                                    <m:t>𝑣</m:t>
                                  </m:r>
                                </m:sub>
                                <m:sup>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1</m:t>
                                  </m:r>
                                  <m:r>
                                    <a:rPr lang="en-US" altLang="zh-CN" sz="2000" i="1">
                                      <a:solidFill>
                                        <a:schemeClr val="tx1"/>
                                      </a:solidFill>
                                      <a:latin typeface="Cambria Math" panose="02040503050406030204" pitchFamily="18" charset="0"/>
                                    </a:rPr>
                                    <m:t>)</m:t>
                                  </m:r>
                                </m:sup>
                              </m:sSubSup>
                            </m:e>
                            <m:sup>
                              <m:r>
                                <m:rPr>
                                  <m:sty m:val="p"/>
                                </m:rPr>
                                <a:rPr lang="en-US" altLang="zh-CN" sz="2000" i="1">
                                  <a:solidFill>
                                    <a:schemeClr val="tx1"/>
                                  </a:solidFill>
                                  <a:latin typeface="Cambria Math" panose="02040503050406030204" pitchFamily="18" charset="0"/>
                                </a:rPr>
                                <m:t>T</m:t>
                              </m:r>
                            </m:sup>
                          </m:sSup>
                          <m:sSub>
                            <m:sSubPr>
                              <m:ctrlPr>
                                <a:rPr lang="en-US" altLang="zh-CN" sz="2000" i="1">
                                  <a:solidFill>
                                    <a:schemeClr val="tx1"/>
                                  </a:solidFill>
                                  <a:latin typeface="Cambria Math" panose="02040503050406030204"/>
                                </a:rPr>
                              </m:ctrlPr>
                            </m:sSubPr>
                            <m:e>
                              <m:r>
                                <a:rPr lang="en-US" altLang="zh-CN" sz="2000" b="0" i="1" smtClean="0">
                                  <a:solidFill>
                                    <a:schemeClr val="tx1"/>
                                  </a:solidFill>
                                  <a:latin typeface="Cambria Math" panose="02040503050406030204"/>
                                </a:rPr>
                                <m:t>𝑥</m:t>
                              </m:r>
                            </m:e>
                            <m:sub>
                              <m:r>
                                <a:rPr lang="en-US" altLang="zh-CN" sz="2000" i="1">
                                  <a:solidFill>
                                    <a:schemeClr val="tx1"/>
                                  </a:solidFill>
                                  <a:latin typeface="Cambria Math" panose="02040503050406030204" pitchFamily="18" charset="0"/>
                                </a:rPr>
                                <m:t>𝑖</m:t>
                              </m:r>
                            </m:sub>
                          </m:sSub>
                        </m:e>
                      </m:d>
                      <m:d>
                        <m:dPr>
                          <m:ctrlPr>
                            <a:rPr lang="en-US" altLang="zh-CN" sz="2000" i="1">
                              <a:solidFill>
                                <a:schemeClr val="tx1"/>
                              </a:solidFill>
                              <a:latin typeface="Cambria Math" panose="02040503050406030204"/>
                            </a:rPr>
                          </m:ctrlPr>
                        </m:dPr>
                        <m:e>
                          <m:r>
                            <a:rPr lang="en-US" altLang="zh-CN" sz="2000" i="1">
                              <a:solidFill>
                                <a:schemeClr val="tx1"/>
                              </a:solidFill>
                              <a:latin typeface="Cambria Math" panose="02040503050406030204" pitchFamily="18" charset="0"/>
                            </a:rPr>
                            <m:t>1</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𝜎</m:t>
                          </m:r>
                          <m:d>
                            <m:dPr>
                              <m:ctrlPr>
                                <a:rPr lang="en-US" altLang="zh-CN" sz="2000" i="1">
                                  <a:solidFill>
                                    <a:schemeClr val="tx1"/>
                                  </a:solidFill>
                                  <a:latin typeface="Cambria Math" panose="02040503050406030204"/>
                                </a:rPr>
                              </m:ctrlPr>
                            </m:dPr>
                            <m:e>
                              <m:sSup>
                                <m:sSupPr>
                                  <m:ctrlPr>
                                    <a:rPr lang="en-US" altLang="zh-CN" sz="2000" i="1">
                                      <a:solidFill>
                                        <a:schemeClr val="tx1"/>
                                      </a:solidFill>
                                      <a:latin typeface="Cambria Math" panose="02040503050406030204"/>
                                    </a:rPr>
                                  </m:ctrlPr>
                                </m:sSupPr>
                                <m:e>
                                  <m:sSubSup>
                                    <m:sSubSupPr>
                                      <m:ctrlPr>
                                        <a:rPr lang="en-US" altLang="zh-CN" sz="2000" i="1">
                                          <a:solidFill>
                                            <a:schemeClr val="tx1"/>
                                          </a:solidFill>
                                          <a:latin typeface="Cambria Math" panose="02040503050406030204"/>
                                        </a:rPr>
                                      </m:ctrlPr>
                                    </m:sSubSupPr>
                                    <m:e>
                                      <m:r>
                                        <a:rPr lang="en-US" altLang="zh-CN" sz="2000" i="1">
                                          <a:solidFill>
                                            <a:schemeClr val="tx1"/>
                                          </a:solidFill>
                                          <a:latin typeface="Cambria Math" panose="02040503050406030204" pitchFamily="18" charset="0"/>
                                        </a:rPr>
                                        <m:t>𝑤</m:t>
                                      </m:r>
                                    </m:e>
                                    <m:sub>
                                      <m:r>
                                        <a:rPr lang="en-US" altLang="zh-CN" sz="2000" i="1">
                                          <a:solidFill>
                                            <a:schemeClr val="tx1"/>
                                          </a:solidFill>
                                          <a:latin typeface="Cambria Math" panose="02040503050406030204" pitchFamily="18" charset="0"/>
                                        </a:rPr>
                                        <m:t>𝑣</m:t>
                                      </m:r>
                                    </m:sub>
                                    <m:sup>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1</m:t>
                                      </m:r>
                                      <m:r>
                                        <a:rPr lang="en-US" altLang="zh-CN" sz="2000" i="1">
                                          <a:solidFill>
                                            <a:schemeClr val="tx1"/>
                                          </a:solidFill>
                                          <a:latin typeface="Cambria Math" panose="02040503050406030204" pitchFamily="18" charset="0"/>
                                        </a:rPr>
                                        <m:t>)</m:t>
                                      </m:r>
                                    </m:sup>
                                  </m:sSubSup>
                                </m:e>
                                <m:sup>
                                  <m:r>
                                    <m:rPr>
                                      <m:sty m:val="p"/>
                                    </m:rPr>
                                    <a:rPr lang="en-US" altLang="zh-CN" sz="2000" i="1">
                                      <a:solidFill>
                                        <a:schemeClr val="tx1"/>
                                      </a:solidFill>
                                      <a:latin typeface="Cambria Math" panose="02040503050406030204" pitchFamily="18" charset="0"/>
                                    </a:rPr>
                                    <m:t>T</m:t>
                                  </m:r>
                                </m:sup>
                              </m:sSup>
                              <m:sSub>
                                <m:sSubPr>
                                  <m:ctrlPr>
                                    <a:rPr lang="en-US" altLang="zh-CN" sz="2000" i="1">
                                      <a:solidFill>
                                        <a:schemeClr val="tx1"/>
                                      </a:solidFill>
                                      <a:latin typeface="Cambria Math" panose="02040503050406030204"/>
                                    </a:rPr>
                                  </m:ctrlPr>
                                </m:sSubPr>
                                <m:e>
                                  <m:r>
                                    <a:rPr lang="en-US" altLang="zh-CN" sz="2000" b="0" i="1" smtClean="0">
                                      <a:solidFill>
                                        <a:schemeClr val="tx1"/>
                                      </a:solidFill>
                                      <a:latin typeface="Cambria Math" panose="02040503050406030204"/>
                                    </a:rPr>
                                    <m:t>𝑥</m:t>
                                  </m:r>
                                </m:e>
                                <m:sub>
                                  <m:r>
                                    <a:rPr lang="en-US" altLang="zh-CN" sz="2000" i="1">
                                      <a:solidFill>
                                        <a:schemeClr val="tx1"/>
                                      </a:solidFill>
                                      <a:latin typeface="Cambria Math" panose="02040503050406030204" pitchFamily="18" charset="0"/>
                                    </a:rPr>
                                    <m:t>𝑖</m:t>
                                  </m:r>
                                </m:sub>
                              </m:sSub>
                            </m:e>
                          </m:d>
                        </m:e>
                      </m:d>
                      <m:r>
                        <a:rPr lang="en-US" altLang="zh-CN" sz="2000" i="1">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a:rPr>
                          </m:ctrlPr>
                        </m:sSubPr>
                        <m:e>
                          <m:r>
                            <a:rPr lang="en-US" altLang="zh-CN" sz="2000" i="1">
                              <a:solidFill>
                                <a:schemeClr val="tx1"/>
                              </a:solidFill>
                              <a:latin typeface="Cambria Math" panose="02040503050406030204" pitchFamily="18" charset="0"/>
                            </a:rPr>
                            <m:t>𝑥</m:t>
                          </m:r>
                        </m:e>
                        <m:sub>
                          <m:r>
                            <a:rPr lang="en-US" altLang="zh-CN" sz="2000" i="1">
                              <a:solidFill>
                                <a:schemeClr val="tx1"/>
                              </a:solidFill>
                              <a:latin typeface="Cambria Math" panose="02040503050406030204" pitchFamily="18" charset="0"/>
                            </a:rPr>
                            <m:t>𝑖</m:t>
                          </m:r>
                        </m:sub>
                      </m:sSub>
                    </m:oMath>
                  </m:oMathPara>
                </a14:m>
                <a:endParaRPr lang="en-US" altLang="zh-CN" sz="2000" i="1" dirty="0">
                  <a:solidFill>
                    <a:schemeClr val="tx1"/>
                  </a:solidFill>
                </a:endParaRPr>
              </a:p>
              <a:p>
                <a:pPr marL="0" indent="0">
                  <a:spcAft>
                    <a:spcPts val="600"/>
                  </a:spcAft>
                  <a:buNone/>
                </a:pPr>
                <a:r>
                  <a:rPr lang="zh-CN" altLang="en-US" sz="2000" dirty="0">
                    <a:solidFill>
                      <a:schemeClr val="tx1"/>
                    </a:solidFill>
                    <a:latin typeface="Cambria Math" panose="02040503050406030204" pitchFamily="18" charset="0"/>
                    <a:cs typeface="Times New Roman" panose="02020603050405020304" pitchFamily="18" charset="0"/>
                  </a:rPr>
                  <a:t>其中</a:t>
                </a:r>
                <a14:m>
                  <m:oMath xmlns:m="http://schemas.openxmlformats.org/officeDocument/2006/math">
                    <m:r>
                      <a:rPr lang="en-US" altLang="zh-CN" sz="2000">
                        <a:solidFill>
                          <a:schemeClr val="tx1"/>
                        </a:solidFill>
                        <a:latin typeface="Cambria Math" panose="02040503050406030204" pitchFamily="18" charset="0"/>
                        <a:cs typeface="Times New Roman" panose="02020603050405020304" pitchFamily="18" charset="0"/>
                      </a:rPr>
                      <m:t>𝜕</m:t>
                    </m:r>
                    <m:r>
                      <a:rPr lang="en-US" altLang="zh-CN" sz="2000">
                        <a:solidFill>
                          <a:schemeClr val="tx1"/>
                        </a:solidFill>
                        <a:latin typeface="Cambria Math" panose="02040503050406030204" pitchFamily="18" charset="0"/>
                        <a:cs typeface="Times New Roman" panose="02020603050405020304" pitchFamily="18" charset="0"/>
                      </a:rPr>
                      <m:t>𝐽</m:t>
                    </m:r>
                    <m:r>
                      <a:rPr lang="en-US" altLang="zh-CN" sz="2000">
                        <a:solidFill>
                          <a:schemeClr val="tx1"/>
                        </a:solidFill>
                        <a:latin typeface="Cambria Math" panose="02040503050406030204" pitchFamily="18" charset="0"/>
                        <a:cs typeface="Times New Roman" panose="02020603050405020304" pitchFamily="18" charset="0"/>
                      </a:rPr>
                      <m:t>/</m:t>
                    </m:r>
                    <m:r>
                      <a:rPr lang="en-US" altLang="zh-CN" sz="2000">
                        <a:solidFill>
                          <a:schemeClr val="tx1"/>
                        </a:solidFill>
                        <a:latin typeface="Cambria Math" panose="02040503050406030204" pitchFamily="18" charset="0"/>
                        <a:cs typeface="Times New Roman" panose="02020603050405020304" pitchFamily="18" charset="0"/>
                      </a:rPr>
                      <m:t>𝜕</m:t>
                    </m:r>
                    <m:sSub>
                      <m:sSubPr>
                        <m:ctrlPr>
                          <a:rPr lang="en-US" altLang="zh-CN" sz="2000" i="1">
                            <a:solidFill>
                              <a:schemeClr val="tx1"/>
                            </a:solidFill>
                            <a:latin typeface="Cambria Math" panose="02040503050406030204"/>
                            <a:cs typeface="Times New Roman" panose="02020603050405020304" pitchFamily="18" charset="0"/>
                          </a:rPr>
                        </m:ctrlPr>
                      </m:sSubPr>
                      <m:e>
                        <m:r>
                          <a:rPr lang="en-US" altLang="zh-CN" sz="2000">
                            <a:solidFill>
                              <a:schemeClr val="tx1"/>
                            </a:solidFill>
                            <a:latin typeface="Cambria Math" panose="02040503050406030204" pitchFamily="18" charset="0"/>
                            <a:cs typeface="Times New Roman" panose="02020603050405020304" pitchFamily="18" charset="0"/>
                          </a:rPr>
                          <m:t>ℎ</m:t>
                        </m:r>
                      </m:e>
                      <m:sub>
                        <m:r>
                          <a:rPr lang="en-US" altLang="zh-CN" sz="2000">
                            <a:solidFill>
                              <a:schemeClr val="tx1"/>
                            </a:solidFill>
                            <a:latin typeface="Cambria Math" panose="02040503050406030204" pitchFamily="18" charset="0"/>
                            <a:cs typeface="Times New Roman" panose="02020603050405020304" pitchFamily="18" charset="0"/>
                          </a:rPr>
                          <m:t>𝑣</m:t>
                        </m:r>
                      </m:sub>
                    </m:sSub>
                  </m:oMath>
                </a14:m>
                <a:r>
                  <a:rPr lang="zh-CN" altLang="en-US" sz="2000" dirty="0">
                    <a:solidFill>
                      <a:schemeClr val="tx1"/>
                    </a:solidFill>
                    <a:latin typeface="Cambria Math" panose="02040503050406030204" pitchFamily="18" charset="0"/>
                    <a:cs typeface="Times New Roman" panose="02020603050405020304" pitchFamily="18" charset="0"/>
                  </a:rPr>
                  <a:t>为：</a:t>
                </a:r>
                <a:endParaRPr lang="en-US" altLang="zh-CN" sz="2000" dirty="0">
                  <a:solidFill>
                    <a:schemeClr val="tx1"/>
                  </a:solidFill>
                  <a:latin typeface="Cambria Math" panose="02040503050406030204" pitchFamily="18" charset="0"/>
                  <a:cs typeface="Times New Roman" panose="02020603050405020304" pitchFamily="18" charset="0"/>
                </a:endParaRPr>
              </a:p>
              <a:p>
                <a:pPr marL="0" indent="0">
                  <a:spcAft>
                    <a:spcPts val="600"/>
                  </a:spcAft>
                  <a:buNone/>
                </a:pPr>
                <a14:m>
                  <m:oMathPara xmlns:m="http://schemas.openxmlformats.org/officeDocument/2006/math">
                    <m:oMathParaPr>
                      <m:jc m:val="centerGroup"/>
                    </m:oMathParaPr>
                    <m:oMath xmlns:m="http://schemas.openxmlformats.org/officeDocument/2006/math">
                      <m:r>
                        <a:rPr lang="en-US" altLang="zh-CN" sz="2000" i="1">
                          <a:solidFill>
                            <a:schemeClr val="tx1"/>
                          </a:solidFill>
                          <a:latin typeface="Cambria Math" panose="02040503050406030204" pitchFamily="18" charset="0"/>
                        </a:rPr>
                        <m:t>−</m:t>
                      </m:r>
                      <m:nary>
                        <m:naryPr>
                          <m:chr m:val="∑"/>
                          <m:limLoc m:val="undOvr"/>
                          <m:ctrlPr>
                            <a:rPr lang="en-US" altLang="zh-CN" sz="2000" i="1">
                              <a:solidFill>
                                <a:schemeClr val="tx1"/>
                              </a:solidFill>
                              <a:latin typeface="Cambria Math" panose="02040503050406030204"/>
                            </a:rPr>
                          </m:ctrlPr>
                        </m:naryPr>
                        <m:sub>
                          <m:r>
                            <a:rPr lang="en-US" altLang="zh-CN" sz="2000" i="1">
                              <a:solidFill>
                                <a:schemeClr val="tx1"/>
                              </a:solidFill>
                              <a:latin typeface="Cambria Math" panose="02040503050406030204" pitchFamily="18" charset="0"/>
                            </a:rPr>
                            <m:t>𝑗</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1</m:t>
                          </m:r>
                        </m:sub>
                        <m:sup>
                          <m:r>
                            <a:rPr lang="en-US" altLang="zh-CN" sz="2000" i="1">
                              <a:solidFill>
                                <a:schemeClr val="tx1"/>
                              </a:solidFill>
                              <a:latin typeface="Cambria Math" panose="02040503050406030204" pitchFamily="18" charset="0"/>
                            </a:rPr>
                            <m:t>𝑘</m:t>
                          </m:r>
                        </m:sup>
                        <m:e>
                          <m:d>
                            <m:dPr>
                              <m:begChr m:val="["/>
                              <m:endChr m:val="]"/>
                              <m:ctrlPr>
                                <a:rPr lang="en-US" altLang="zh-CN" sz="2000" i="1">
                                  <a:solidFill>
                                    <a:schemeClr val="tx1"/>
                                  </a:solidFill>
                                  <a:latin typeface="Cambria Math" panose="02040503050406030204"/>
                                </a:rPr>
                              </m:ctrlPr>
                            </m:dPr>
                            <m:e>
                              <m:sSubSup>
                                <m:sSubSupPr>
                                  <m:ctrlPr>
                                    <a:rPr lang="en-US" altLang="zh-CN" sz="2000" i="1">
                                      <a:latin typeface="Cambria Math" panose="02040503050406030204"/>
                                    </a:rPr>
                                  </m:ctrlPr>
                                </m:sSubSupPr>
                                <m:e>
                                  <m:r>
                                    <a:rPr lang="en-US" altLang="zh-CN" sz="2000" i="1">
                                      <a:latin typeface="Cambria Math" panose="02040503050406030204" pitchFamily="18" charset="0"/>
                                    </a:rPr>
                                    <m:t>𝑤</m:t>
                                  </m:r>
                                </m:e>
                                <m:sub>
                                  <m:r>
                                    <a:rPr lang="en-US" altLang="zh-CN" sz="2000" i="1">
                                      <a:latin typeface="Cambria Math" panose="02040503050406030204" pitchFamily="18" charset="0"/>
                                    </a:rPr>
                                    <m:t>𝑣</m:t>
                                  </m:r>
                                  <m:r>
                                    <a:rPr lang="en-US" altLang="zh-CN" sz="2000" b="0" i="1" smtClean="0">
                                      <a:latin typeface="Cambria Math" panose="02040503050406030204"/>
                                    </a:rPr>
                                    <m:t>𝑗</m:t>
                                  </m:r>
                                </m:sub>
                                <m:sup>
                                  <m:r>
                                    <a:rPr lang="en-US" altLang="zh-CN" sz="2000" i="1">
                                      <a:latin typeface="Cambria Math" panose="02040503050406030204" pitchFamily="18" charset="0"/>
                                    </a:rPr>
                                    <m:t>(</m:t>
                                  </m:r>
                                  <m:r>
                                    <a:rPr lang="en-US" altLang="zh-CN" sz="2000" i="1">
                                      <a:latin typeface="Cambria Math" panose="02040503050406030204" pitchFamily="18" charset="0"/>
                                    </a:rPr>
                                    <m:t>2</m:t>
                                  </m:r>
                                  <m:r>
                                    <a:rPr lang="en-US" altLang="zh-CN" sz="2000" i="1">
                                      <a:latin typeface="Cambria Math" panose="02040503050406030204" pitchFamily="18" charset="0"/>
                                    </a:rPr>
                                    <m:t>)</m:t>
                                  </m:r>
                                </m:sup>
                              </m:sSubSup>
                              <m:r>
                                <a:rPr lang="en-US" altLang="zh-CN" sz="2000" i="1">
                                  <a:solidFill>
                                    <a:schemeClr val="tx1"/>
                                  </a:solidFill>
                                  <a:latin typeface="Cambria Math" panose="02040503050406030204" pitchFamily="18" charset="0"/>
                                </a:rPr>
                                <m:t>·</m:t>
                              </m:r>
                              <m:sSup>
                                <m:sSupPr>
                                  <m:ctrlPr>
                                    <a:rPr lang="en-US" altLang="zh-CN" sz="2000" i="1">
                                      <a:solidFill>
                                        <a:schemeClr val="tx1"/>
                                      </a:solidFill>
                                      <a:latin typeface="Cambria Math" panose="02040503050406030204"/>
                                    </a:rPr>
                                  </m:ctrlPr>
                                </m:sSupPr>
                                <m:e>
                                  <m:r>
                                    <a:rPr lang="en-US" altLang="zh-CN" sz="2000" i="1">
                                      <a:solidFill>
                                        <a:schemeClr val="tx1"/>
                                      </a:solidFill>
                                      <a:latin typeface="Cambria Math" panose="02040503050406030204" pitchFamily="18" charset="0"/>
                                    </a:rPr>
                                    <m:t>𝜎</m:t>
                                  </m:r>
                                </m:e>
                                <m:sup>
                                  <m:r>
                                    <a:rPr lang="en-US" altLang="zh-CN" sz="2000" i="1">
                                      <a:solidFill>
                                        <a:schemeClr val="tx1"/>
                                      </a:solidFill>
                                      <a:latin typeface="Cambria Math" panose="02040503050406030204" pitchFamily="18" charset="0"/>
                                    </a:rPr>
                                    <m:t>′</m:t>
                                  </m:r>
                                </m:sup>
                              </m:sSup>
                              <m:d>
                                <m:dPr>
                                  <m:ctrlPr>
                                    <a:rPr lang="en-US" altLang="zh-CN" sz="2000" i="1">
                                      <a:solidFill>
                                        <a:schemeClr val="tx1"/>
                                      </a:solidFill>
                                      <a:latin typeface="Cambria Math" panose="02040503050406030204"/>
                                    </a:rPr>
                                  </m:ctrlPr>
                                </m:dPr>
                                <m:e>
                                  <m:sSup>
                                    <m:sSupPr>
                                      <m:ctrlPr>
                                        <a:rPr lang="en-US" altLang="zh-CN" sz="2000" i="1">
                                          <a:solidFill>
                                            <a:schemeClr val="tx1"/>
                                          </a:solidFill>
                                          <a:latin typeface="Cambria Math" panose="02040503050406030204"/>
                                        </a:rPr>
                                      </m:ctrlPr>
                                    </m:sSupPr>
                                    <m:e>
                                      <m:sSubSup>
                                        <m:sSubSupPr>
                                          <m:ctrlPr>
                                            <a:rPr lang="en-US" altLang="zh-CN" sz="2000" i="1">
                                              <a:solidFill>
                                                <a:schemeClr val="tx1"/>
                                              </a:solidFill>
                                              <a:latin typeface="Cambria Math" panose="02040503050406030204"/>
                                            </a:rPr>
                                          </m:ctrlPr>
                                        </m:sSubSupPr>
                                        <m:e>
                                          <m:r>
                                            <a:rPr lang="en-US" altLang="zh-CN" sz="2000" i="1">
                                              <a:solidFill>
                                                <a:schemeClr val="tx1"/>
                                              </a:solidFill>
                                              <a:latin typeface="Cambria Math" panose="02040503050406030204" pitchFamily="18" charset="0"/>
                                            </a:rPr>
                                            <m:t>𝑤</m:t>
                                          </m:r>
                                        </m:e>
                                        <m:sub>
                                          <m:r>
                                            <a:rPr lang="en-US" altLang="zh-CN" sz="2000" i="1">
                                              <a:solidFill>
                                                <a:schemeClr val="tx1"/>
                                              </a:solidFill>
                                              <a:latin typeface="Cambria Math" panose="02040503050406030204" pitchFamily="18" charset="0"/>
                                            </a:rPr>
                                            <m:t>𝑗</m:t>
                                          </m:r>
                                        </m:sub>
                                        <m:sup>
                                          <m:d>
                                            <m:dPr>
                                              <m:ctrlPr>
                                                <a:rPr lang="en-US" altLang="zh-CN" sz="2000" i="1">
                                                  <a:solidFill>
                                                    <a:schemeClr val="tx1"/>
                                                  </a:solidFill>
                                                  <a:latin typeface="Cambria Math" panose="02040503050406030204"/>
                                                </a:rPr>
                                              </m:ctrlPr>
                                            </m:dPr>
                                            <m:e>
                                              <m:r>
                                                <a:rPr lang="en-US" altLang="zh-CN" sz="2000" i="1">
                                                  <a:solidFill>
                                                    <a:schemeClr val="tx1"/>
                                                  </a:solidFill>
                                                  <a:latin typeface="Cambria Math" panose="02040503050406030204" pitchFamily="18" charset="0"/>
                                                </a:rPr>
                                                <m:t>2</m:t>
                                              </m:r>
                                            </m:e>
                                          </m:d>
                                        </m:sup>
                                      </m:sSubSup>
                                    </m:e>
                                    <m:sup>
                                      <m:r>
                                        <m:rPr>
                                          <m:sty m:val="p"/>
                                        </m:rPr>
                                        <a:rPr lang="en-US" altLang="zh-CN" sz="2000" i="1">
                                          <a:solidFill>
                                            <a:schemeClr val="tx1"/>
                                          </a:solidFill>
                                          <a:latin typeface="Cambria Math" panose="02040503050406030204" pitchFamily="18" charset="0"/>
                                        </a:rPr>
                                        <m:t>T</m:t>
                                      </m:r>
                                    </m:sup>
                                  </m:sSup>
                                  <m:r>
                                    <a:rPr lang="en-US" altLang="zh-CN" sz="2000" i="1">
                                      <a:solidFill>
                                        <a:schemeClr val="tx1"/>
                                      </a:solidFill>
                                      <a:latin typeface="Cambria Math" panose="02040503050406030204" pitchFamily="18" charset="0"/>
                                    </a:rPr>
                                    <m:t>𝒉</m:t>
                                  </m:r>
                                </m:e>
                              </m:d>
                              <m:r>
                                <a:rPr lang="en-US" altLang="zh-CN" sz="2000" i="1">
                                  <a:solidFill>
                                    <a:schemeClr val="tx1"/>
                                  </a:solidFill>
                                  <a:latin typeface="Cambria Math" panose="02040503050406030204" pitchFamily="18" charset="0"/>
                                </a:rPr>
                                <m:t>· </m:t>
                              </m:r>
                              <m:nary>
                                <m:naryPr>
                                  <m:chr m:val="∑"/>
                                  <m:limLoc m:val="undOvr"/>
                                  <m:ctrlPr>
                                    <a:rPr lang="en-US" altLang="zh-CN" sz="2000" i="1">
                                      <a:solidFill>
                                        <a:schemeClr val="tx1"/>
                                      </a:solidFill>
                                      <a:latin typeface="Cambria Math" panose="02040503050406030204"/>
                                    </a:rPr>
                                  </m:ctrlPr>
                                </m:naryPr>
                                <m:sub>
                                  <m:r>
                                    <a:rPr lang="en-US" altLang="zh-CN" sz="2000" i="1">
                                      <a:solidFill>
                                        <a:schemeClr val="tx1"/>
                                      </a:solidFill>
                                      <a:latin typeface="Cambria Math" panose="02040503050406030204" pitchFamily="18" charset="0"/>
                                    </a:rPr>
                                    <m:t>𝑖</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1</m:t>
                                  </m:r>
                                </m:sub>
                                <m:sup>
                                  <m:r>
                                    <a:rPr lang="en-US" altLang="zh-CN" sz="2000" i="1">
                                      <a:solidFill>
                                        <a:schemeClr val="tx1"/>
                                      </a:solidFill>
                                      <a:latin typeface="Cambria Math" panose="02040503050406030204" pitchFamily="18" charset="0"/>
                                    </a:rPr>
                                    <m:t>𝑛</m:t>
                                  </m:r>
                                </m:sup>
                                <m:e>
                                  <m:d>
                                    <m:dPr>
                                      <m:ctrlPr>
                                        <a:rPr lang="en-US" altLang="zh-CN" sz="2000" i="1">
                                          <a:solidFill>
                                            <a:schemeClr val="tx1"/>
                                          </a:solidFill>
                                          <a:latin typeface="Cambria Math" panose="02040503050406030204"/>
                                        </a:rPr>
                                      </m:ctrlPr>
                                    </m:dPr>
                                    <m:e>
                                      <m:sSub>
                                        <m:sSubPr>
                                          <m:ctrlPr>
                                            <a:rPr lang="en-US" altLang="zh-CN" sz="2000" i="1">
                                              <a:solidFill>
                                                <a:schemeClr val="tx1"/>
                                              </a:solidFill>
                                              <a:latin typeface="Cambria Math" panose="02040503050406030204"/>
                                            </a:rPr>
                                          </m:ctrlPr>
                                        </m:sSubPr>
                                        <m:e>
                                          <m:r>
                                            <a:rPr lang="en-US" altLang="zh-CN" sz="2000" i="1">
                                              <a:solidFill>
                                                <a:schemeClr val="tx1"/>
                                              </a:solidFill>
                                              <a:latin typeface="Cambria Math" panose="02040503050406030204" pitchFamily="18" charset="0"/>
                                            </a:rPr>
                                            <m:t>𝑦</m:t>
                                          </m:r>
                                        </m:e>
                                        <m:sub>
                                          <m:r>
                                            <a:rPr lang="en-US" altLang="zh-CN" sz="2000" i="1">
                                              <a:solidFill>
                                                <a:schemeClr val="tx1"/>
                                              </a:solidFill>
                                              <a:latin typeface="Cambria Math" panose="02040503050406030204" pitchFamily="18" charset="0"/>
                                            </a:rPr>
                                            <m:t>𝑖𝑗</m:t>
                                          </m:r>
                                        </m:sub>
                                      </m:sSub>
                                      <m:r>
                                        <a:rPr lang="en-US" altLang="zh-CN" sz="2000" i="1">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a:rPr>
                                          </m:ctrlPr>
                                        </m:sSubPr>
                                        <m:e>
                                          <m:r>
                                            <a:rPr lang="en-US" altLang="zh-CN" sz="2000" i="1">
                                              <a:solidFill>
                                                <a:schemeClr val="tx1"/>
                                              </a:solidFill>
                                              <a:latin typeface="Cambria Math" panose="02040503050406030204" pitchFamily="18" charset="0"/>
                                            </a:rPr>
                                            <m:t>𝑓</m:t>
                                          </m:r>
                                        </m:e>
                                        <m:sub>
                                          <m:r>
                                            <a:rPr lang="en-US" altLang="zh-CN" sz="2000" i="1">
                                              <a:solidFill>
                                                <a:schemeClr val="tx1"/>
                                              </a:solidFill>
                                              <a:latin typeface="Cambria Math" panose="02040503050406030204" pitchFamily="18" charset="0"/>
                                            </a:rPr>
                                            <m:t>𝑗</m:t>
                                          </m:r>
                                        </m:sub>
                                      </m:sSub>
                                      <m:d>
                                        <m:dPr>
                                          <m:ctrlPr>
                                            <a:rPr lang="en-US" altLang="zh-CN" sz="2000" i="1">
                                              <a:solidFill>
                                                <a:schemeClr val="tx1"/>
                                              </a:solidFill>
                                              <a:latin typeface="Cambria Math" panose="02040503050406030204"/>
                                            </a:rPr>
                                          </m:ctrlPr>
                                        </m:dPr>
                                        <m:e>
                                          <m:sSub>
                                            <m:sSubPr>
                                              <m:ctrlPr>
                                                <a:rPr lang="en-US" altLang="zh-CN" sz="2000" i="1">
                                                  <a:solidFill>
                                                    <a:schemeClr val="tx1"/>
                                                  </a:solidFill>
                                                  <a:latin typeface="Cambria Math" panose="02040503050406030204"/>
                                                </a:rPr>
                                              </m:ctrlPr>
                                            </m:sSubPr>
                                            <m:e>
                                              <m:r>
                                                <a:rPr lang="en-US" altLang="zh-CN" sz="2000" b="0" i="1" smtClean="0">
                                                  <a:solidFill>
                                                    <a:schemeClr val="tx1"/>
                                                  </a:solidFill>
                                                  <a:latin typeface="Cambria Math" panose="02040503050406030204"/>
                                                </a:rPr>
                                                <m:t>𝑥</m:t>
                                              </m:r>
                                            </m:e>
                                            <m:sub>
                                              <m:r>
                                                <a:rPr lang="en-US" altLang="zh-CN" sz="2000" i="1">
                                                  <a:solidFill>
                                                    <a:schemeClr val="tx1"/>
                                                  </a:solidFill>
                                                  <a:latin typeface="Cambria Math" panose="02040503050406030204" pitchFamily="18" charset="0"/>
                                                </a:rPr>
                                                <m:t>𝑖</m:t>
                                              </m:r>
                                            </m:sub>
                                          </m:sSub>
                                        </m:e>
                                      </m:d>
                                    </m:e>
                                  </m:d>
                                </m:e>
                              </m:nary>
                            </m:e>
                          </m:d>
                        </m:e>
                      </m:nary>
                    </m:oMath>
                  </m:oMathPara>
                </a14:m>
                <a:endParaRPr lang="en-US" altLang="zh-CN" sz="2000" i="1" dirty="0">
                  <a:solidFill>
                    <a:schemeClr val="tx1"/>
                  </a:solidFill>
                </a:endParaRPr>
              </a:p>
              <a:p>
                <a:endParaRPr lang="en-US" altLang="zh-CN" sz="2400" b="1" dirty="0" smtClean="0">
                  <a:latin typeface="黑体" panose="02010609060101010101" pitchFamily="49" charset="-122"/>
                  <a:ea typeface="黑体" panose="02010609060101010101" pitchFamily="49" charset="-122"/>
                </a:endParaRPr>
              </a:p>
            </p:txBody>
          </p:sp>
        </mc:Choice>
        <mc:Fallback>
          <p:sp>
            <p:nvSpPr>
              <p:cNvPr id="3" name="副标题 2"/>
              <p:cNvSpPr>
                <a:spLocks noRot="1" noChangeAspect="1" noMove="1" noResize="1" noEditPoints="1" noAdjustHandles="1" noChangeArrowheads="1" noChangeShapeType="1" noTextEdit="1"/>
              </p:cNvSpPr>
              <p:nvPr>
                <p:ph type="subTitle" idx="4294967295"/>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237" y="908720"/>
            <a:ext cx="4320480" cy="1569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nvPicPr>
        <p:blipFill>
          <a:blip r:embed="rId3"/>
          <a:stretch>
            <a:fillRect/>
          </a:stretch>
        </p:blipFill>
        <p:spPr>
          <a:xfrm>
            <a:off x="4860290" y="908685"/>
            <a:ext cx="4239895" cy="155448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反向传播算法</a:t>
            </a:r>
            <a:endParaRPr lang="en-US" altLang="zh-CN" b="1"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3" name="副标题 2"/>
              <p:cNvSpPr>
                <a:spLocks noGrp="1"/>
              </p:cNvSpPr>
              <p:nvPr>
                <p:ph type="subTitle" idx="4294967295"/>
              </p:nvPr>
            </p:nvSpPr>
            <p:spPr>
              <a:xfrm>
                <a:off x="395536" y="1124744"/>
                <a:ext cx="8352928" cy="5256584"/>
              </a:xfrm>
              <a:prstGeom prst="rect">
                <a:avLst/>
              </a:prstGeom>
            </p:spPr>
            <p:txBody>
              <a:bodyPr/>
              <a:lstStyle/>
              <a:p>
                <a:endParaRPr lang="en-US" altLang="zh-CN" sz="2400" dirty="0" smtClean="0">
                  <a:solidFill>
                    <a:srgbClr val="000000"/>
                  </a:solidFill>
                  <a:latin typeface="Cambria Math" panose="02040503050406030204" pitchFamily="18" charset="0"/>
                  <a:cs typeface="Times New Roman" panose="02020603050405020304" pitchFamily="18" charset="0"/>
                </a:endParaRPr>
              </a:p>
              <a:p>
                <a:endParaRPr lang="en-US" altLang="zh-CN" sz="2400" dirty="0">
                  <a:solidFill>
                    <a:srgbClr val="000000"/>
                  </a:solidFill>
                  <a:latin typeface="Cambria Math" panose="02040503050406030204" pitchFamily="18" charset="0"/>
                  <a:cs typeface="Times New Roman" panose="02020603050405020304" pitchFamily="18" charset="0"/>
                </a:endParaRPr>
              </a:p>
              <a:p>
                <a:endParaRPr lang="en-US" altLang="zh-CN" sz="2400" dirty="0" smtClean="0">
                  <a:solidFill>
                    <a:srgbClr val="000000"/>
                  </a:solidFill>
                  <a:latin typeface="Cambria Math" panose="02040503050406030204" pitchFamily="18" charset="0"/>
                  <a:cs typeface="Times New Roman" panose="02020603050405020304" pitchFamily="18" charset="0"/>
                </a:endParaRPr>
              </a:p>
              <a:p>
                <a:r>
                  <a:rPr lang="zh-CN" altLang="en-US" sz="2000" dirty="0">
                    <a:solidFill>
                      <a:srgbClr val="000000"/>
                    </a:solidFill>
                    <a:latin typeface="Cambria Math" panose="02040503050406030204" pitchFamily="18" charset="0"/>
                    <a:cs typeface="Times New Roman" panose="02020603050405020304" pitchFamily="18" charset="0"/>
                  </a:rPr>
                  <a:t>以</a:t>
                </a:r>
                <a14:m>
                  <m:oMath xmlns:m="http://schemas.openxmlformats.org/officeDocument/2006/math">
                    <m:sSubSup>
                      <m:sSubSupPr>
                        <m:ctrlPr>
                          <a:rPr lang="en-US" altLang="zh-CN" sz="2000" i="1">
                            <a:solidFill>
                              <a:srgbClr val="000000"/>
                            </a:solidFill>
                            <a:latin typeface="Cambria Math" panose="02040503050406030204"/>
                            <a:cs typeface="Times New Roman" panose="02020603050405020304" pitchFamily="18" charset="0"/>
                          </a:rPr>
                        </m:ctrlPr>
                      </m:sSubSupPr>
                      <m:e>
                        <m:r>
                          <a:rPr lang="en-US" altLang="zh-CN" sz="2000">
                            <a:solidFill>
                              <a:srgbClr val="000000"/>
                            </a:solidFill>
                            <a:latin typeface="Cambria Math" panose="02040503050406030204" pitchFamily="18" charset="0"/>
                            <a:cs typeface="Times New Roman" panose="02020603050405020304" pitchFamily="18" charset="0"/>
                          </a:rPr>
                          <m:t>𝑤</m:t>
                        </m:r>
                      </m:e>
                      <m:sub>
                        <m:r>
                          <a:rPr lang="en-US" altLang="zh-CN" sz="2000">
                            <a:solidFill>
                              <a:srgbClr val="000000"/>
                            </a:solidFill>
                            <a:latin typeface="Cambria Math" panose="02040503050406030204" pitchFamily="18" charset="0"/>
                            <a:cs typeface="Times New Roman" panose="02020603050405020304" pitchFamily="18" charset="0"/>
                          </a:rPr>
                          <m:t>11</m:t>
                        </m:r>
                      </m:sub>
                      <m:sup>
                        <m:d>
                          <m:dPr>
                            <m:ctrlPr>
                              <a:rPr lang="en-US" altLang="zh-CN" sz="2000" i="1">
                                <a:solidFill>
                                  <a:srgbClr val="000000"/>
                                </a:solidFill>
                                <a:latin typeface="Cambria Math" panose="02040503050406030204"/>
                                <a:cs typeface="Times New Roman" panose="02020603050405020304" pitchFamily="18" charset="0"/>
                              </a:rPr>
                            </m:ctrlPr>
                          </m:dPr>
                          <m:e>
                            <m:r>
                              <a:rPr lang="en-US" altLang="zh-CN" sz="2000">
                                <a:solidFill>
                                  <a:srgbClr val="000000"/>
                                </a:solidFill>
                                <a:latin typeface="Cambria Math" panose="02040503050406030204" pitchFamily="18" charset="0"/>
                                <a:cs typeface="Times New Roman" panose="02020603050405020304" pitchFamily="18" charset="0"/>
                              </a:rPr>
                              <m:t>1</m:t>
                            </m:r>
                          </m:e>
                        </m:d>
                      </m:sup>
                    </m:sSubSup>
                  </m:oMath>
                </a14:m>
                <a:r>
                  <a:rPr lang="zh-CN" altLang="en-US" sz="2000" dirty="0">
                    <a:solidFill>
                      <a:srgbClr val="000000"/>
                    </a:solidFill>
                    <a:latin typeface="Cambria Math" panose="02040503050406030204" pitchFamily="18" charset="0"/>
                    <a:cs typeface="Times New Roman" panose="02020603050405020304" pitchFamily="18" charset="0"/>
                  </a:rPr>
                  <a:t>为例，有：</a:t>
                </a:r>
                <a:endParaRPr lang="en-US" altLang="zh-CN" sz="2000" dirty="0">
                  <a:solidFill>
                    <a:srgbClr val="000000"/>
                  </a:solidFill>
                  <a:latin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sz="1600" i="1" smtClean="0">
                              <a:solidFill>
                                <a:schemeClr val="tx1"/>
                              </a:solidFill>
                              <a:latin typeface="Cambria Math" panose="02040503050406030204"/>
                            </a:rPr>
                          </m:ctrlPr>
                        </m:fPr>
                        <m:num>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𝐽</m:t>
                          </m:r>
                        </m:num>
                        <m:den>
                          <m:r>
                            <a:rPr lang="en-US" altLang="zh-CN" sz="1600" i="1">
                              <a:solidFill>
                                <a:schemeClr val="tx1"/>
                              </a:solidFill>
                              <a:latin typeface="Cambria Math" panose="02040503050406030204" pitchFamily="18" charset="0"/>
                            </a:rPr>
                            <m:t>𝜕</m:t>
                          </m:r>
                          <m:sSubSup>
                            <m:sSubSupPr>
                              <m:ctrlPr>
                                <a:rPr lang="en-US" altLang="zh-CN" sz="1600" i="1">
                                  <a:solidFill>
                                    <a:schemeClr val="tx1"/>
                                  </a:solidFill>
                                  <a:latin typeface="Cambria Math" panose="02040503050406030204"/>
                                </a:rPr>
                              </m:ctrlPr>
                            </m:sSubSupPr>
                            <m:e>
                              <m:r>
                                <a:rPr lang="en-US" altLang="zh-CN" sz="1600" i="1">
                                  <a:solidFill>
                                    <a:schemeClr val="tx1"/>
                                  </a:solidFill>
                                  <a:latin typeface="Cambria Math" panose="02040503050406030204" pitchFamily="18" charset="0"/>
                                </a:rPr>
                                <m:t>𝑤</m:t>
                              </m:r>
                            </m:e>
                            <m:sub>
                              <m:r>
                                <a:rPr lang="en-US" altLang="zh-CN" sz="1600" i="1">
                                  <a:solidFill>
                                    <a:schemeClr val="tx1"/>
                                  </a:solidFill>
                                  <a:latin typeface="Cambria Math" panose="02040503050406030204" pitchFamily="18" charset="0"/>
                                </a:rPr>
                                <m:t>11</m:t>
                              </m:r>
                            </m:sub>
                            <m:sup>
                              <m:d>
                                <m:dPr>
                                  <m:ctrlPr>
                                    <a:rPr lang="en-US" altLang="zh-CN" sz="1600" i="1">
                                      <a:solidFill>
                                        <a:schemeClr val="tx1"/>
                                      </a:solidFill>
                                      <a:latin typeface="Cambria Math" panose="02040503050406030204"/>
                                    </a:rPr>
                                  </m:ctrlPr>
                                </m:dPr>
                                <m:e>
                                  <m:r>
                                    <a:rPr lang="en-US" altLang="zh-CN" sz="1600" i="1">
                                      <a:solidFill>
                                        <a:schemeClr val="tx1"/>
                                      </a:solidFill>
                                      <a:latin typeface="Cambria Math" panose="02040503050406030204" pitchFamily="18" charset="0"/>
                                    </a:rPr>
                                    <m:t>1</m:t>
                                  </m:r>
                                </m:e>
                              </m:d>
                            </m:sup>
                          </m:sSubSup>
                        </m:den>
                      </m:f>
                      <m:r>
                        <a:rPr lang="en-US" altLang="zh-CN" sz="1600" i="1">
                          <a:solidFill>
                            <a:schemeClr val="tx1"/>
                          </a:solidFill>
                          <a:latin typeface="Cambria Math" panose="02040503050406030204" pitchFamily="18" charset="0"/>
                        </a:rPr>
                        <m:t>=−</m:t>
                      </m:r>
                      <m:nary>
                        <m:naryPr>
                          <m:chr m:val="∑"/>
                          <m:limLoc m:val="undOvr"/>
                          <m:ctrlPr>
                            <a:rPr lang="en-US" altLang="zh-CN" sz="1600" i="1">
                              <a:solidFill>
                                <a:schemeClr val="tx1"/>
                              </a:solidFill>
                              <a:latin typeface="Cambria Math" panose="02040503050406030204"/>
                            </a:rPr>
                          </m:ctrlPr>
                        </m:naryPr>
                        <m:sub>
                          <m:r>
                            <a:rPr lang="en-US" altLang="zh-CN" sz="1600" i="1">
                              <a:solidFill>
                                <a:schemeClr val="tx1"/>
                              </a:solidFill>
                              <a:latin typeface="Cambria Math" panose="02040503050406030204" pitchFamily="18" charset="0"/>
                            </a:rPr>
                            <m:t>𝑗</m:t>
                          </m:r>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1</m:t>
                          </m:r>
                        </m:sub>
                        <m:sup>
                          <m:r>
                            <a:rPr lang="en-US" altLang="zh-CN" sz="1600" i="1">
                              <a:solidFill>
                                <a:schemeClr val="tx1"/>
                              </a:solidFill>
                              <a:latin typeface="Cambria Math" panose="02040503050406030204" pitchFamily="18" charset="0"/>
                            </a:rPr>
                            <m:t>2</m:t>
                          </m:r>
                        </m:sup>
                        <m:e>
                          <m:d>
                            <m:dPr>
                              <m:begChr m:val="["/>
                              <m:endChr m:val="]"/>
                              <m:ctrlPr>
                                <a:rPr lang="en-US" altLang="zh-CN" sz="1600" i="1">
                                  <a:solidFill>
                                    <a:schemeClr val="tx1"/>
                                  </a:solidFill>
                                  <a:latin typeface="Cambria Math" panose="02040503050406030204"/>
                                </a:rPr>
                              </m:ctrlPr>
                            </m:dPr>
                            <m:e>
                              <m:sSubSup>
                                <m:sSubSupPr>
                                  <m:ctrlPr>
                                    <a:rPr lang="en-US" altLang="zh-CN" sz="1600" i="1">
                                      <a:latin typeface="Cambria Math" panose="02040503050406030204"/>
                                    </a:rPr>
                                  </m:ctrlPr>
                                </m:sSubSupPr>
                                <m:e>
                                  <m:r>
                                    <a:rPr lang="en-US" altLang="zh-CN" sz="1600" i="1">
                                      <a:latin typeface="Cambria Math" panose="02040503050406030204" pitchFamily="18" charset="0"/>
                                    </a:rPr>
                                    <m:t>𝑤</m:t>
                                  </m:r>
                                </m:e>
                                <m:sub>
                                  <m:r>
                                    <a:rPr lang="en-US" altLang="zh-CN" sz="1600" b="0" i="1" smtClean="0">
                                      <a:latin typeface="Cambria Math" panose="02040503050406030204"/>
                                    </a:rPr>
                                    <m:t>1</m:t>
                                  </m:r>
                                  <m:r>
                                    <a:rPr lang="en-US" altLang="zh-CN" sz="1600" i="1">
                                      <a:latin typeface="Cambria Math" panose="02040503050406030204" pitchFamily="18" charset="0"/>
                                    </a:rPr>
                                    <m:t>𝑗</m:t>
                                  </m:r>
                                </m:sub>
                                <m:sup>
                                  <m:d>
                                    <m:dPr>
                                      <m:ctrlPr>
                                        <a:rPr lang="en-US" altLang="zh-CN" sz="1600" i="1">
                                          <a:latin typeface="Cambria Math" panose="02040503050406030204"/>
                                        </a:rPr>
                                      </m:ctrlPr>
                                    </m:dPr>
                                    <m:e>
                                      <m:r>
                                        <a:rPr lang="en-US" altLang="zh-CN" sz="1600" b="0" i="1" smtClean="0">
                                          <a:latin typeface="Cambria Math" panose="02040503050406030204"/>
                                        </a:rPr>
                                        <m:t>2</m:t>
                                      </m:r>
                                    </m:e>
                                  </m:d>
                                </m:sup>
                              </m:sSubSup>
                              <m:r>
                                <a:rPr lang="en-US" altLang="zh-CN" sz="1600" i="1">
                                  <a:solidFill>
                                    <a:schemeClr val="tx1"/>
                                  </a:solidFill>
                                  <a:latin typeface="Cambria Math" panose="02040503050406030204" pitchFamily="18" charset="0"/>
                                </a:rPr>
                                <m:t>·</m:t>
                              </m:r>
                              <m:sSup>
                                <m:sSupPr>
                                  <m:ctrlPr>
                                    <a:rPr lang="en-US" altLang="zh-CN" sz="1600" i="1">
                                      <a:solidFill>
                                        <a:schemeClr val="tx1"/>
                                      </a:solidFill>
                                      <a:latin typeface="Cambria Math" panose="02040503050406030204"/>
                                    </a:rPr>
                                  </m:ctrlPr>
                                </m:sSupPr>
                                <m:e>
                                  <m:r>
                                    <a:rPr lang="en-US" altLang="zh-CN" sz="1600" i="1">
                                      <a:solidFill>
                                        <a:schemeClr val="tx1"/>
                                      </a:solidFill>
                                      <a:latin typeface="Cambria Math" panose="02040503050406030204" pitchFamily="18" charset="0"/>
                                    </a:rPr>
                                    <m:t>𝜎</m:t>
                                  </m:r>
                                </m:e>
                                <m:sup>
                                  <m:r>
                                    <a:rPr lang="en-US" altLang="zh-CN" sz="1600" i="1">
                                      <a:solidFill>
                                        <a:schemeClr val="tx1"/>
                                      </a:solidFill>
                                      <a:latin typeface="Cambria Math" panose="02040503050406030204" pitchFamily="18" charset="0"/>
                                    </a:rPr>
                                    <m:t>′</m:t>
                                  </m:r>
                                </m:sup>
                              </m:sSup>
                              <m:d>
                                <m:dPr>
                                  <m:ctrlPr>
                                    <a:rPr lang="en-US" altLang="zh-CN" sz="1600" i="1">
                                      <a:solidFill>
                                        <a:schemeClr val="tx1"/>
                                      </a:solidFill>
                                      <a:latin typeface="Cambria Math" panose="02040503050406030204"/>
                                    </a:rPr>
                                  </m:ctrlPr>
                                </m:dPr>
                                <m:e>
                                  <m:sSup>
                                    <m:sSupPr>
                                      <m:ctrlPr>
                                        <a:rPr lang="en-US" altLang="zh-CN" sz="1600" i="1">
                                          <a:solidFill>
                                            <a:schemeClr val="tx1"/>
                                          </a:solidFill>
                                          <a:latin typeface="Cambria Math" panose="02040503050406030204"/>
                                        </a:rPr>
                                      </m:ctrlPr>
                                    </m:sSupPr>
                                    <m:e>
                                      <m:sSubSup>
                                        <m:sSubSupPr>
                                          <m:ctrlPr>
                                            <a:rPr lang="en-US" altLang="zh-CN" sz="1600" i="1">
                                              <a:solidFill>
                                                <a:schemeClr val="tx1"/>
                                              </a:solidFill>
                                              <a:latin typeface="Cambria Math" panose="02040503050406030204"/>
                                            </a:rPr>
                                          </m:ctrlPr>
                                        </m:sSubSupPr>
                                        <m:e>
                                          <m:r>
                                            <a:rPr lang="en-US" altLang="zh-CN" sz="1600" i="1">
                                              <a:solidFill>
                                                <a:schemeClr val="tx1"/>
                                              </a:solidFill>
                                              <a:latin typeface="Cambria Math" panose="02040503050406030204" pitchFamily="18" charset="0"/>
                                            </a:rPr>
                                            <m:t>𝑤</m:t>
                                          </m:r>
                                        </m:e>
                                        <m:sub>
                                          <m:r>
                                            <a:rPr lang="en-US" altLang="zh-CN" sz="1600" i="1">
                                              <a:solidFill>
                                                <a:schemeClr val="tx1"/>
                                              </a:solidFill>
                                              <a:latin typeface="Cambria Math" panose="02040503050406030204" pitchFamily="18" charset="0"/>
                                            </a:rPr>
                                            <m:t>𝑗</m:t>
                                          </m:r>
                                        </m:sub>
                                        <m:sup>
                                          <m:d>
                                            <m:dPr>
                                              <m:ctrlPr>
                                                <a:rPr lang="en-US" altLang="zh-CN" sz="1600" i="1">
                                                  <a:solidFill>
                                                    <a:schemeClr val="tx1"/>
                                                  </a:solidFill>
                                                  <a:latin typeface="Cambria Math" panose="02040503050406030204"/>
                                                </a:rPr>
                                              </m:ctrlPr>
                                            </m:dPr>
                                            <m:e>
                                              <m:r>
                                                <a:rPr lang="en-US" altLang="zh-CN" sz="1600" b="0" i="1" smtClean="0">
                                                  <a:solidFill>
                                                    <a:schemeClr val="tx1"/>
                                                  </a:solidFill>
                                                  <a:latin typeface="Cambria Math" panose="02040503050406030204"/>
                                                </a:rPr>
                                                <m:t>2</m:t>
                                              </m:r>
                                            </m:e>
                                          </m:d>
                                        </m:sup>
                                      </m:sSubSup>
                                    </m:e>
                                    <m:sup>
                                      <m:r>
                                        <m:rPr>
                                          <m:sty m:val="p"/>
                                        </m:rPr>
                                        <a:rPr lang="en-US" altLang="zh-CN" sz="1600" i="1">
                                          <a:solidFill>
                                            <a:schemeClr val="tx1"/>
                                          </a:solidFill>
                                          <a:latin typeface="Cambria Math" panose="02040503050406030204" pitchFamily="18" charset="0"/>
                                        </a:rPr>
                                        <m:t>T</m:t>
                                      </m:r>
                                    </m:sup>
                                  </m:sSup>
                                  <m:r>
                                    <a:rPr lang="en-US" altLang="zh-CN" sz="1600" i="1">
                                      <a:solidFill>
                                        <a:schemeClr val="tx1"/>
                                      </a:solidFill>
                                      <a:latin typeface="Cambria Math" panose="02040503050406030204" pitchFamily="18" charset="0"/>
                                    </a:rPr>
                                    <m:t>𝒉</m:t>
                                  </m:r>
                                </m:e>
                              </m:d>
                              <m:r>
                                <a:rPr lang="en-US" altLang="zh-CN" sz="1600" i="1">
                                  <a:solidFill>
                                    <a:schemeClr val="tx1"/>
                                  </a:solidFill>
                                  <a:latin typeface="Cambria Math" panose="02040503050406030204" pitchFamily="18" charset="0"/>
                                </a:rPr>
                                <m:t>· </m:t>
                              </m:r>
                              <m:nary>
                                <m:naryPr>
                                  <m:chr m:val="∑"/>
                                  <m:limLoc m:val="undOvr"/>
                                  <m:ctrlPr>
                                    <a:rPr lang="en-US" altLang="zh-CN" sz="1600" i="1">
                                      <a:solidFill>
                                        <a:schemeClr val="tx1"/>
                                      </a:solidFill>
                                      <a:latin typeface="Cambria Math" panose="02040503050406030204"/>
                                    </a:rPr>
                                  </m:ctrlPr>
                                </m:naryPr>
                                <m:sub>
                                  <m:r>
                                    <a:rPr lang="en-US" altLang="zh-CN" sz="1600" i="1">
                                      <a:solidFill>
                                        <a:schemeClr val="tx1"/>
                                      </a:solidFill>
                                      <a:latin typeface="Cambria Math" panose="02040503050406030204" pitchFamily="18" charset="0"/>
                                    </a:rPr>
                                    <m:t>𝑖</m:t>
                                  </m:r>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1</m:t>
                                  </m:r>
                                </m:sub>
                                <m:sup>
                                  <m:r>
                                    <a:rPr lang="en-US" altLang="zh-CN" sz="1600" i="1">
                                      <a:solidFill>
                                        <a:schemeClr val="tx1"/>
                                      </a:solidFill>
                                      <a:latin typeface="Cambria Math" panose="02040503050406030204" pitchFamily="18" charset="0"/>
                                    </a:rPr>
                                    <m:t>𝑛</m:t>
                                  </m:r>
                                </m:sup>
                                <m:e>
                                  <m:d>
                                    <m:dPr>
                                      <m:ctrlPr>
                                        <a:rPr lang="en-US" altLang="zh-CN" sz="1600" i="1">
                                          <a:solidFill>
                                            <a:schemeClr val="tx1"/>
                                          </a:solidFill>
                                          <a:latin typeface="Cambria Math" panose="02040503050406030204"/>
                                        </a:rPr>
                                      </m:ctrlPr>
                                    </m:dPr>
                                    <m:e>
                                      <m:sSub>
                                        <m:sSubPr>
                                          <m:ctrlPr>
                                            <a:rPr lang="en-US" altLang="zh-CN" sz="1600" i="1">
                                              <a:solidFill>
                                                <a:schemeClr val="tx1"/>
                                              </a:solidFill>
                                              <a:latin typeface="Cambria Math" panose="02040503050406030204"/>
                                            </a:rPr>
                                          </m:ctrlPr>
                                        </m:sSubPr>
                                        <m:e>
                                          <m:r>
                                            <a:rPr lang="en-US" altLang="zh-CN" sz="1600" i="1">
                                              <a:solidFill>
                                                <a:schemeClr val="tx1"/>
                                              </a:solidFill>
                                              <a:latin typeface="Cambria Math" panose="02040503050406030204" pitchFamily="18" charset="0"/>
                                            </a:rPr>
                                            <m:t>𝑦</m:t>
                                          </m:r>
                                        </m:e>
                                        <m:sub>
                                          <m:r>
                                            <a:rPr lang="en-US" altLang="zh-CN" sz="1600" i="1">
                                              <a:solidFill>
                                                <a:schemeClr val="tx1"/>
                                              </a:solidFill>
                                              <a:latin typeface="Cambria Math" panose="02040503050406030204" pitchFamily="18" charset="0"/>
                                            </a:rPr>
                                            <m:t>𝑖𝑗</m:t>
                                          </m:r>
                                        </m:sub>
                                      </m:sSub>
                                      <m:r>
                                        <a:rPr lang="en-US" altLang="zh-CN" sz="1600" i="1">
                                          <a:solidFill>
                                            <a:schemeClr val="tx1"/>
                                          </a:solidFill>
                                          <a:latin typeface="Cambria Math" panose="02040503050406030204" pitchFamily="18" charset="0"/>
                                        </a:rPr>
                                        <m:t>−</m:t>
                                      </m:r>
                                      <m:sSub>
                                        <m:sSubPr>
                                          <m:ctrlPr>
                                            <a:rPr lang="en-US" altLang="zh-CN" sz="1600" i="1">
                                              <a:solidFill>
                                                <a:schemeClr val="tx1"/>
                                              </a:solidFill>
                                              <a:latin typeface="Cambria Math" panose="02040503050406030204"/>
                                            </a:rPr>
                                          </m:ctrlPr>
                                        </m:sSubPr>
                                        <m:e>
                                          <m:r>
                                            <a:rPr lang="en-US" altLang="zh-CN" sz="1600" i="1">
                                              <a:solidFill>
                                                <a:schemeClr val="tx1"/>
                                              </a:solidFill>
                                              <a:latin typeface="Cambria Math" panose="02040503050406030204" pitchFamily="18" charset="0"/>
                                            </a:rPr>
                                            <m:t>𝑓</m:t>
                                          </m:r>
                                        </m:e>
                                        <m:sub>
                                          <m:r>
                                            <a:rPr lang="en-US" altLang="zh-CN" sz="1600" i="1">
                                              <a:solidFill>
                                                <a:schemeClr val="tx1"/>
                                              </a:solidFill>
                                              <a:latin typeface="Cambria Math" panose="02040503050406030204" pitchFamily="18" charset="0"/>
                                            </a:rPr>
                                            <m:t>𝑗</m:t>
                                          </m:r>
                                        </m:sub>
                                      </m:sSub>
                                      <m:d>
                                        <m:dPr>
                                          <m:ctrlPr>
                                            <a:rPr lang="en-US" altLang="zh-CN" sz="1600" i="1">
                                              <a:solidFill>
                                                <a:schemeClr val="tx1"/>
                                              </a:solidFill>
                                              <a:latin typeface="Cambria Math" panose="02040503050406030204"/>
                                            </a:rPr>
                                          </m:ctrlPr>
                                        </m:dPr>
                                        <m:e>
                                          <m:sSub>
                                            <m:sSubPr>
                                              <m:ctrlPr>
                                                <a:rPr lang="en-US" altLang="zh-CN" sz="1600" i="1">
                                                  <a:solidFill>
                                                    <a:schemeClr val="tx1"/>
                                                  </a:solidFill>
                                                  <a:latin typeface="Cambria Math" panose="02040503050406030204"/>
                                                </a:rPr>
                                              </m:ctrlPr>
                                            </m:sSubPr>
                                            <m:e>
                                              <m:r>
                                                <a:rPr lang="en-US" altLang="zh-CN" sz="1600" b="0" i="1" smtClean="0">
                                                  <a:solidFill>
                                                    <a:schemeClr val="tx1"/>
                                                  </a:solidFill>
                                                  <a:latin typeface="Cambria Math" panose="02040503050406030204"/>
                                                </a:rPr>
                                                <m:t>𝑥</m:t>
                                              </m:r>
                                            </m:e>
                                            <m:sub>
                                              <m:r>
                                                <a:rPr lang="en-US" altLang="zh-CN" sz="1600" i="1">
                                                  <a:solidFill>
                                                    <a:schemeClr val="tx1"/>
                                                  </a:solidFill>
                                                  <a:latin typeface="Cambria Math" panose="02040503050406030204" pitchFamily="18" charset="0"/>
                                                </a:rPr>
                                                <m:t>𝑖</m:t>
                                              </m:r>
                                            </m:sub>
                                          </m:sSub>
                                        </m:e>
                                      </m:d>
                                    </m:e>
                                  </m:d>
                                </m:e>
                              </m:nary>
                            </m:e>
                          </m:d>
                        </m:e>
                      </m:nary>
                      <m:r>
                        <a:rPr lang="en-US" altLang="zh-CN" sz="1600" i="1">
                          <a:solidFill>
                            <a:schemeClr val="tx1"/>
                          </a:solidFill>
                          <a:latin typeface="Cambria Math" panose="02040503050406030204" pitchFamily="18" charset="0"/>
                        </a:rPr>
                        <m:t>𝜎</m:t>
                      </m:r>
                      <m:d>
                        <m:dPr>
                          <m:ctrlPr>
                            <a:rPr lang="en-US" altLang="zh-CN" sz="1600" i="1">
                              <a:solidFill>
                                <a:schemeClr val="tx1"/>
                              </a:solidFill>
                              <a:latin typeface="Cambria Math" panose="02040503050406030204"/>
                            </a:rPr>
                          </m:ctrlPr>
                        </m:dPr>
                        <m:e>
                          <m:sSup>
                            <m:sSupPr>
                              <m:ctrlPr>
                                <a:rPr lang="en-US" altLang="zh-CN" sz="1600" i="1">
                                  <a:solidFill>
                                    <a:schemeClr val="tx1"/>
                                  </a:solidFill>
                                  <a:latin typeface="Cambria Math" panose="02040503050406030204"/>
                                </a:rPr>
                              </m:ctrlPr>
                            </m:sSupPr>
                            <m:e>
                              <m:sSubSup>
                                <m:sSubSupPr>
                                  <m:ctrlPr>
                                    <a:rPr lang="en-US" altLang="zh-CN" sz="1600" i="1">
                                      <a:solidFill>
                                        <a:schemeClr val="tx1"/>
                                      </a:solidFill>
                                      <a:latin typeface="Cambria Math" panose="02040503050406030204"/>
                                    </a:rPr>
                                  </m:ctrlPr>
                                </m:sSubSupPr>
                                <m:e>
                                  <m:r>
                                    <a:rPr lang="en-US" altLang="zh-CN" sz="1600" i="1">
                                      <a:solidFill>
                                        <a:schemeClr val="tx1"/>
                                      </a:solidFill>
                                      <a:latin typeface="Cambria Math" panose="02040503050406030204" pitchFamily="18" charset="0"/>
                                    </a:rPr>
                                    <m:t>𝑤</m:t>
                                  </m:r>
                                </m:e>
                                <m:sub>
                                  <m:r>
                                    <a:rPr lang="en-US" altLang="zh-CN" sz="1600" i="1">
                                      <a:solidFill>
                                        <a:schemeClr val="tx1"/>
                                      </a:solidFill>
                                      <a:latin typeface="Cambria Math" panose="02040503050406030204" pitchFamily="18" charset="0"/>
                                    </a:rPr>
                                    <m:t>1</m:t>
                                  </m:r>
                                </m:sub>
                                <m:sup>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1</m:t>
                                  </m:r>
                                  <m:r>
                                    <a:rPr lang="en-US" altLang="zh-CN" sz="1600" i="1">
                                      <a:solidFill>
                                        <a:schemeClr val="tx1"/>
                                      </a:solidFill>
                                      <a:latin typeface="Cambria Math" panose="02040503050406030204" pitchFamily="18" charset="0"/>
                                    </a:rPr>
                                    <m:t>)</m:t>
                                  </m:r>
                                </m:sup>
                              </m:sSubSup>
                            </m:e>
                            <m:sup>
                              <m:r>
                                <m:rPr>
                                  <m:sty m:val="p"/>
                                </m:rPr>
                                <a:rPr lang="en-US" altLang="zh-CN" sz="1600" i="1">
                                  <a:solidFill>
                                    <a:schemeClr val="tx1"/>
                                  </a:solidFill>
                                  <a:latin typeface="Cambria Math" panose="02040503050406030204" pitchFamily="18" charset="0"/>
                                </a:rPr>
                                <m:t>T</m:t>
                              </m:r>
                            </m:sup>
                          </m:sSup>
                          <m:r>
                            <a:rPr lang="en-US" altLang="zh-CN" sz="1600" b="0" i="1" smtClean="0">
                              <a:solidFill>
                                <a:schemeClr val="tx1"/>
                              </a:solidFill>
                              <a:latin typeface="Cambria Math" panose="02040503050406030204"/>
                            </a:rPr>
                            <m:t>𝑥</m:t>
                          </m:r>
                        </m:e>
                      </m:d>
                      <m:d>
                        <m:dPr>
                          <m:ctrlPr>
                            <a:rPr lang="en-US" altLang="zh-CN" sz="1600" i="1">
                              <a:solidFill>
                                <a:schemeClr val="tx1"/>
                              </a:solidFill>
                              <a:latin typeface="Cambria Math" panose="02040503050406030204"/>
                            </a:rPr>
                          </m:ctrlPr>
                        </m:dPr>
                        <m:e>
                          <m:r>
                            <a:rPr lang="en-US" altLang="zh-CN" sz="1600" i="1">
                              <a:solidFill>
                                <a:schemeClr val="tx1"/>
                              </a:solidFill>
                              <a:latin typeface="Cambria Math" panose="02040503050406030204" pitchFamily="18" charset="0"/>
                            </a:rPr>
                            <m:t>1</m:t>
                          </m:r>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𝜎</m:t>
                          </m:r>
                          <m:d>
                            <m:dPr>
                              <m:ctrlPr>
                                <a:rPr lang="en-US" altLang="zh-CN" sz="1600" i="1">
                                  <a:solidFill>
                                    <a:schemeClr val="tx1"/>
                                  </a:solidFill>
                                  <a:latin typeface="Cambria Math" panose="02040503050406030204"/>
                                </a:rPr>
                              </m:ctrlPr>
                            </m:dPr>
                            <m:e>
                              <m:sSup>
                                <m:sSupPr>
                                  <m:ctrlPr>
                                    <a:rPr lang="en-US" altLang="zh-CN" sz="1600" i="1">
                                      <a:solidFill>
                                        <a:schemeClr val="tx1"/>
                                      </a:solidFill>
                                      <a:latin typeface="Cambria Math" panose="02040503050406030204"/>
                                    </a:rPr>
                                  </m:ctrlPr>
                                </m:sSupPr>
                                <m:e>
                                  <m:sSubSup>
                                    <m:sSubSupPr>
                                      <m:ctrlPr>
                                        <a:rPr lang="en-US" altLang="zh-CN" sz="1600" i="1">
                                          <a:solidFill>
                                            <a:schemeClr val="tx1"/>
                                          </a:solidFill>
                                          <a:latin typeface="Cambria Math" panose="02040503050406030204"/>
                                        </a:rPr>
                                      </m:ctrlPr>
                                    </m:sSubSupPr>
                                    <m:e>
                                      <m:r>
                                        <a:rPr lang="en-US" altLang="zh-CN" sz="1600" i="1">
                                          <a:solidFill>
                                            <a:schemeClr val="tx1"/>
                                          </a:solidFill>
                                          <a:latin typeface="Cambria Math" panose="02040503050406030204" pitchFamily="18" charset="0"/>
                                        </a:rPr>
                                        <m:t>𝑤</m:t>
                                      </m:r>
                                    </m:e>
                                    <m:sub>
                                      <m:r>
                                        <a:rPr lang="en-US" altLang="zh-CN" sz="1600" i="1">
                                          <a:solidFill>
                                            <a:schemeClr val="tx1"/>
                                          </a:solidFill>
                                          <a:latin typeface="Cambria Math" panose="02040503050406030204" pitchFamily="18" charset="0"/>
                                        </a:rPr>
                                        <m:t>1</m:t>
                                      </m:r>
                                    </m:sub>
                                    <m:sup>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1</m:t>
                                      </m:r>
                                      <m:r>
                                        <a:rPr lang="en-US" altLang="zh-CN" sz="1600" i="1">
                                          <a:solidFill>
                                            <a:schemeClr val="tx1"/>
                                          </a:solidFill>
                                          <a:latin typeface="Cambria Math" panose="02040503050406030204" pitchFamily="18" charset="0"/>
                                        </a:rPr>
                                        <m:t>)</m:t>
                                      </m:r>
                                    </m:sup>
                                  </m:sSubSup>
                                </m:e>
                                <m:sup>
                                  <m:r>
                                    <m:rPr>
                                      <m:sty m:val="p"/>
                                    </m:rPr>
                                    <a:rPr lang="en-US" altLang="zh-CN" sz="1600" i="1">
                                      <a:solidFill>
                                        <a:schemeClr val="tx1"/>
                                      </a:solidFill>
                                      <a:latin typeface="Cambria Math" panose="02040503050406030204" pitchFamily="18" charset="0"/>
                                    </a:rPr>
                                    <m:t>T</m:t>
                                  </m:r>
                                </m:sup>
                              </m:sSup>
                              <m:r>
                                <a:rPr lang="en-US" altLang="zh-CN" sz="1600" b="0" i="1" smtClean="0">
                                  <a:solidFill>
                                    <a:schemeClr val="tx1"/>
                                  </a:solidFill>
                                  <a:latin typeface="Cambria Math" panose="02040503050406030204"/>
                                </a:rPr>
                                <m:t>𝑥</m:t>
                              </m:r>
                            </m:e>
                          </m:d>
                        </m:e>
                      </m:d>
                      <m:r>
                        <a:rPr lang="en-US" altLang="zh-CN" sz="1600" i="1" smtClean="0">
                          <a:solidFill>
                            <a:schemeClr val="tx1"/>
                          </a:solidFill>
                          <a:latin typeface="Cambria Math" panose="02040503050406030204" pitchFamily="18" charset="0"/>
                        </a:rPr>
                        <m:t>·</m:t>
                      </m:r>
                      <m:sSub>
                        <m:sSubPr>
                          <m:ctrlPr>
                            <a:rPr lang="en-US" altLang="zh-CN" sz="1600" i="1">
                              <a:solidFill>
                                <a:schemeClr val="tx1"/>
                              </a:solidFill>
                              <a:latin typeface="Cambria Math" panose="02040503050406030204"/>
                            </a:rPr>
                          </m:ctrlPr>
                        </m:sSubPr>
                        <m:e>
                          <m:r>
                            <a:rPr lang="en-US" altLang="zh-CN" sz="1600" b="0" i="1" smtClean="0">
                              <a:solidFill>
                                <a:schemeClr val="tx1"/>
                              </a:solidFill>
                              <a:latin typeface="Cambria Math" panose="02040503050406030204"/>
                            </a:rPr>
                            <m:t>𝑥</m:t>
                          </m:r>
                        </m:e>
                        <m:sub>
                          <m:r>
                            <a:rPr lang="en-US" altLang="zh-CN" sz="1600" i="1">
                              <a:solidFill>
                                <a:schemeClr val="tx1"/>
                              </a:solidFill>
                              <a:latin typeface="Cambria Math" panose="02040503050406030204" pitchFamily="18" charset="0"/>
                            </a:rPr>
                            <m:t>1</m:t>
                          </m:r>
                        </m:sub>
                      </m:sSub>
                    </m:oMath>
                  </m:oMathPara>
                </a14:m>
                <a:endParaRPr lang="en-US" altLang="zh-CN" sz="1600" i="1" dirty="0">
                  <a:solidFill>
                    <a:schemeClr val="tx1"/>
                  </a:solidFill>
                </a:endParaRPr>
              </a:p>
              <a:p>
                <a:pPr>
                  <a:spcAft>
                    <a:spcPts val="1200"/>
                  </a:spcAft>
                </a:pPr>
                <a:r>
                  <a:rPr lang="zh-CN" altLang="en-US" sz="2000" dirty="0">
                    <a:solidFill>
                      <a:schemeClr val="tx1"/>
                    </a:solidFill>
                    <a:latin typeface="Cambria Math" panose="02040503050406030204" pitchFamily="18" charset="0"/>
                    <a:cs typeface="Times New Roman" panose="02020603050405020304" pitchFamily="18" charset="0"/>
                  </a:rPr>
                  <a:t>代入数据可求得</a:t>
                </a:r>
                <a14:m>
                  <m:oMath xmlns:m="http://schemas.openxmlformats.org/officeDocument/2006/math">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𝐽</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m:t>
                    </m:r>
                    <m:sSubSup>
                      <m:sSubSupPr>
                        <m:ctrlPr>
                          <a:rPr lang="en-US" altLang="zh-CN" sz="2000" i="1">
                            <a:solidFill>
                              <a:schemeClr val="tx1"/>
                            </a:solidFill>
                            <a:latin typeface="Cambria Math" panose="02040503050406030204"/>
                          </a:rPr>
                        </m:ctrlPr>
                      </m:sSubSupPr>
                      <m:e>
                        <m:r>
                          <a:rPr lang="en-US" altLang="zh-CN" sz="2000" i="1">
                            <a:solidFill>
                              <a:schemeClr val="tx1"/>
                            </a:solidFill>
                            <a:latin typeface="Cambria Math" panose="02040503050406030204" pitchFamily="18" charset="0"/>
                          </a:rPr>
                          <m:t>𝑤</m:t>
                        </m:r>
                      </m:e>
                      <m:sub>
                        <m:r>
                          <a:rPr lang="en-US" altLang="zh-CN" sz="2000" i="1">
                            <a:solidFill>
                              <a:schemeClr val="tx1"/>
                            </a:solidFill>
                            <a:latin typeface="Cambria Math" panose="02040503050406030204" pitchFamily="18" charset="0"/>
                          </a:rPr>
                          <m:t>11</m:t>
                        </m:r>
                      </m:sub>
                      <m:sup>
                        <m:d>
                          <m:dPr>
                            <m:ctrlPr>
                              <a:rPr lang="en-US" altLang="zh-CN" sz="2000" i="1">
                                <a:solidFill>
                                  <a:schemeClr val="tx1"/>
                                </a:solidFill>
                                <a:latin typeface="Cambria Math" panose="02040503050406030204"/>
                              </a:rPr>
                            </m:ctrlPr>
                          </m:dPr>
                          <m:e>
                            <m:r>
                              <a:rPr lang="en-US" altLang="zh-CN" sz="2000" i="1">
                                <a:solidFill>
                                  <a:schemeClr val="tx1"/>
                                </a:solidFill>
                                <a:latin typeface="Cambria Math" panose="02040503050406030204" pitchFamily="18" charset="0"/>
                              </a:rPr>
                              <m:t>1</m:t>
                            </m:r>
                          </m:e>
                        </m:d>
                      </m:sup>
                    </m:sSubSup>
                    <m:r>
                      <a:rPr lang="en-US" altLang="zh-CN" sz="2000" i="1">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0</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053</m:t>
                    </m:r>
                  </m:oMath>
                </a14:m>
                <a:r>
                  <a:rPr lang="zh-CN" altLang="en-US" sz="2000" dirty="0">
                    <a:solidFill>
                      <a:schemeClr val="tx1"/>
                    </a:solidFill>
                    <a:latin typeface="Cambria Math" panose="02040503050406030204" pitchFamily="18" charset="0"/>
                    <a:cs typeface="Times New Roman" panose="02020603050405020304" pitchFamily="18" charset="0"/>
                  </a:rPr>
                  <a:t>，由梯度下降法公式有：</a:t>
                </a:r>
                <a:endParaRPr lang="en-US" altLang="zh-CN" sz="2000" dirty="0">
                  <a:solidFill>
                    <a:schemeClr val="tx1"/>
                  </a:solidFill>
                  <a:latin typeface="Cambria Math" panose="02040503050406030204" pitchFamily="18" charset="0"/>
                  <a:cs typeface="Times New Roman" panose="02020603050405020304" pitchFamily="18" charset="0"/>
                </a:endParaRPr>
              </a:p>
              <a:p>
                <a:pPr marL="0" indent="0">
                  <a:spcAft>
                    <a:spcPts val="1200"/>
                  </a:spcAft>
                  <a:buNone/>
                </a:pPr>
                <a14:m>
                  <m:oMathPara xmlns:m="http://schemas.openxmlformats.org/officeDocument/2006/math">
                    <m:oMathParaPr>
                      <m:jc m:val="centerGroup"/>
                    </m:oMathParaPr>
                    <m:oMath xmlns:m="http://schemas.openxmlformats.org/officeDocument/2006/math">
                      <m:sSubSup>
                        <m:sSubSupPr>
                          <m:ctrlPr>
                            <a:rPr lang="en-US" altLang="zh-CN" sz="2000" i="1">
                              <a:solidFill>
                                <a:schemeClr val="tx1"/>
                              </a:solidFill>
                              <a:latin typeface="Cambria Math" panose="02040503050406030204"/>
                            </a:rPr>
                          </m:ctrlPr>
                        </m:sSubSupPr>
                        <m:e>
                          <m:r>
                            <a:rPr lang="en-US" altLang="zh-CN" sz="2000" i="1">
                              <a:solidFill>
                                <a:schemeClr val="tx1"/>
                              </a:solidFill>
                              <a:latin typeface="Cambria Math" panose="02040503050406030204" pitchFamily="18" charset="0"/>
                            </a:rPr>
                            <m:t>𝑤</m:t>
                          </m:r>
                        </m:e>
                        <m:sub>
                          <m:r>
                            <a:rPr lang="en-US" altLang="zh-CN" sz="2000" i="1">
                              <a:solidFill>
                                <a:schemeClr val="tx1"/>
                              </a:solidFill>
                              <a:latin typeface="Cambria Math" panose="02040503050406030204" pitchFamily="18" charset="0"/>
                            </a:rPr>
                            <m:t>11</m:t>
                          </m:r>
                        </m:sub>
                        <m:sup>
                          <m:d>
                            <m:dPr>
                              <m:ctrlPr>
                                <a:rPr lang="en-US" altLang="zh-CN" sz="2000" i="1">
                                  <a:solidFill>
                                    <a:schemeClr val="tx1"/>
                                  </a:solidFill>
                                  <a:latin typeface="Cambria Math" panose="02040503050406030204"/>
                                </a:rPr>
                              </m:ctrlPr>
                            </m:dPr>
                            <m:e>
                              <m:r>
                                <a:rPr lang="en-US" altLang="zh-CN" sz="2000" i="1">
                                  <a:solidFill>
                                    <a:schemeClr val="tx1"/>
                                  </a:solidFill>
                                  <a:latin typeface="Cambria Math" panose="02040503050406030204" pitchFamily="18" charset="0"/>
                                </a:rPr>
                                <m:t>1</m:t>
                              </m:r>
                            </m:e>
                          </m:d>
                        </m:sup>
                      </m:sSubSup>
                      <m:r>
                        <a:rPr lang="en-US" altLang="zh-CN" sz="2000" i="1">
                          <a:solidFill>
                            <a:schemeClr val="tx1"/>
                          </a:solidFill>
                          <a:latin typeface="Cambria Math" panose="02040503050406030204" pitchFamily="18" charset="0"/>
                        </a:rPr>
                        <m:t>=</m:t>
                      </m:r>
                      <m:sSubSup>
                        <m:sSubSupPr>
                          <m:ctrlPr>
                            <a:rPr lang="en-US" altLang="zh-CN" sz="2000" i="1">
                              <a:solidFill>
                                <a:schemeClr val="tx1"/>
                              </a:solidFill>
                              <a:latin typeface="Cambria Math" panose="02040503050406030204"/>
                            </a:rPr>
                          </m:ctrlPr>
                        </m:sSubSupPr>
                        <m:e>
                          <m:r>
                            <a:rPr lang="en-US" altLang="zh-CN" sz="2000" i="1">
                              <a:solidFill>
                                <a:schemeClr val="tx1"/>
                              </a:solidFill>
                              <a:latin typeface="Cambria Math" panose="02040503050406030204" pitchFamily="18" charset="0"/>
                            </a:rPr>
                            <m:t>𝑤</m:t>
                          </m:r>
                        </m:e>
                        <m:sub>
                          <m:r>
                            <a:rPr lang="en-US" altLang="zh-CN" sz="2000" i="1">
                              <a:solidFill>
                                <a:schemeClr val="tx1"/>
                              </a:solidFill>
                              <a:latin typeface="Cambria Math" panose="02040503050406030204" pitchFamily="18" charset="0"/>
                            </a:rPr>
                            <m:t>11</m:t>
                          </m:r>
                        </m:sub>
                        <m:sup>
                          <m:d>
                            <m:dPr>
                              <m:ctrlPr>
                                <a:rPr lang="en-US" altLang="zh-CN" sz="2000" i="1">
                                  <a:solidFill>
                                    <a:schemeClr val="tx1"/>
                                  </a:solidFill>
                                  <a:latin typeface="Cambria Math" panose="02040503050406030204"/>
                                </a:rPr>
                              </m:ctrlPr>
                            </m:dPr>
                            <m:e>
                              <m:r>
                                <a:rPr lang="en-US" altLang="zh-CN" sz="2000" i="1">
                                  <a:solidFill>
                                    <a:schemeClr val="tx1"/>
                                  </a:solidFill>
                                  <a:latin typeface="Cambria Math" panose="02040503050406030204" pitchFamily="18" charset="0"/>
                                </a:rPr>
                                <m:t>1</m:t>
                              </m:r>
                            </m:e>
                          </m:d>
                        </m:sup>
                      </m:sSubSup>
                      <m:r>
                        <a:rPr lang="zh-CN" altLang="en-US" sz="2000" i="1">
                          <a:solidFill>
                            <a:schemeClr val="tx1"/>
                          </a:solidFill>
                          <a:latin typeface="Cambria Math" panose="02040503050406030204" pitchFamily="18" charset="0"/>
                        </a:rPr>
                        <m:t>−</m:t>
                      </m:r>
                      <m:r>
                        <a:rPr lang="zh-CN" altLang="en-US" sz="2000" i="1" smtClean="0">
                          <a:solidFill>
                            <a:schemeClr val="tx1"/>
                          </a:solidFill>
                          <a:latin typeface="Cambria Math" panose="02040503050406030204" pitchFamily="18" charset="0"/>
                        </a:rPr>
                        <m:t>𝜂</m:t>
                      </m:r>
                      <m:f>
                        <m:fPr>
                          <m:ctrlPr>
                            <a:rPr lang="en-US" altLang="zh-CN" sz="2000" i="1">
                              <a:solidFill>
                                <a:schemeClr val="tx1"/>
                              </a:solidFill>
                              <a:latin typeface="Cambria Math" panose="02040503050406030204"/>
                            </a:rPr>
                          </m:ctrlPr>
                        </m:fPr>
                        <m:num>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𝐽</m:t>
                          </m:r>
                        </m:num>
                        <m:den>
                          <m:r>
                            <a:rPr lang="en-US" altLang="zh-CN" sz="2000" i="1">
                              <a:solidFill>
                                <a:schemeClr val="tx1"/>
                              </a:solidFill>
                              <a:latin typeface="Cambria Math" panose="02040503050406030204" pitchFamily="18" charset="0"/>
                            </a:rPr>
                            <m:t>𝜕</m:t>
                          </m:r>
                          <m:sSubSup>
                            <m:sSubSupPr>
                              <m:ctrlPr>
                                <a:rPr lang="en-US" altLang="zh-CN" sz="2000" i="1">
                                  <a:solidFill>
                                    <a:schemeClr val="tx1"/>
                                  </a:solidFill>
                                  <a:latin typeface="Cambria Math" panose="02040503050406030204"/>
                                </a:rPr>
                              </m:ctrlPr>
                            </m:sSubSupPr>
                            <m:e>
                              <m:r>
                                <a:rPr lang="en-US" altLang="zh-CN" sz="2000" i="1">
                                  <a:solidFill>
                                    <a:schemeClr val="tx1"/>
                                  </a:solidFill>
                                  <a:latin typeface="Cambria Math" panose="02040503050406030204" pitchFamily="18" charset="0"/>
                                </a:rPr>
                                <m:t>𝑤</m:t>
                              </m:r>
                            </m:e>
                            <m:sub>
                              <m:r>
                                <a:rPr lang="en-US" altLang="zh-CN" sz="2000" i="1">
                                  <a:solidFill>
                                    <a:schemeClr val="tx1"/>
                                  </a:solidFill>
                                  <a:latin typeface="Cambria Math" panose="02040503050406030204" pitchFamily="18" charset="0"/>
                                </a:rPr>
                                <m:t>11</m:t>
                              </m:r>
                            </m:sub>
                            <m:sup>
                              <m:d>
                                <m:dPr>
                                  <m:ctrlPr>
                                    <a:rPr lang="en-US" altLang="zh-CN" sz="2000" i="1">
                                      <a:solidFill>
                                        <a:schemeClr val="tx1"/>
                                      </a:solidFill>
                                      <a:latin typeface="Cambria Math" panose="02040503050406030204"/>
                                    </a:rPr>
                                  </m:ctrlPr>
                                </m:dPr>
                                <m:e>
                                  <m:r>
                                    <a:rPr lang="en-US" altLang="zh-CN" sz="2000" i="1">
                                      <a:solidFill>
                                        <a:schemeClr val="tx1"/>
                                      </a:solidFill>
                                      <a:latin typeface="Cambria Math" panose="02040503050406030204" pitchFamily="18" charset="0"/>
                                    </a:rPr>
                                    <m:t>1</m:t>
                                  </m:r>
                                </m:e>
                              </m:d>
                            </m:sup>
                          </m:sSubSup>
                        </m:den>
                      </m:f>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0</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2053</m:t>
                      </m:r>
                    </m:oMath>
                  </m:oMathPara>
                </a14:m>
                <a:endParaRPr lang="en-US" altLang="zh-CN" sz="2000" i="1" dirty="0">
                  <a:solidFill>
                    <a:schemeClr val="tx1"/>
                  </a:solidFill>
                </a:endParaRPr>
              </a:p>
              <a:p>
                <a:pPr>
                  <a:spcAft>
                    <a:spcPts val="1200"/>
                  </a:spcAft>
                </a:pPr>
                <a:r>
                  <a:rPr lang="zh-CN" altLang="en-US" sz="2000" dirty="0">
                    <a:solidFill>
                      <a:schemeClr val="tx1"/>
                    </a:solidFill>
                    <a:latin typeface="Cambria Math" panose="02040503050406030204" pitchFamily="18" charset="0"/>
                    <a:cs typeface="Times New Roman" panose="02020603050405020304" pitchFamily="18" charset="0"/>
                  </a:rPr>
                  <a:t>同理可得其它参数一次更新后取值</a:t>
                </a:r>
                <a14:m>
                  <m:oMath xmlns:m="http://schemas.openxmlformats.org/officeDocument/2006/math">
                    <m:sSubSup>
                      <m:sSubSupPr>
                        <m:ctrlPr>
                          <a:rPr lang="en-US" altLang="zh-CN" sz="2000" i="1">
                            <a:solidFill>
                              <a:schemeClr val="tx1"/>
                            </a:solidFill>
                            <a:latin typeface="Cambria Math" panose="02040503050406030204"/>
                          </a:rPr>
                        </m:ctrlPr>
                      </m:sSubSupPr>
                      <m:e>
                        <m:r>
                          <a:rPr lang="en-US" altLang="zh-CN" sz="2000" i="1">
                            <a:solidFill>
                              <a:schemeClr val="tx1"/>
                            </a:solidFill>
                            <a:latin typeface="Cambria Math" panose="02040503050406030204" pitchFamily="18" charset="0"/>
                          </a:rPr>
                          <m:t>𝑤</m:t>
                        </m:r>
                      </m:e>
                      <m:sub>
                        <m:r>
                          <a:rPr lang="en-US" altLang="zh-CN" sz="2000" i="1">
                            <a:solidFill>
                              <a:schemeClr val="tx1"/>
                            </a:solidFill>
                            <a:latin typeface="Cambria Math" panose="02040503050406030204" pitchFamily="18" charset="0"/>
                          </a:rPr>
                          <m:t>12</m:t>
                        </m:r>
                      </m:sub>
                      <m:sup>
                        <m:d>
                          <m:dPr>
                            <m:ctrlPr>
                              <a:rPr lang="en-US" altLang="zh-CN" sz="2000" i="1">
                                <a:solidFill>
                                  <a:schemeClr val="tx1"/>
                                </a:solidFill>
                                <a:latin typeface="Cambria Math" panose="02040503050406030204"/>
                              </a:rPr>
                            </m:ctrlPr>
                          </m:dPr>
                          <m:e>
                            <m:r>
                              <a:rPr lang="en-US" altLang="zh-CN" sz="2000" i="1">
                                <a:solidFill>
                                  <a:schemeClr val="tx1"/>
                                </a:solidFill>
                                <a:latin typeface="Cambria Math" panose="02040503050406030204" pitchFamily="18" charset="0"/>
                              </a:rPr>
                              <m:t>1</m:t>
                            </m:r>
                          </m:e>
                        </m:d>
                      </m:sup>
                    </m:sSubSup>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0</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4098</m:t>
                    </m:r>
                  </m:oMath>
                </a14:m>
                <a:r>
                  <a:rPr lang="zh-CN" altLang="en-US" sz="2000" i="1" dirty="0">
                    <a:solidFill>
                      <a:schemeClr val="tx1"/>
                    </a:solidFill>
                  </a:rPr>
                  <a:t>，</a:t>
                </a:r>
                <a14:m>
                  <m:oMath xmlns:m="http://schemas.openxmlformats.org/officeDocument/2006/math">
                    <m:sSubSup>
                      <m:sSubSupPr>
                        <m:ctrlPr>
                          <a:rPr lang="en-US" altLang="zh-CN" sz="2000" i="1">
                            <a:solidFill>
                              <a:schemeClr val="tx1"/>
                            </a:solidFill>
                            <a:latin typeface="Cambria Math" panose="02040503050406030204"/>
                          </a:rPr>
                        </m:ctrlPr>
                      </m:sSubSupPr>
                      <m:e>
                        <m:r>
                          <a:rPr lang="en-US" altLang="zh-CN" sz="2000" i="1">
                            <a:solidFill>
                              <a:schemeClr val="tx1"/>
                            </a:solidFill>
                            <a:latin typeface="Cambria Math" panose="02040503050406030204" pitchFamily="18" charset="0"/>
                          </a:rPr>
                          <m:t>𝑤</m:t>
                        </m:r>
                      </m:e>
                      <m:sub>
                        <m:r>
                          <a:rPr lang="en-US" altLang="zh-CN" sz="2000" i="1">
                            <a:solidFill>
                              <a:schemeClr val="tx1"/>
                            </a:solidFill>
                            <a:latin typeface="Cambria Math" panose="02040503050406030204" pitchFamily="18" charset="0"/>
                          </a:rPr>
                          <m:t>21</m:t>
                        </m:r>
                      </m:sub>
                      <m:sup>
                        <m:d>
                          <m:dPr>
                            <m:ctrlPr>
                              <a:rPr lang="en-US" altLang="zh-CN" sz="2000" i="1">
                                <a:solidFill>
                                  <a:schemeClr val="tx1"/>
                                </a:solidFill>
                                <a:latin typeface="Cambria Math" panose="02040503050406030204"/>
                              </a:rPr>
                            </m:ctrlPr>
                          </m:dPr>
                          <m:e>
                            <m:r>
                              <a:rPr lang="en-US" altLang="zh-CN" sz="2000" i="1">
                                <a:solidFill>
                                  <a:schemeClr val="tx1"/>
                                </a:solidFill>
                                <a:latin typeface="Cambria Math" panose="02040503050406030204" pitchFamily="18" charset="0"/>
                              </a:rPr>
                              <m:t>1</m:t>
                            </m:r>
                          </m:e>
                        </m:d>
                      </m:sup>
                    </m:sSubSup>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0</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3044</m:t>
                    </m:r>
                  </m:oMath>
                </a14:m>
                <a:r>
                  <a:rPr lang="zh-CN" altLang="en-US" sz="2000" i="1" dirty="0">
                    <a:solidFill>
                      <a:schemeClr val="tx1"/>
                    </a:solidFill>
                  </a:rPr>
                  <a:t>，</a:t>
                </a:r>
                <a14:m>
                  <m:oMath xmlns:m="http://schemas.openxmlformats.org/officeDocument/2006/math">
                    <m:sSubSup>
                      <m:sSubSupPr>
                        <m:ctrlPr>
                          <a:rPr lang="en-US" altLang="zh-CN" sz="2000" i="1">
                            <a:solidFill>
                              <a:schemeClr val="tx1"/>
                            </a:solidFill>
                            <a:latin typeface="Cambria Math" panose="02040503050406030204"/>
                          </a:rPr>
                        </m:ctrlPr>
                      </m:sSubSupPr>
                      <m:e>
                        <m:r>
                          <a:rPr lang="en-US" altLang="zh-CN" sz="2000" i="1">
                            <a:solidFill>
                              <a:schemeClr val="tx1"/>
                            </a:solidFill>
                            <a:latin typeface="Cambria Math" panose="02040503050406030204" pitchFamily="18" charset="0"/>
                          </a:rPr>
                          <m:t>𝑤</m:t>
                        </m:r>
                      </m:e>
                      <m:sub>
                        <m:r>
                          <a:rPr lang="en-US" altLang="zh-CN" sz="2000" i="1">
                            <a:solidFill>
                              <a:schemeClr val="tx1"/>
                            </a:solidFill>
                            <a:latin typeface="Cambria Math" panose="02040503050406030204" pitchFamily="18" charset="0"/>
                          </a:rPr>
                          <m:t>22</m:t>
                        </m:r>
                      </m:sub>
                      <m:sup>
                        <m:d>
                          <m:dPr>
                            <m:ctrlPr>
                              <a:rPr lang="en-US" altLang="zh-CN" sz="2000" i="1">
                                <a:solidFill>
                                  <a:schemeClr val="tx1"/>
                                </a:solidFill>
                                <a:latin typeface="Cambria Math" panose="02040503050406030204"/>
                              </a:rPr>
                            </m:ctrlPr>
                          </m:dPr>
                          <m:e>
                            <m:r>
                              <a:rPr lang="en-US" altLang="zh-CN" sz="2000" i="1">
                                <a:solidFill>
                                  <a:schemeClr val="tx1"/>
                                </a:solidFill>
                                <a:latin typeface="Cambria Math" panose="02040503050406030204" pitchFamily="18" charset="0"/>
                              </a:rPr>
                              <m:t>1</m:t>
                            </m:r>
                          </m:e>
                        </m:d>
                      </m:sup>
                    </m:sSubSup>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0</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5026</m:t>
                    </m:r>
                  </m:oMath>
                </a14:m>
                <a:endParaRPr lang="en-US" altLang="zh-CN" sz="2000" i="1" dirty="0">
                  <a:solidFill>
                    <a:schemeClr val="tx1"/>
                  </a:solidFill>
                </a:endParaRPr>
              </a:p>
              <a:p>
                <a:endParaRPr lang="en-US" altLang="zh-CN" sz="2400" b="1" dirty="0" smtClean="0">
                  <a:latin typeface="黑体" panose="02010609060101010101" pitchFamily="49" charset="-122"/>
                  <a:ea typeface="黑体" panose="02010609060101010101" pitchFamily="49" charset="-122"/>
                </a:endParaRPr>
              </a:p>
            </p:txBody>
          </p:sp>
        </mc:Choice>
        <mc:Fallback>
          <p:sp>
            <p:nvSpPr>
              <p:cNvPr id="3" name="副标题 2"/>
              <p:cNvSpPr>
                <a:spLocks noRot="1" noChangeAspect="1" noMove="1" noResize="1" noEditPoints="1" noAdjustHandles="1" noChangeArrowheads="1" noChangeShapeType="1" noTextEdit="1"/>
              </p:cNvSpPr>
              <p:nvPr>
                <p:ph type="subTitle" idx="4294967295"/>
              </p:nvPr>
            </p:nvSpPr>
            <p:spPr>
              <a:xfrm>
                <a:off x="395536" y="1124744"/>
                <a:ext cx="8352928" cy="5256584"/>
              </a:xfrm>
              <a:prstGeom prst="rect">
                <a:avLst/>
              </a:prstGeom>
              <a:blipFill rotWithShape="1">
                <a:blip r:embed="rId1"/>
                <a:stretch>
                  <a:fillRect l="-7" t="-3" r="1" b="-1603"/>
                </a:stretch>
              </a:blipFill>
            </p:spPr>
            <p:txBody>
              <a:bodyPr/>
              <a:lstStyle/>
              <a:p>
                <a:r>
                  <a:rPr lang="zh-CN" altLang="en-US">
                    <a:noFill/>
                  </a:rPr>
                  <a:t> </a:t>
                </a:r>
              </a:p>
            </p:txBody>
          </p:sp>
        </mc:Fallback>
      </mc:AlternateContent>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237" y="908720"/>
            <a:ext cx="4320480" cy="1569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nvPicPr>
        <p:blipFill>
          <a:blip r:embed="rId3"/>
          <a:stretch>
            <a:fillRect/>
          </a:stretch>
        </p:blipFill>
        <p:spPr>
          <a:xfrm>
            <a:off x="4860290" y="908685"/>
            <a:ext cx="4239895" cy="155448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反向传播算法</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pPr>
              <a:spcAft>
                <a:spcPts val="1200"/>
              </a:spcAft>
              <a:buNone/>
            </a:pPr>
            <a:r>
              <a:rPr lang="zh-CN" altLang="en-US" sz="2400" b="1" dirty="0" smtClean="0">
                <a:latin typeface="黑体" panose="02010609060101010101" pitchFamily="49" charset="-122"/>
                <a:ea typeface="黑体" panose="02010609060101010101" pitchFamily="49" charset="-122"/>
              </a:rPr>
              <a:t>例题</a:t>
            </a:r>
            <a:r>
              <a:rPr lang="en-US" altLang="zh-CN" sz="2400" b="1" dirty="0" smtClean="0">
                <a:latin typeface="黑体" panose="02010609060101010101" pitchFamily="49" charset="-122"/>
                <a:ea typeface="黑体" panose="02010609060101010101" pitchFamily="49" charset="-122"/>
              </a:rPr>
              <a:t>2</a:t>
            </a:r>
            <a:r>
              <a:rPr lang="zh-CN" altLang="en-US" sz="2400" b="1" dirty="0" smtClean="0">
                <a:latin typeface="黑体" panose="02010609060101010101" pitchFamily="49" charset="-122"/>
                <a:ea typeface="黑体" panose="02010609060101010101" pitchFamily="49" charset="-122"/>
              </a:rPr>
              <a:t>：</a:t>
            </a:r>
            <a:r>
              <a:rPr lang="zh-CN" altLang="en-US" sz="2400" dirty="0" smtClean="0">
                <a:latin typeface="+mn-ea"/>
              </a:rPr>
              <a:t>曲线拟合</a:t>
            </a:r>
            <a:endParaRPr lang="en-US" altLang="zh-CN" sz="2400" dirty="0" smtClean="0">
              <a:latin typeface="+mn-ea"/>
            </a:endParaRPr>
          </a:p>
        </p:txBody>
      </p:sp>
      <p:pic>
        <p:nvPicPr>
          <p:cNvPr id="5" name="Picture 2" descr="D:\Teaching\计算机视觉基础\第五讲\Examples\RegressionData.png"/>
          <p:cNvPicPr>
            <a:picLocks noChangeAspect="1" noChangeArrowheads="1"/>
          </p:cNvPicPr>
          <p:nvPr/>
        </p:nvPicPr>
        <p:blipFill>
          <a:blip r:embed="rId1"/>
          <a:srcRect/>
          <a:stretch>
            <a:fillRect/>
          </a:stretch>
        </p:blipFill>
        <p:spPr bwMode="auto">
          <a:xfrm>
            <a:off x="2500313" y="1795463"/>
            <a:ext cx="4143375" cy="3267075"/>
          </a:xfrm>
          <a:prstGeom prst="rect">
            <a:avLst/>
          </a:prstGeom>
          <a:noFill/>
        </p:spPr>
      </p:pic>
      <p:graphicFrame>
        <p:nvGraphicFramePr>
          <p:cNvPr id="6" name="Object 3"/>
          <p:cNvGraphicFramePr>
            <a:graphicFrameLocks noChangeAspect="1"/>
          </p:cNvGraphicFramePr>
          <p:nvPr/>
        </p:nvGraphicFramePr>
        <p:xfrm>
          <a:off x="1571625" y="5559425"/>
          <a:ext cx="6048375" cy="476250"/>
        </p:xfrm>
        <a:graphic>
          <a:graphicData uri="http://schemas.openxmlformats.org/presentationml/2006/ole">
            <mc:AlternateContent xmlns:mc="http://schemas.openxmlformats.org/markup-compatibility/2006">
              <mc:Choice xmlns:v="urn:schemas-microsoft-com:vml" Requires="v">
                <p:oleObj spid="_x0000_s24655" name="Equation" r:id="rId2" imgW="3225800" imgH="254000" progId="Equation.DSMT4">
                  <p:embed/>
                </p:oleObj>
              </mc:Choice>
              <mc:Fallback>
                <p:oleObj name="Equation" r:id="rId2" imgW="3225800" imgH="254000" progId="Equation.DSMT4">
                  <p:embed/>
                  <p:pic>
                    <p:nvPicPr>
                      <p:cNvPr id="0" name="图片 246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5559425"/>
                        <a:ext cx="6048375" cy="476250"/>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反向传播算法</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pPr>
              <a:spcAft>
                <a:spcPts val="1200"/>
              </a:spcAft>
              <a:buNone/>
            </a:pPr>
            <a:r>
              <a:rPr lang="zh-CN" altLang="en-US" sz="2400" b="1" dirty="0" smtClean="0">
                <a:latin typeface="黑体" panose="02010609060101010101" pitchFamily="49" charset="-122"/>
                <a:ea typeface="黑体" panose="02010609060101010101" pitchFamily="49" charset="-122"/>
              </a:rPr>
              <a:t>例题</a:t>
            </a:r>
            <a:r>
              <a:rPr lang="en-US" altLang="zh-CN" sz="2400" b="1" dirty="0" smtClean="0">
                <a:latin typeface="黑体" panose="02010609060101010101" pitchFamily="49" charset="-122"/>
                <a:ea typeface="黑体" panose="02010609060101010101" pitchFamily="49" charset="-122"/>
              </a:rPr>
              <a:t>2</a:t>
            </a:r>
            <a:r>
              <a:rPr lang="zh-CN" altLang="en-US" sz="2400" b="1" dirty="0" smtClean="0">
                <a:latin typeface="黑体" panose="02010609060101010101" pitchFamily="49" charset="-122"/>
                <a:ea typeface="黑体" panose="02010609060101010101" pitchFamily="49" charset="-122"/>
              </a:rPr>
              <a:t>：</a:t>
            </a:r>
            <a:r>
              <a:rPr lang="zh-CN" altLang="en-US" sz="2400" dirty="0" smtClean="0">
                <a:latin typeface="+mn-ea"/>
              </a:rPr>
              <a:t>曲线拟合</a:t>
            </a:r>
            <a:endParaRPr lang="en-US" altLang="zh-CN" sz="2400" dirty="0" smtClean="0">
              <a:latin typeface="+mn-ea"/>
            </a:endParaRPr>
          </a:p>
        </p:txBody>
      </p:sp>
      <p:grpSp>
        <p:nvGrpSpPr>
          <p:cNvPr id="7" name="组合 6"/>
          <p:cNvGrpSpPr/>
          <p:nvPr/>
        </p:nvGrpSpPr>
        <p:grpSpPr>
          <a:xfrm>
            <a:off x="1071538" y="2297392"/>
            <a:ext cx="571504" cy="571503"/>
            <a:chOff x="2357422" y="3929066"/>
            <a:chExt cx="428628" cy="428628"/>
          </a:xfrm>
        </p:grpSpPr>
        <p:graphicFrame>
          <p:nvGraphicFramePr>
            <p:cNvPr id="8" name="Object 4"/>
            <p:cNvGraphicFramePr>
              <a:graphicFrameLocks noChangeAspect="1"/>
            </p:cNvGraphicFramePr>
            <p:nvPr/>
          </p:nvGraphicFramePr>
          <p:xfrm>
            <a:off x="2452691" y="4012422"/>
            <a:ext cx="238125" cy="261938"/>
          </p:xfrm>
          <a:graphic>
            <a:graphicData uri="http://schemas.openxmlformats.org/presentationml/2006/ole">
              <mc:AlternateContent xmlns:mc="http://schemas.openxmlformats.org/markup-compatibility/2006">
                <mc:Choice xmlns:v="urn:schemas-microsoft-com:vml" Requires="v">
                  <p:oleObj spid="_x0000_s26064" name="Equation" r:id="rId1" imgW="127000" imgH="139700" progId="Equation.DSMT4">
                    <p:embed/>
                  </p:oleObj>
                </mc:Choice>
                <mc:Fallback>
                  <p:oleObj name="Equation" r:id="rId1" imgW="127000" imgH="139700" progId="Equation.DSMT4">
                    <p:embed/>
                    <p:pic>
                      <p:nvPicPr>
                        <p:cNvPr id="0" name="图片 260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2691" y="4012422"/>
                          <a:ext cx="23812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椭圆 8"/>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071538" y="3368962"/>
            <a:ext cx="571504" cy="571502"/>
            <a:chOff x="2357422" y="3929066"/>
            <a:chExt cx="428628" cy="428628"/>
          </a:xfrm>
        </p:grpSpPr>
        <p:graphicFrame>
          <p:nvGraphicFramePr>
            <p:cNvPr id="11" name="Object 4"/>
            <p:cNvGraphicFramePr>
              <a:graphicFrameLocks noChangeAspect="1"/>
            </p:cNvGraphicFramePr>
            <p:nvPr/>
          </p:nvGraphicFramePr>
          <p:xfrm>
            <a:off x="2487614" y="3987786"/>
            <a:ext cx="166687" cy="309563"/>
          </p:xfrm>
          <a:graphic>
            <a:graphicData uri="http://schemas.openxmlformats.org/presentationml/2006/ole">
              <mc:AlternateContent xmlns:mc="http://schemas.openxmlformats.org/markup-compatibility/2006">
                <mc:Choice xmlns:v="urn:schemas-microsoft-com:vml" Requires="v">
                  <p:oleObj spid="_x0000_s26065" name="Equation" r:id="rId3" imgW="88900" imgH="164465" progId="Equation.DSMT4">
                    <p:embed/>
                  </p:oleObj>
                </mc:Choice>
                <mc:Fallback>
                  <p:oleObj name="Equation" r:id="rId3" imgW="88900" imgH="164465" progId="Equation.DSMT4">
                    <p:embed/>
                    <p:pic>
                      <p:nvPicPr>
                        <p:cNvPr id="0" name="图片 260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7614" y="3987786"/>
                          <a:ext cx="166687" cy="30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椭圆 11"/>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椭圆 12"/>
          <p:cNvSpPr/>
          <p:nvPr/>
        </p:nvSpPr>
        <p:spPr>
          <a:xfrm>
            <a:off x="3857620" y="1725888"/>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a:stCxn id="13" idx="6"/>
            <a:endCxn id="16" idx="2"/>
          </p:cNvCxnSpPr>
          <p:nvPr/>
        </p:nvCxnSpPr>
        <p:spPr>
          <a:xfrm>
            <a:off x="4429124" y="2011640"/>
            <a:ext cx="2143140" cy="1119192"/>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9" idx="6"/>
            <a:endCxn id="13" idx="2"/>
          </p:cNvCxnSpPr>
          <p:nvPr/>
        </p:nvCxnSpPr>
        <p:spPr>
          <a:xfrm flipV="1">
            <a:off x="1643042" y="2011640"/>
            <a:ext cx="2214578" cy="57150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6572264" y="2845080"/>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p:cNvCxnSpPr>
            <a:stCxn id="16" idx="6"/>
          </p:cNvCxnSpPr>
          <p:nvPr/>
        </p:nvCxnSpPr>
        <p:spPr>
          <a:xfrm>
            <a:off x="7143768" y="3130832"/>
            <a:ext cx="1214446" cy="158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8" name="Object 13"/>
          <p:cNvGraphicFramePr>
            <a:graphicFrameLocks noChangeAspect="1"/>
          </p:cNvGraphicFramePr>
          <p:nvPr/>
        </p:nvGraphicFramePr>
        <p:xfrm>
          <a:off x="7358082" y="2654582"/>
          <a:ext cx="452437" cy="476250"/>
        </p:xfrm>
        <a:graphic>
          <a:graphicData uri="http://schemas.openxmlformats.org/presentationml/2006/ole">
            <mc:AlternateContent xmlns:mc="http://schemas.openxmlformats.org/markup-compatibility/2006">
              <mc:Choice xmlns:v="urn:schemas-microsoft-com:vml" Requires="v">
                <p:oleObj spid="_x0000_s26066" name="Equation" r:id="rId5" imgW="241300" imgH="254000" progId="Equation.DSMT4">
                  <p:embed/>
                </p:oleObj>
              </mc:Choice>
              <mc:Fallback>
                <p:oleObj name="Equation" r:id="rId5" imgW="241300" imgH="254000" progId="Equation.DSMT4">
                  <p:embed/>
                  <p:pic>
                    <p:nvPicPr>
                      <p:cNvPr id="0" name="图片 260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8082" y="2654582"/>
                        <a:ext cx="45243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椭圆 18"/>
          <p:cNvSpPr/>
          <p:nvPr/>
        </p:nvSpPr>
        <p:spPr>
          <a:xfrm>
            <a:off x="3857620" y="2511706"/>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857620" y="3583276"/>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p:cNvCxnSpPr>
            <a:stCxn id="9" idx="6"/>
            <a:endCxn id="19" idx="2"/>
          </p:cNvCxnSpPr>
          <p:nvPr/>
        </p:nvCxnSpPr>
        <p:spPr>
          <a:xfrm>
            <a:off x="1643042" y="2583144"/>
            <a:ext cx="2214578" cy="21431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9" idx="6"/>
            <a:endCxn id="20" idx="2"/>
          </p:cNvCxnSpPr>
          <p:nvPr/>
        </p:nvCxnSpPr>
        <p:spPr>
          <a:xfrm>
            <a:off x="1643042" y="2583144"/>
            <a:ext cx="2214578" cy="128588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23" name="组合 55"/>
          <p:cNvGrpSpPr/>
          <p:nvPr/>
        </p:nvGrpSpPr>
        <p:grpSpPr>
          <a:xfrm>
            <a:off x="3857620" y="4297656"/>
            <a:ext cx="571504" cy="571504"/>
            <a:chOff x="3428992" y="4214818"/>
            <a:chExt cx="571504" cy="571504"/>
          </a:xfrm>
        </p:grpSpPr>
        <p:sp>
          <p:nvSpPr>
            <p:cNvPr id="24" name="椭圆 23"/>
            <p:cNvSpPr/>
            <p:nvPr/>
          </p:nvSpPr>
          <p:spPr>
            <a:xfrm>
              <a:off x="3428992" y="4214818"/>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Object 4"/>
            <p:cNvGraphicFramePr>
              <a:graphicFrameLocks noChangeAspect="1"/>
            </p:cNvGraphicFramePr>
            <p:nvPr/>
          </p:nvGraphicFramePr>
          <p:xfrm>
            <a:off x="3607036" y="4286256"/>
            <a:ext cx="222249" cy="412749"/>
          </p:xfrm>
          <a:graphic>
            <a:graphicData uri="http://schemas.openxmlformats.org/presentationml/2006/ole">
              <mc:AlternateContent xmlns:mc="http://schemas.openxmlformats.org/markup-compatibility/2006">
                <mc:Choice xmlns:v="urn:schemas-microsoft-com:vml" Requires="v">
                  <p:oleObj spid="_x0000_s26067" name="Equation" r:id="rId7" imgW="88900" imgH="164465" progId="Equation.DSMT4">
                    <p:embed/>
                  </p:oleObj>
                </mc:Choice>
                <mc:Fallback>
                  <p:oleObj name="Equation" r:id="rId7" imgW="88900" imgH="164465" progId="Equation.DSMT4">
                    <p:embed/>
                    <p:pic>
                      <p:nvPicPr>
                        <p:cNvPr id="0" name="图片 260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036" y="4286256"/>
                          <a:ext cx="222249" cy="41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cxnSp>
        <p:nvCxnSpPr>
          <p:cNvPr id="26" name="直接箭头连接符 25"/>
          <p:cNvCxnSpPr>
            <a:stCxn id="19" idx="6"/>
            <a:endCxn id="16" idx="2"/>
          </p:cNvCxnSpPr>
          <p:nvPr/>
        </p:nvCxnSpPr>
        <p:spPr>
          <a:xfrm>
            <a:off x="4429124" y="2797458"/>
            <a:ext cx="2143140" cy="333374"/>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0" idx="6"/>
            <a:endCxn id="16" idx="2"/>
          </p:cNvCxnSpPr>
          <p:nvPr/>
        </p:nvCxnSpPr>
        <p:spPr>
          <a:xfrm flipV="1">
            <a:off x="4429124" y="3130832"/>
            <a:ext cx="2143140" cy="738196"/>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4" idx="6"/>
            <a:endCxn id="16" idx="2"/>
          </p:cNvCxnSpPr>
          <p:nvPr/>
        </p:nvCxnSpPr>
        <p:spPr>
          <a:xfrm flipV="1">
            <a:off x="4429124" y="3130832"/>
            <a:ext cx="2143140" cy="1452576"/>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57224" y="4803084"/>
            <a:ext cx="953403" cy="646331"/>
          </a:xfrm>
          <a:prstGeom prst="rect">
            <a:avLst/>
          </a:prstGeom>
          <a:noFill/>
        </p:spPr>
        <p:txBody>
          <a:bodyPr wrap="none" rtlCol="0">
            <a:spAutoFit/>
          </a:bodyPr>
          <a:lstStyle/>
          <a:p>
            <a:r>
              <a:rPr lang="en-US" altLang="zh-CN" dirty="0" smtClean="0"/>
              <a:t>Layer L1</a:t>
            </a:r>
            <a:endParaRPr lang="en-US" altLang="zh-CN" dirty="0" smtClean="0"/>
          </a:p>
          <a:p>
            <a:r>
              <a:rPr lang="en-US" altLang="zh-CN" dirty="0" smtClean="0"/>
              <a:t>N</a:t>
            </a:r>
            <a:r>
              <a:rPr lang="en-US" altLang="zh-CN" baseline="-25000" dirty="0" smtClean="0"/>
              <a:t>1</a:t>
            </a:r>
            <a:r>
              <a:rPr lang="en-US" altLang="zh-CN" dirty="0" smtClean="0"/>
              <a:t>=1</a:t>
            </a:r>
            <a:endParaRPr lang="zh-CN" altLang="en-US" dirty="0"/>
          </a:p>
        </p:txBody>
      </p:sp>
      <p:sp>
        <p:nvSpPr>
          <p:cNvPr id="30" name="TextBox 29"/>
          <p:cNvSpPr txBox="1"/>
          <p:nvPr/>
        </p:nvSpPr>
        <p:spPr>
          <a:xfrm>
            <a:off x="3714744" y="4874522"/>
            <a:ext cx="1184235" cy="646331"/>
          </a:xfrm>
          <a:prstGeom prst="rect">
            <a:avLst/>
          </a:prstGeom>
          <a:noFill/>
        </p:spPr>
        <p:txBody>
          <a:bodyPr wrap="none" rtlCol="0">
            <a:spAutoFit/>
          </a:bodyPr>
          <a:lstStyle/>
          <a:p>
            <a:r>
              <a:rPr lang="en-US" altLang="zh-CN" dirty="0" smtClean="0"/>
              <a:t>Layer L2</a:t>
            </a:r>
            <a:r>
              <a:rPr lang="zh-CN" altLang="en-US" dirty="0" smtClean="0"/>
              <a:t>：</a:t>
            </a:r>
            <a:endParaRPr lang="en-US" altLang="zh-CN" dirty="0" smtClean="0"/>
          </a:p>
          <a:p>
            <a:r>
              <a:rPr lang="en-US" altLang="zh-CN" dirty="0" smtClean="0"/>
              <a:t>N</a:t>
            </a:r>
            <a:r>
              <a:rPr lang="en-US" altLang="zh-CN" baseline="-25000" dirty="0" smtClean="0"/>
              <a:t>2</a:t>
            </a:r>
            <a:r>
              <a:rPr lang="en-US" altLang="zh-CN" dirty="0" smtClean="0"/>
              <a:t>=7</a:t>
            </a:r>
            <a:endParaRPr lang="zh-CN" altLang="en-US" dirty="0"/>
          </a:p>
        </p:txBody>
      </p:sp>
      <p:sp>
        <p:nvSpPr>
          <p:cNvPr id="31" name="TextBox 30"/>
          <p:cNvSpPr txBox="1"/>
          <p:nvPr/>
        </p:nvSpPr>
        <p:spPr>
          <a:xfrm>
            <a:off x="6357950" y="4874522"/>
            <a:ext cx="953403" cy="646331"/>
          </a:xfrm>
          <a:prstGeom prst="rect">
            <a:avLst/>
          </a:prstGeom>
          <a:noFill/>
        </p:spPr>
        <p:txBody>
          <a:bodyPr wrap="none" rtlCol="0">
            <a:spAutoFit/>
          </a:bodyPr>
          <a:lstStyle/>
          <a:p>
            <a:r>
              <a:rPr lang="en-US" altLang="zh-CN" dirty="0" smtClean="0"/>
              <a:t>Layer L3</a:t>
            </a:r>
            <a:endParaRPr lang="en-US" altLang="zh-CN" dirty="0" smtClean="0"/>
          </a:p>
          <a:p>
            <a:r>
              <a:rPr lang="en-US" altLang="zh-CN" dirty="0" smtClean="0"/>
              <a:t>N</a:t>
            </a:r>
            <a:r>
              <a:rPr lang="en-US" altLang="zh-CN" baseline="-25000" dirty="0" smtClean="0"/>
              <a:t>3</a:t>
            </a:r>
            <a:r>
              <a:rPr lang="en-US" altLang="zh-CN" dirty="0" smtClean="0"/>
              <a:t>=1</a:t>
            </a:r>
            <a:endParaRPr lang="zh-CN" altLang="en-US" dirty="0"/>
          </a:p>
        </p:txBody>
      </p:sp>
      <p:cxnSp>
        <p:nvCxnSpPr>
          <p:cNvPr id="32" name="直接箭头连接符 31"/>
          <p:cNvCxnSpPr>
            <a:stCxn id="12" idx="6"/>
            <a:endCxn id="13" idx="2"/>
          </p:cNvCxnSpPr>
          <p:nvPr/>
        </p:nvCxnSpPr>
        <p:spPr>
          <a:xfrm flipV="1">
            <a:off x="1643042" y="2011640"/>
            <a:ext cx="2214578" cy="164307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12" idx="6"/>
            <a:endCxn id="19" idx="2"/>
          </p:cNvCxnSpPr>
          <p:nvPr/>
        </p:nvCxnSpPr>
        <p:spPr>
          <a:xfrm flipV="1">
            <a:off x="1643042" y="2797458"/>
            <a:ext cx="2214578" cy="85725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12" idx="6"/>
            <a:endCxn id="20" idx="2"/>
          </p:cNvCxnSpPr>
          <p:nvPr/>
        </p:nvCxnSpPr>
        <p:spPr>
          <a:xfrm>
            <a:off x="1643042" y="3654713"/>
            <a:ext cx="2214578" cy="21431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3857620" y="3011772"/>
            <a:ext cx="571504" cy="571503"/>
            <a:chOff x="2357422" y="3929066"/>
            <a:chExt cx="428628" cy="428628"/>
          </a:xfrm>
        </p:grpSpPr>
        <p:graphicFrame>
          <p:nvGraphicFramePr>
            <p:cNvPr id="36" name="Object 4"/>
            <p:cNvGraphicFramePr>
              <a:graphicFrameLocks noChangeAspect="1"/>
            </p:cNvGraphicFramePr>
            <p:nvPr/>
          </p:nvGraphicFramePr>
          <p:xfrm>
            <a:off x="2501506" y="3976689"/>
            <a:ext cx="142875" cy="333376"/>
          </p:xfrm>
          <a:graphic>
            <a:graphicData uri="http://schemas.openxmlformats.org/presentationml/2006/ole">
              <mc:AlternateContent xmlns:mc="http://schemas.openxmlformats.org/markup-compatibility/2006">
                <mc:Choice xmlns:v="urn:schemas-microsoft-com:vml" Requires="v">
                  <p:oleObj spid="_x0000_s26068" name="Equation" r:id="rId8" imgW="76200" imgH="177165" progId="Equation.DSMT4">
                    <p:embed/>
                  </p:oleObj>
                </mc:Choice>
                <mc:Fallback>
                  <p:oleObj name="Equation" r:id="rId8" imgW="76200" imgH="177165" progId="Equation.DSMT4">
                    <p:embed/>
                    <p:pic>
                      <p:nvPicPr>
                        <p:cNvPr id="0" name="图片 2606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1506" y="3976689"/>
                          <a:ext cx="142875" cy="33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 name="椭圆 36"/>
            <p:cNvSpPr/>
            <p:nvPr/>
          </p:nvSpPr>
          <p:spPr>
            <a:xfrm>
              <a:off x="2357422" y="3929066"/>
              <a:ext cx="428628" cy="4286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38" name="Object 13"/>
          <p:cNvGraphicFramePr>
            <a:graphicFrameLocks noChangeAspect="1"/>
          </p:cNvGraphicFramePr>
          <p:nvPr/>
        </p:nvGraphicFramePr>
        <p:xfrm>
          <a:off x="714348" y="5505046"/>
          <a:ext cx="7500937" cy="1381125"/>
        </p:xfrm>
        <a:graphic>
          <a:graphicData uri="http://schemas.openxmlformats.org/presentationml/2006/ole">
            <mc:AlternateContent xmlns:mc="http://schemas.openxmlformats.org/markup-compatibility/2006">
              <mc:Choice xmlns:v="urn:schemas-microsoft-com:vml" Requires="v">
                <p:oleObj spid="_x0000_s26069" name="Equation" r:id="rId10" imgW="4000500" imgH="736600" progId="Equation.DSMT4">
                  <p:embed/>
                </p:oleObj>
              </mc:Choice>
              <mc:Fallback>
                <p:oleObj name="Equation" r:id="rId10" imgW="4000500" imgH="736600" progId="Equation.DSMT4">
                  <p:embed/>
                  <p:pic>
                    <p:nvPicPr>
                      <p:cNvPr id="0" name="图片 2606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4348" y="5505046"/>
                        <a:ext cx="7500937"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反向传播算法</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pPr>
              <a:spcAft>
                <a:spcPts val="1200"/>
              </a:spcAft>
              <a:buNone/>
            </a:pPr>
            <a:r>
              <a:rPr lang="zh-CN" altLang="en-US" sz="2400" b="1" dirty="0" smtClean="0">
                <a:latin typeface="黑体" panose="02010609060101010101" pitchFamily="49" charset="-122"/>
                <a:ea typeface="黑体" panose="02010609060101010101" pitchFamily="49" charset="-122"/>
              </a:rPr>
              <a:t>例题</a:t>
            </a:r>
            <a:r>
              <a:rPr lang="en-US" altLang="zh-CN" sz="2400" b="1" dirty="0" smtClean="0">
                <a:latin typeface="黑体" panose="02010609060101010101" pitchFamily="49" charset="-122"/>
                <a:ea typeface="黑体" panose="02010609060101010101" pitchFamily="49" charset="-122"/>
              </a:rPr>
              <a:t>2</a:t>
            </a:r>
            <a:r>
              <a:rPr lang="zh-CN" altLang="en-US" sz="2400" b="1" dirty="0" smtClean="0">
                <a:latin typeface="黑体" panose="02010609060101010101" pitchFamily="49" charset="-122"/>
                <a:ea typeface="黑体" panose="02010609060101010101" pitchFamily="49" charset="-122"/>
              </a:rPr>
              <a:t>：</a:t>
            </a:r>
            <a:r>
              <a:rPr lang="zh-CN" altLang="en-US" sz="2400" dirty="0" smtClean="0">
                <a:latin typeface="+mn-ea"/>
              </a:rPr>
              <a:t>曲线拟合</a:t>
            </a:r>
            <a:endParaRPr lang="en-US" altLang="zh-CN" sz="2400" dirty="0" smtClean="0">
              <a:latin typeface="+mn-ea"/>
            </a:endParaRPr>
          </a:p>
        </p:txBody>
      </p:sp>
      <p:pic>
        <p:nvPicPr>
          <p:cNvPr id="4" name="Picture 8" descr="D:\Teaching\计算机视觉基础\第五讲\Examples\reg_7_3.png"/>
          <p:cNvPicPr>
            <a:picLocks noChangeAspect="1" noChangeArrowheads="1"/>
          </p:cNvPicPr>
          <p:nvPr/>
        </p:nvPicPr>
        <p:blipFill>
          <a:blip r:embed="rId1" cstate="print"/>
          <a:srcRect/>
          <a:stretch>
            <a:fillRect/>
          </a:stretch>
        </p:blipFill>
        <p:spPr bwMode="auto">
          <a:xfrm>
            <a:off x="42320" y="2214554"/>
            <a:ext cx="2958044" cy="2214578"/>
          </a:xfrm>
          <a:prstGeom prst="rect">
            <a:avLst/>
          </a:prstGeom>
          <a:noFill/>
          <a:ln>
            <a:solidFill>
              <a:srgbClr val="0000FF"/>
            </a:solidFill>
          </a:ln>
        </p:spPr>
      </p:pic>
      <p:pic>
        <p:nvPicPr>
          <p:cNvPr id="5" name="Picture 9" descr="D:\Teaching\计算机视觉基础\第五讲\Examples\reg_7_1.png"/>
          <p:cNvPicPr>
            <a:picLocks noChangeAspect="1" noChangeArrowheads="1"/>
          </p:cNvPicPr>
          <p:nvPr/>
        </p:nvPicPr>
        <p:blipFill>
          <a:blip r:embed="rId2" cstate="print"/>
          <a:srcRect/>
          <a:stretch>
            <a:fillRect/>
          </a:stretch>
        </p:blipFill>
        <p:spPr bwMode="auto">
          <a:xfrm>
            <a:off x="6143636" y="2214554"/>
            <a:ext cx="2958044" cy="2214578"/>
          </a:xfrm>
          <a:prstGeom prst="rect">
            <a:avLst/>
          </a:prstGeom>
          <a:noFill/>
          <a:ln>
            <a:solidFill>
              <a:srgbClr val="0000FF"/>
            </a:solidFill>
          </a:ln>
        </p:spPr>
      </p:pic>
      <p:pic>
        <p:nvPicPr>
          <p:cNvPr id="6" name="Picture 10" descr="D:\Teaching\计算机视觉基础\第五讲\Examples\reg_7_2.png"/>
          <p:cNvPicPr>
            <a:picLocks noChangeAspect="1" noChangeArrowheads="1"/>
          </p:cNvPicPr>
          <p:nvPr/>
        </p:nvPicPr>
        <p:blipFill>
          <a:blip r:embed="rId3" cstate="print"/>
          <a:srcRect/>
          <a:stretch>
            <a:fillRect/>
          </a:stretch>
        </p:blipFill>
        <p:spPr bwMode="auto">
          <a:xfrm>
            <a:off x="3071802" y="2214554"/>
            <a:ext cx="2958044" cy="2214578"/>
          </a:xfrm>
          <a:prstGeom prst="rect">
            <a:avLst/>
          </a:prstGeom>
          <a:noFill/>
          <a:ln>
            <a:solidFill>
              <a:srgbClr val="0000FF"/>
            </a:solidFill>
          </a:ln>
        </p:spPr>
      </p:pic>
      <p:sp>
        <p:nvSpPr>
          <p:cNvPr id="7" name="TextBox 6"/>
          <p:cNvSpPr txBox="1"/>
          <p:nvPr/>
        </p:nvSpPr>
        <p:spPr>
          <a:xfrm>
            <a:off x="3357554" y="4786322"/>
            <a:ext cx="2954655" cy="369332"/>
          </a:xfrm>
          <a:prstGeom prst="rect">
            <a:avLst/>
          </a:prstGeom>
          <a:noFill/>
        </p:spPr>
        <p:txBody>
          <a:bodyPr wrap="none" rtlCol="0">
            <a:spAutoFit/>
          </a:bodyPr>
          <a:lstStyle/>
          <a:p>
            <a:r>
              <a:rPr lang="zh-CN" altLang="en-US" dirty="0" smtClean="0"/>
              <a:t>根据不同初始值优化的结果</a:t>
            </a:r>
            <a:endParaRPr lang="zh-CN" alt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反向传播算法</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pPr>
              <a:spcAft>
                <a:spcPts val="1200"/>
              </a:spcAft>
              <a:buNone/>
            </a:pPr>
            <a:r>
              <a:rPr lang="zh-CN" altLang="en-US" sz="2400" b="1" dirty="0" smtClean="0">
                <a:latin typeface="黑体" panose="02010609060101010101" pitchFamily="49" charset="-122"/>
                <a:ea typeface="黑体" panose="02010609060101010101" pitchFamily="49" charset="-122"/>
              </a:rPr>
              <a:t>例题</a:t>
            </a:r>
            <a:r>
              <a:rPr lang="en-US" altLang="zh-CN" sz="2400" b="1" dirty="0">
                <a:latin typeface="黑体" panose="02010609060101010101" pitchFamily="49" charset="-122"/>
                <a:ea typeface="黑体" panose="02010609060101010101" pitchFamily="49" charset="-122"/>
              </a:rPr>
              <a:t>3</a:t>
            </a:r>
            <a:r>
              <a:rPr lang="zh-CN" altLang="en-US" sz="2400" b="1" dirty="0" smtClean="0">
                <a:latin typeface="黑体" panose="02010609060101010101" pitchFamily="49" charset="-122"/>
                <a:ea typeface="黑体" panose="02010609060101010101" pitchFamily="49" charset="-122"/>
              </a:rPr>
              <a:t>：</a:t>
            </a:r>
            <a:r>
              <a:rPr lang="zh-CN" altLang="en-US" sz="2400" dirty="0" smtClean="0">
                <a:latin typeface="+mn-ea"/>
              </a:rPr>
              <a:t>手写体数字识别</a:t>
            </a:r>
            <a:r>
              <a:rPr lang="en-US" altLang="zh-CN" sz="2400" dirty="0" smtClean="0">
                <a:latin typeface="+mn-ea"/>
              </a:rPr>
              <a:t>-</a:t>
            </a:r>
            <a:r>
              <a:rPr lang="zh-CN" altLang="en-US" sz="2400" dirty="0" smtClean="0">
                <a:latin typeface="+mn-ea"/>
              </a:rPr>
              <a:t>识别数字</a:t>
            </a:r>
            <a:r>
              <a:rPr lang="en-US" altLang="zh-CN" sz="2400" dirty="0" smtClean="0">
                <a:latin typeface="+mn-ea"/>
              </a:rPr>
              <a:t>2</a:t>
            </a:r>
            <a:endParaRPr lang="en-US" altLang="zh-CN" sz="2400" dirty="0" smtClean="0">
              <a:latin typeface="+mn-ea"/>
            </a:endParaRPr>
          </a:p>
        </p:txBody>
      </p:sp>
      <p:pic>
        <p:nvPicPr>
          <p:cNvPr id="4" name="Picture 1" descr="D:\Teaching\计算机视觉基础\第五讲\Examples\DigitSamples.png"/>
          <p:cNvPicPr>
            <a:picLocks noChangeAspect="1" noChangeArrowheads="1"/>
          </p:cNvPicPr>
          <p:nvPr/>
        </p:nvPicPr>
        <p:blipFill>
          <a:blip r:embed="rId1"/>
          <a:srcRect/>
          <a:stretch>
            <a:fillRect/>
          </a:stretch>
        </p:blipFill>
        <p:spPr bwMode="auto">
          <a:xfrm>
            <a:off x="2083269" y="1695167"/>
            <a:ext cx="4914900" cy="491490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概述</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latin typeface="黑体" panose="02010609060101010101" pitchFamily="49" charset="-122"/>
                <a:ea typeface="黑体" panose="02010609060101010101" pitchFamily="49" charset="-122"/>
              </a:rPr>
              <a:t>神经网络发展史</a:t>
            </a:r>
            <a:endParaRPr lang="en-US" altLang="zh-CN" sz="2800" b="1" dirty="0" smtClean="0">
              <a:latin typeface="黑体" panose="02010609060101010101" pitchFamily="49" charset="-122"/>
              <a:ea typeface="黑体" panose="02010609060101010101" pitchFamily="49" charset="-122"/>
            </a:endParaRPr>
          </a:p>
          <a:p>
            <a:pPr lvl="1"/>
            <a:r>
              <a:rPr lang="zh-CN" altLang="en-US" sz="2400" b="1" dirty="0" smtClean="0"/>
              <a:t>第一阶段</a:t>
            </a:r>
            <a:endParaRPr lang="zh-CN" altLang="en-US" sz="2400" b="1" dirty="0" smtClean="0"/>
          </a:p>
          <a:p>
            <a:pPr marL="1257300" lvl="2" indent="-342900">
              <a:buFont typeface="Wingdings" panose="05000000000000000000" pitchFamily="2" charset="2"/>
              <a:buChar char="l"/>
            </a:pPr>
            <a:r>
              <a:rPr lang="en-US" altLang="zh-CN" sz="2000" dirty="0" smtClean="0">
                <a:sym typeface="+mn-ea"/>
              </a:rPr>
              <a:t>1943</a:t>
            </a:r>
            <a:r>
              <a:rPr lang="zh-CN" altLang="en-US" sz="2000" dirty="0" smtClean="0">
                <a:sym typeface="+mn-ea"/>
              </a:rPr>
              <a:t>年</a:t>
            </a:r>
            <a:r>
              <a:rPr lang="en-US" altLang="zh-CN" sz="2000" dirty="0" smtClean="0">
                <a:sym typeface="+mn-ea"/>
              </a:rPr>
              <a:t>, McCulloch</a:t>
            </a:r>
            <a:r>
              <a:rPr lang="zh-CN" altLang="en-US" sz="2000" dirty="0" smtClean="0">
                <a:sym typeface="+mn-ea"/>
              </a:rPr>
              <a:t>和</a:t>
            </a:r>
            <a:r>
              <a:rPr lang="en-US" altLang="zh-CN" sz="2000" dirty="0" smtClean="0">
                <a:sym typeface="+mn-ea"/>
              </a:rPr>
              <a:t>Pitts </a:t>
            </a:r>
            <a:r>
              <a:rPr lang="zh-CN" altLang="en-US" sz="2000" dirty="0" smtClean="0">
                <a:sym typeface="+mn-ea"/>
              </a:rPr>
              <a:t>提出第一个神经元数学模型</a:t>
            </a:r>
            <a:r>
              <a:rPr lang="en-US" altLang="zh-CN" sz="2000" dirty="0" smtClean="0">
                <a:sym typeface="+mn-ea"/>
              </a:rPr>
              <a:t>, </a:t>
            </a:r>
            <a:r>
              <a:rPr lang="zh-CN" altLang="en-US" sz="2000" dirty="0" smtClean="0">
                <a:sym typeface="+mn-ea"/>
              </a:rPr>
              <a:t>即</a:t>
            </a:r>
            <a:r>
              <a:rPr lang="en-US" altLang="zh-CN" sz="2000" dirty="0" smtClean="0">
                <a:solidFill>
                  <a:srgbClr val="C00000"/>
                </a:solidFill>
                <a:sym typeface="+mn-ea"/>
              </a:rPr>
              <a:t>M-P</a:t>
            </a:r>
            <a:r>
              <a:rPr lang="zh-CN" altLang="en-US" sz="2000" dirty="0" smtClean="0">
                <a:solidFill>
                  <a:srgbClr val="C00000"/>
                </a:solidFill>
                <a:sym typeface="+mn-ea"/>
              </a:rPr>
              <a:t>模型</a:t>
            </a:r>
            <a:r>
              <a:rPr lang="en-US" altLang="zh-CN" sz="2000" dirty="0" smtClean="0">
                <a:sym typeface="+mn-ea"/>
              </a:rPr>
              <a:t>, </a:t>
            </a:r>
            <a:r>
              <a:rPr lang="zh-CN" altLang="en-US" sz="2000" dirty="0" smtClean="0">
                <a:sym typeface="+mn-ea"/>
              </a:rPr>
              <a:t>并从原理上证明了人工神经网络能够计算任何算数和逻辑函数</a:t>
            </a:r>
            <a:endParaRPr lang="en-US" altLang="zh-CN" sz="2000" dirty="0" smtClean="0"/>
          </a:p>
          <a:p>
            <a:pPr marL="1257300" lvl="2" indent="-342900">
              <a:buFont typeface="Wingdings" panose="05000000000000000000" pitchFamily="2" charset="2"/>
              <a:buChar char="l"/>
            </a:pPr>
            <a:r>
              <a:rPr lang="en-US" altLang="zh-CN" sz="2000" dirty="0" smtClean="0">
                <a:sym typeface="+mn-ea"/>
              </a:rPr>
              <a:t>1949</a:t>
            </a:r>
            <a:r>
              <a:rPr lang="zh-CN" altLang="en-US" sz="2000" dirty="0" smtClean="0">
                <a:sym typeface="+mn-ea"/>
              </a:rPr>
              <a:t>年</a:t>
            </a:r>
            <a:r>
              <a:rPr lang="en-US" altLang="zh-CN" sz="2000" dirty="0" smtClean="0">
                <a:sym typeface="+mn-ea"/>
              </a:rPr>
              <a:t>, Hebb </a:t>
            </a:r>
            <a:r>
              <a:rPr lang="zh-CN" altLang="en-US" sz="2000" dirty="0" smtClean="0">
                <a:sym typeface="+mn-ea"/>
              </a:rPr>
              <a:t>发表</a:t>
            </a:r>
            <a:r>
              <a:rPr lang="en-US" altLang="zh-CN" sz="2000" dirty="0" smtClean="0">
                <a:sym typeface="+mn-ea"/>
              </a:rPr>
              <a:t>《The Organization of Behavior》</a:t>
            </a:r>
            <a:r>
              <a:rPr lang="zh-CN" altLang="en-US" sz="2000" dirty="0" smtClean="0">
                <a:sym typeface="+mn-ea"/>
              </a:rPr>
              <a:t>一书</a:t>
            </a:r>
            <a:r>
              <a:rPr lang="en-US" altLang="zh-CN" sz="2000" dirty="0" smtClean="0">
                <a:sym typeface="+mn-ea"/>
              </a:rPr>
              <a:t>, </a:t>
            </a:r>
            <a:r>
              <a:rPr lang="zh-CN" altLang="en-US" sz="2000" dirty="0" smtClean="0">
                <a:sym typeface="+mn-ea"/>
              </a:rPr>
              <a:t>提出生物神经元学习的机理</a:t>
            </a:r>
            <a:r>
              <a:rPr lang="en-US" altLang="zh-CN" sz="2000" dirty="0" smtClean="0">
                <a:sym typeface="+mn-ea"/>
              </a:rPr>
              <a:t>, </a:t>
            </a:r>
            <a:r>
              <a:rPr lang="zh-CN" altLang="en-US" sz="2000" dirty="0" smtClean="0">
                <a:sym typeface="+mn-ea"/>
              </a:rPr>
              <a:t>即</a:t>
            </a:r>
            <a:r>
              <a:rPr lang="en-US" altLang="zh-CN" sz="2000" dirty="0" smtClean="0">
                <a:solidFill>
                  <a:srgbClr val="C00000"/>
                </a:solidFill>
                <a:sym typeface="+mn-ea"/>
              </a:rPr>
              <a:t>Hebb</a:t>
            </a:r>
            <a:r>
              <a:rPr lang="zh-CN" altLang="en-US" sz="2000" dirty="0" smtClean="0">
                <a:solidFill>
                  <a:srgbClr val="C00000"/>
                </a:solidFill>
                <a:sym typeface="+mn-ea"/>
              </a:rPr>
              <a:t>学习规则</a:t>
            </a:r>
            <a:endParaRPr lang="en-US" altLang="zh-CN" sz="2000" dirty="0" smtClean="0">
              <a:solidFill>
                <a:srgbClr val="C00000"/>
              </a:solidFill>
            </a:endParaRPr>
          </a:p>
          <a:p>
            <a:pPr marL="1257300" lvl="2" indent="-342900">
              <a:buFont typeface="Wingdings" panose="05000000000000000000" pitchFamily="2" charset="2"/>
              <a:buChar char="l"/>
            </a:pPr>
            <a:r>
              <a:rPr lang="en-US" altLang="zh-CN" sz="2000" dirty="0" smtClean="0">
                <a:sym typeface="+mn-ea"/>
              </a:rPr>
              <a:t>1958</a:t>
            </a:r>
            <a:r>
              <a:rPr lang="zh-CN" altLang="en-US" sz="2000" dirty="0" smtClean="0">
                <a:sym typeface="+mn-ea"/>
              </a:rPr>
              <a:t>年</a:t>
            </a:r>
            <a:r>
              <a:rPr lang="en-US" altLang="zh-CN" sz="2000" dirty="0" smtClean="0">
                <a:sym typeface="+mn-ea"/>
              </a:rPr>
              <a:t>, Rosenblatt </a:t>
            </a:r>
            <a:r>
              <a:rPr lang="zh-CN" altLang="en-US" sz="2000" dirty="0" smtClean="0">
                <a:sym typeface="+mn-ea"/>
              </a:rPr>
              <a:t>提出</a:t>
            </a:r>
            <a:r>
              <a:rPr lang="zh-CN" altLang="en-US" sz="2000" dirty="0" smtClean="0">
                <a:solidFill>
                  <a:srgbClr val="C00000"/>
                </a:solidFill>
                <a:sym typeface="+mn-ea"/>
              </a:rPr>
              <a:t>感知机网络</a:t>
            </a:r>
            <a:r>
              <a:rPr lang="zh-CN" altLang="en-US" sz="2000" dirty="0" smtClean="0">
                <a:sym typeface="+mn-ea"/>
              </a:rPr>
              <a:t>（</a:t>
            </a:r>
            <a:r>
              <a:rPr lang="en-US" altLang="zh-CN" sz="2000" dirty="0" smtClean="0">
                <a:sym typeface="+mn-ea"/>
              </a:rPr>
              <a:t>Perceptron</a:t>
            </a:r>
            <a:r>
              <a:rPr lang="zh-CN" altLang="en-US" sz="2000" dirty="0" smtClean="0">
                <a:sym typeface="+mn-ea"/>
              </a:rPr>
              <a:t>）模型和其学习规则</a:t>
            </a:r>
            <a:endParaRPr lang="en-US" altLang="zh-CN" sz="2000" dirty="0" smtClean="0"/>
          </a:p>
          <a:p>
            <a:pPr marL="1257300" lvl="2" indent="-342900">
              <a:buFont typeface="Wingdings" panose="05000000000000000000" pitchFamily="2" charset="2"/>
              <a:buChar char="l"/>
            </a:pPr>
            <a:r>
              <a:rPr lang="en-US" altLang="zh-CN" sz="2000" dirty="0" smtClean="0">
                <a:sym typeface="+mn-ea"/>
              </a:rPr>
              <a:t>1960</a:t>
            </a:r>
            <a:r>
              <a:rPr lang="zh-CN" altLang="en-US" sz="2000" dirty="0" smtClean="0">
                <a:sym typeface="+mn-ea"/>
              </a:rPr>
              <a:t>年</a:t>
            </a:r>
            <a:r>
              <a:rPr lang="en-US" altLang="zh-CN" sz="2000" dirty="0" smtClean="0">
                <a:sym typeface="+mn-ea"/>
              </a:rPr>
              <a:t>, </a:t>
            </a:r>
            <a:r>
              <a:rPr lang="en-US" altLang="zh-CN" sz="2000" dirty="0" err="1" smtClean="0">
                <a:sym typeface="+mn-ea"/>
              </a:rPr>
              <a:t>Widrow</a:t>
            </a:r>
            <a:r>
              <a:rPr lang="zh-CN" altLang="en-US" sz="2000" dirty="0" smtClean="0">
                <a:sym typeface="+mn-ea"/>
              </a:rPr>
              <a:t>和</a:t>
            </a:r>
            <a:r>
              <a:rPr lang="en-US" altLang="zh-CN" sz="2000" dirty="0" smtClean="0">
                <a:sym typeface="+mn-ea"/>
              </a:rPr>
              <a:t>Hoff</a:t>
            </a:r>
            <a:r>
              <a:rPr lang="zh-CN" altLang="en-US" sz="2000" dirty="0" smtClean="0">
                <a:sym typeface="+mn-ea"/>
              </a:rPr>
              <a:t>提出</a:t>
            </a:r>
            <a:r>
              <a:rPr lang="zh-CN" altLang="en-US" sz="2000" dirty="0" smtClean="0">
                <a:solidFill>
                  <a:srgbClr val="C00000"/>
                </a:solidFill>
                <a:sym typeface="+mn-ea"/>
              </a:rPr>
              <a:t>自适应线性神经元</a:t>
            </a:r>
            <a:r>
              <a:rPr lang="zh-CN" altLang="en-US" sz="2000" dirty="0" smtClean="0">
                <a:sym typeface="+mn-ea"/>
              </a:rPr>
              <a:t>（</a:t>
            </a:r>
            <a:r>
              <a:rPr lang="en-US" altLang="zh-CN" sz="2000" dirty="0" err="1" smtClean="0">
                <a:sym typeface="+mn-ea"/>
              </a:rPr>
              <a:t>Adaline</a:t>
            </a:r>
            <a:r>
              <a:rPr lang="zh-CN" altLang="en-US" sz="2000" dirty="0" smtClean="0">
                <a:sym typeface="+mn-ea"/>
              </a:rPr>
              <a:t>）模型和</a:t>
            </a:r>
            <a:r>
              <a:rPr lang="zh-CN" altLang="en-US" sz="2000" dirty="0" smtClean="0">
                <a:solidFill>
                  <a:srgbClr val="C00000"/>
                </a:solidFill>
                <a:sym typeface="+mn-ea"/>
              </a:rPr>
              <a:t>最小均方学习算法</a:t>
            </a:r>
            <a:endParaRPr lang="en-US" altLang="zh-CN" sz="2000" dirty="0" smtClean="0">
              <a:solidFill>
                <a:srgbClr val="C00000"/>
              </a:solidFill>
            </a:endParaRPr>
          </a:p>
          <a:p>
            <a:pPr marL="1257300" lvl="2" indent="-342900">
              <a:buFont typeface="Wingdings" panose="05000000000000000000" pitchFamily="2" charset="2"/>
              <a:buChar char="l"/>
            </a:pPr>
            <a:r>
              <a:rPr lang="en-US" altLang="zh-CN" sz="2000" dirty="0" smtClean="0">
                <a:sym typeface="+mn-ea"/>
              </a:rPr>
              <a:t>1969</a:t>
            </a:r>
            <a:r>
              <a:rPr lang="zh-CN" altLang="en-US" sz="2000" dirty="0" smtClean="0">
                <a:sym typeface="+mn-ea"/>
              </a:rPr>
              <a:t>年</a:t>
            </a:r>
            <a:r>
              <a:rPr lang="en-US" altLang="zh-CN" sz="2000" dirty="0" smtClean="0">
                <a:sym typeface="+mn-ea"/>
              </a:rPr>
              <a:t>, Minsky</a:t>
            </a:r>
            <a:r>
              <a:rPr lang="zh-CN" altLang="en-US" sz="2000" dirty="0" smtClean="0">
                <a:sym typeface="+mn-ea"/>
              </a:rPr>
              <a:t>和</a:t>
            </a:r>
            <a:r>
              <a:rPr lang="en-US" altLang="zh-CN" sz="2000" dirty="0" err="1" smtClean="0">
                <a:sym typeface="+mn-ea"/>
              </a:rPr>
              <a:t>Papert</a:t>
            </a:r>
            <a:r>
              <a:rPr lang="en-US" altLang="zh-CN" sz="2000" dirty="0" smtClean="0">
                <a:sym typeface="+mn-ea"/>
              </a:rPr>
              <a:t> </a:t>
            </a:r>
            <a:r>
              <a:rPr lang="zh-CN" altLang="en-US" sz="2000" dirty="0" smtClean="0">
                <a:sym typeface="+mn-ea"/>
              </a:rPr>
              <a:t>发表</a:t>
            </a:r>
            <a:r>
              <a:rPr lang="en-US" altLang="zh-CN" sz="2000" dirty="0" smtClean="0">
                <a:sym typeface="+mn-ea"/>
              </a:rPr>
              <a:t>《</a:t>
            </a:r>
            <a:r>
              <a:rPr lang="en-US" altLang="zh-CN" sz="2000" dirty="0" err="1" smtClean="0">
                <a:sym typeface="+mn-ea"/>
              </a:rPr>
              <a:t>Perceptrons</a:t>
            </a:r>
            <a:r>
              <a:rPr lang="en-US" altLang="zh-CN" sz="2000" dirty="0" smtClean="0">
                <a:sym typeface="+mn-ea"/>
              </a:rPr>
              <a:t>》</a:t>
            </a:r>
            <a:r>
              <a:rPr lang="zh-CN" altLang="en-US" sz="2000" dirty="0">
                <a:sym typeface="+mn-ea"/>
              </a:rPr>
              <a:t>一</a:t>
            </a:r>
            <a:r>
              <a:rPr lang="zh-CN" altLang="en-US" sz="2000" dirty="0" smtClean="0">
                <a:sym typeface="+mn-ea"/>
              </a:rPr>
              <a:t>书</a:t>
            </a:r>
            <a:r>
              <a:rPr lang="en-US" altLang="zh-CN" sz="2000" dirty="0" smtClean="0">
                <a:sym typeface="+mn-ea"/>
              </a:rPr>
              <a:t>, </a:t>
            </a:r>
            <a:r>
              <a:rPr lang="zh-CN" altLang="en-US" sz="2000" dirty="0" smtClean="0">
                <a:sym typeface="+mn-ea"/>
              </a:rPr>
              <a:t>指出</a:t>
            </a:r>
            <a:r>
              <a:rPr lang="zh-CN" altLang="en-US" sz="2000" dirty="0" smtClean="0">
                <a:solidFill>
                  <a:srgbClr val="C00000"/>
                </a:solidFill>
                <a:sym typeface="+mn-ea"/>
              </a:rPr>
              <a:t>单</a:t>
            </a:r>
            <a:r>
              <a:rPr lang="zh-CN" altLang="en-US" sz="2000" dirty="0">
                <a:solidFill>
                  <a:srgbClr val="C00000"/>
                </a:solidFill>
                <a:sym typeface="+mn-ea"/>
              </a:rPr>
              <a:t>层神经网路不能解决非线性</a:t>
            </a:r>
            <a:r>
              <a:rPr lang="zh-CN" altLang="en-US" sz="2000" dirty="0" smtClean="0">
                <a:solidFill>
                  <a:srgbClr val="C00000"/>
                </a:solidFill>
                <a:sym typeface="+mn-ea"/>
              </a:rPr>
              <a:t>问题</a:t>
            </a:r>
            <a:r>
              <a:rPr lang="en-US" altLang="zh-CN" sz="2000" dirty="0" smtClean="0">
                <a:solidFill>
                  <a:srgbClr val="C00000"/>
                </a:solidFill>
                <a:sym typeface="+mn-ea"/>
              </a:rPr>
              <a:t>, </a:t>
            </a:r>
            <a:r>
              <a:rPr lang="zh-CN" altLang="en-US" sz="2000" dirty="0" smtClean="0">
                <a:solidFill>
                  <a:srgbClr val="C00000"/>
                </a:solidFill>
                <a:sym typeface="+mn-ea"/>
              </a:rPr>
              <a:t>多</a:t>
            </a:r>
            <a:r>
              <a:rPr lang="zh-CN" altLang="en-US" sz="2000" dirty="0">
                <a:solidFill>
                  <a:srgbClr val="C00000"/>
                </a:solidFill>
                <a:sym typeface="+mn-ea"/>
              </a:rPr>
              <a:t>层网络的训练算法尚无</a:t>
            </a:r>
            <a:r>
              <a:rPr lang="zh-CN" altLang="en-US" sz="2000" dirty="0" smtClean="0">
                <a:solidFill>
                  <a:srgbClr val="C00000"/>
                </a:solidFill>
                <a:sym typeface="+mn-ea"/>
              </a:rPr>
              <a:t>希望</a:t>
            </a:r>
            <a:r>
              <a:rPr lang="en-US" altLang="zh-CN" sz="2000" dirty="0" smtClean="0">
                <a:sym typeface="+mn-ea"/>
              </a:rPr>
              <a:t>. </a:t>
            </a:r>
            <a:r>
              <a:rPr lang="zh-CN" altLang="en-US" sz="2000" dirty="0" smtClean="0">
                <a:sym typeface="+mn-ea"/>
              </a:rPr>
              <a:t>这个论断导致神经网络进入低谷</a:t>
            </a:r>
            <a:endParaRPr lang="zh-CN" altLang="en-US" sz="2000" dirty="0">
              <a:latin typeface="+mn-ea"/>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反向传播算法</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pPr>
              <a:spcAft>
                <a:spcPts val="1200"/>
              </a:spcAft>
              <a:buNone/>
            </a:pPr>
            <a:r>
              <a:rPr lang="zh-CN" altLang="en-US" sz="2400" b="1" dirty="0" smtClean="0">
                <a:latin typeface="黑体" panose="02010609060101010101" pitchFamily="49" charset="-122"/>
                <a:ea typeface="黑体" panose="02010609060101010101" pitchFamily="49" charset="-122"/>
              </a:rPr>
              <a:t>例题</a:t>
            </a:r>
            <a:r>
              <a:rPr lang="en-US" altLang="zh-CN" sz="2400" b="1" dirty="0">
                <a:latin typeface="黑体" panose="02010609060101010101" pitchFamily="49" charset="-122"/>
                <a:ea typeface="黑体" panose="02010609060101010101" pitchFamily="49" charset="-122"/>
              </a:rPr>
              <a:t>3</a:t>
            </a:r>
            <a:r>
              <a:rPr lang="zh-CN" altLang="en-US" sz="2400" b="1" dirty="0" smtClean="0">
                <a:latin typeface="黑体" panose="02010609060101010101" pitchFamily="49" charset="-122"/>
                <a:ea typeface="黑体" panose="02010609060101010101" pitchFamily="49" charset="-122"/>
              </a:rPr>
              <a:t>：</a:t>
            </a:r>
            <a:r>
              <a:rPr lang="zh-CN" altLang="en-US" sz="2400" dirty="0" smtClean="0">
                <a:latin typeface="+mn-ea"/>
              </a:rPr>
              <a:t>手写体数字识别</a:t>
            </a:r>
            <a:r>
              <a:rPr lang="en-US" altLang="zh-CN" sz="2400" dirty="0" smtClean="0">
                <a:latin typeface="+mn-ea"/>
              </a:rPr>
              <a:t>-</a:t>
            </a:r>
            <a:r>
              <a:rPr lang="zh-CN" altLang="en-US" sz="2400" dirty="0" smtClean="0">
                <a:latin typeface="+mn-ea"/>
              </a:rPr>
              <a:t>识别数字</a:t>
            </a:r>
            <a:r>
              <a:rPr lang="en-US" altLang="zh-CN" sz="2400" dirty="0" smtClean="0">
                <a:latin typeface="+mn-ea"/>
              </a:rPr>
              <a:t>2</a:t>
            </a:r>
            <a:endParaRPr lang="en-US" altLang="zh-CN" sz="2400" dirty="0" smtClean="0">
              <a:latin typeface="+mn-ea"/>
            </a:endParaRPr>
          </a:p>
        </p:txBody>
      </p:sp>
      <p:grpSp>
        <p:nvGrpSpPr>
          <p:cNvPr id="4" name="组合 3"/>
          <p:cNvGrpSpPr/>
          <p:nvPr/>
        </p:nvGrpSpPr>
        <p:grpSpPr>
          <a:xfrm>
            <a:off x="1260379" y="1735594"/>
            <a:ext cx="571504" cy="571504"/>
            <a:chOff x="2357422" y="3929065"/>
            <a:chExt cx="428628" cy="428629"/>
          </a:xfrm>
        </p:grpSpPr>
        <p:graphicFrame>
          <p:nvGraphicFramePr>
            <p:cNvPr id="5" name="Object 4"/>
            <p:cNvGraphicFramePr>
              <a:graphicFrameLocks noChangeAspect="1"/>
            </p:cNvGraphicFramePr>
            <p:nvPr/>
          </p:nvGraphicFramePr>
          <p:xfrm>
            <a:off x="2428860" y="3929065"/>
            <a:ext cx="285753" cy="428629"/>
          </p:xfrm>
          <a:graphic>
            <a:graphicData uri="http://schemas.openxmlformats.org/presentationml/2006/ole">
              <mc:AlternateContent xmlns:mc="http://schemas.openxmlformats.org/markup-compatibility/2006">
                <mc:Choice xmlns:v="urn:schemas-microsoft-com:vml" Requires="v">
                  <p:oleObj spid="_x0000_s27242" name="Equation" r:id="rId1" imgW="152400" imgH="228600" progId="Equation.DSMT4">
                    <p:embed/>
                  </p:oleObj>
                </mc:Choice>
                <mc:Fallback>
                  <p:oleObj name="Equation" r:id="rId1" imgW="152400" imgH="228600" progId="Equation.DSMT4">
                    <p:embed/>
                    <p:pic>
                      <p:nvPicPr>
                        <p:cNvPr id="0" name="图片 272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60" y="3929065"/>
                          <a:ext cx="285753" cy="428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椭圆 5"/>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1260379" y="2735726"/>
            <a:ext cx="571504" cy="571512"/>
            <a:chOff x="2357422" y="3929058"/>
            <a:chExt cx="428628" cy="428636"/>
          </a:xfrm>
        </p:grpSpPr>
        <p:graphicFrame>
          <p:nvGraphicFramePr>
            <p:cNvPr id="8" name="Object 4"/>
            <p:cNvGraphicFramePr>
              <a:graphicFrameLocks noChangeAspect="1"/>
            </p:cNvGraphicFramePr>
            <p:nvPr/>
          </p:nvGraphicFramePr>
          <p:xfrm>
            <a:off x="2417764" y="3929058"/>
            <a:ext cx="309562" cy="428625"/>
          </p:xfrm>
          <a:graphic>
            <a:graphicData uri="http://schemas.openxmlformats.org/presentationml/2006/ole">
              <mc:AlternateContent xmlns:mc="http://schemas.openxmlformats.org/markup-compatibility/2006">
                <mc:Choice xmlns:v="urn:schemas-microsoft-com:vml" Requires="v">
                  <p:oleObj spid="_x0000_s27243" name="Equation" r:id="rId3" imgW="165100" imgH="228600" progId="Equation.DSMT4">
                    <p:embed/>
                  </p:oleObj>
                </mc:Choice>
                <mc:Fallback>
                  <p:oleObj name="Equation" r:id="rId3" imgW="165100" imgH="228600" progId="Equation.DSMT4">
                    <p:embed/>
                    <p:pic>
                      <p:nvPicPr>
                        <p:cNvPr id="0" name="图片 272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7764" y="3929058"/>
                          <a:ext cx="309562"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椭圆 8"/>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260379" y="3664420"/>
            <a:ext cx="571504" cy="571503"/>
            <a:chOff x="2357422" y="3929066"/>
            <a:chExt cx="428628" cy="428628"/>
          </a:xfrm>
        </p:grpSpPr>
        <p:graphicFrame>
          <p:nvGraphicFramePr>
            <p:cNvPr id="11" name="Object 4"/>
            <p:cNvGraphicFramePr>
              <a:graphicFrameLocks noChangeAspect="1"/>
            </p:cNvGraphicFramePr>
            <p:nvPr/>
          </p:nvGraphicFramePr>
          <p:xfrm>
            <a:off x="2501506" y="3976689"/>
            <a:ext cx="142875" cy="333376"/>
          </p:xfrm>
          <a:graphic>
            <a:graphicData uri="http://schemas.openxmlformats.org/presentationml/2006/ole">
              <mc:AlternateContent xmlns:mc="http://schemas.openxmlformats.org/markup-compatibility/2006">
                <mc:Choice xmlns:v="urn:schemas-microsoft-com:vml" Requires="v">
                  <p:oleObj spid="_x0000_s27244" name="Equation" r:id="rId5" imgW="76200" imgH="177165" progId="Equation.DSMT4">
                    <p:embed/>
                  </p:oleObj>
                </mc:Choice>
                <mc:Fallback>
                  <p:oleObj name="Equation" r:id="rId5" imgW="76200" imgH="177165" progId="Equation.DSMT4">
                    <p:embed/>
                    <p:pic>
                      <p:nvPicPr>
                        <p:cNvPr id="0" name="图片 272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1506" y="3976689"/>
                          <a:ext cx="142875" cy="33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椭圆 11"/>
            <p:cNvSpPr/>
            <p:nvPr/>
          </p:nvSpPr>
          <p:spPr>
            <a:xfrm>
              <a:off x="2357422" y="3929066"/>
              <a:ext cx="428628" cy="4286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1260379" y="5450370"/>
            <a:ext cx="571504" cy="571502"/>
            <a:chOff x="2357422" y="3929066"/>
            <a:chExt cx="428628" cy="428628"/>
          </a:xfrm>
        </p:grpSpPr>
        <p:graphicFrame>
          <p:nvGraphicFramePr>
            <p:cNvPr id="14" name="Object 4"/>
            <p:cNvGraphicFramePr>
              <a:graphicFrameLocks noChangeAspect="1"/>
            </p:cNvGraphicFramePr>
            <p:nvPr/>
          </p:nvGraphicFramePr>
          <p:xfrm>
            <a:off x="2487614" y="3987786"/>
            <a:ext cx="166687" cy="309563"/>
          </p:xfrm>
          <a:graphic>
            <a:graphicData uri="http://schemas.openxmlformats.org/presentationml/2006/ole">
              <mc:AlternateContent xmlns:mc="http://schemas.openxmlformats.org/markup-compatibility/2006">
                <mc:Choice xmlns:v="urn:schemas-microsoft-com:vml" Requires="v">
                  <p:oleObj spid="_x0000_s27245" name="Equation" r:id="rId7" imgW="88900" imgH="164465" progId="Equation.DSMT4">
                    <p:embed/>
                  </p:oleObj>
                </mc:Choice>
                <mc:Fallback>
                  <p:oleObj name="Equation" r:id="rId7" imgW="88900" imgH="164465" progId="Equation.DSMT4">
                    <p:embed/>
                    <p:pic>
                      <p:nvPicPr>
                        <p:cNvPr id="0" name="图片 2724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7614" y="3987786"/>
                          <a:ext cx="166687" cy="30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椭圆 14"/>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p:cNvSpPr/>
          <p:nvPr/>
        </p:nvSpPr>
        <p:spPr>
          <a:xfrm>
            <a:off x="4046461" y="1735594"/>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p:cNvCxnSpPr>
            <a:stCxn id="16" idx="6"/>
            <a:endCxn id="20" idx="2"/>
          </p:cNvCxnSpPr>
          <p:nvPr/>
        </p:nvCxnSpPr>
        <p:spPr>
          <a:xfrm>
            <a:off x="4617965" y="2021346"/>
            <a:ext cx="2143140" cy="1714512"/>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6" idx="6"/>
            <a:endCxn id="16" idx="2"/>
          </p:cNvCxnSpPr>
          <p:nvPr/>
        </p:nvCxnSpPr>
        <p:spPr>
          <a:xfrm flipV="1">
            <a:off x="1831883" y="2021346"/>
            <a:ext cx="2214578"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9" idx="6"/>
            <a:endCxn id="16" idx="2"/>
          </p:cNvCxnSpPr>
          <p:nvPr/>
        </p:nvCxnSpPr>
        <p:spPr>
          <a:xfrm flipV="1">
            <a:off x="1831883" y="2021346"/>
            <a:ext cx="2214578" cy="100014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6761105" y="3450106"/>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p:cNvCxnSpPr>
            <a:stCxn id="20" idx="6"/>
          </p:cNvCxnSpPr>
          <p:nvPr/>
        </p:nvCxnSpPr>
        <p:spPr>
          <a:xfrm>
            <a:off x="7332609" y="3735858"/>
            <a:ext cx="1214446" cy="158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2" name="Object 13"/>
          <p:cNvGraphicFramePr>
            <a:graphicFrameLocks noChangeAspect="1"/>
          </p:cNvGraphicFramePr>
          <p:nvPr/>
        </p:nvGraphicFramePr>
        <p:xfrm>
          <a:off x="7546923" y="3259608"/>
          <a:ext cx="452437" cy="476250"/>
        </p:xfrm>
        <a:graphic>
          <a:graphicData uri="http://schemas.openxmlformats.org/presentationml/2006/ole">
            <mc:AlternateContent xmlns:mc="http://schemas.openxmlformats.org/markup-compatibility/2006">
              <mc:Choice xmlns:v="urn:schemas-microsoft-com:vml" Requires="v">
                <p:oleObj spid="_x0000_s27246" name="Equation" r:id="rId9" imgW="241300" imgH="254000" progId="Equation.DSMT4">
                  <p:embed/>
                </p:oleObj>
              </mc:Choice>
              <mc:Fallback>
                <p:oleObj name="Equation" r:id="rId9" imgW="241300" imgH="254000" progId="Equation.DSMT4">
                  <p:embed/>
                  <p:pic>
                    <p:nvPicPr>
                      <p:cNvPr id="0" name="图片 2724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46923" y="3259608"/>
                        <a:ext cx="45243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椭圆 22"/>
          <p:cNvSpPr/>
          <p:nvPr/>
        </p:nvSpPr>
        <p:spPr>
          <a:xfrm>
            <a:off x="4046461" y="2735726"/>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046461" y="4450238"/>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p:cNvCxnSpPr>
            <a:stCxn id="9" idx="6"/>
            <a:endCxn id="23" idx="2"/>
          </p:cNvCxnSpPr>
          <p:nvPr/>
        </p:nvCxnSpPr>
        <p:spPr>
          <a:xfrm flipV="1">
            <a:off x="1831883" y="3021478"/>
            <a:ext cx="2214578" cy="1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6" idx="6"/>
            <a:endCxn id="23" idx="2"/>
          </p:cNvCxnSpPr>
          <p:nvPr/>
        </p:nvCxnSpPr>
        <p:spPr>
          <a:xfrm>
            <a:off x="1831883" y="2021347"/>
            <a:ext cx="2214578" cy="10001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6" idx="6"/>
            <a:endCxn id="24" idx="2"/>
          </p:cNvCxnSpPr>
          <p:nvPr/>
        </p:nvCxnSpPr>
        <p:spPr>
          <a:xfrm>
            <a:off x="1831883" y="2021347"/>
            <a:ext cx="2214578" cy="271464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28" name="组合 55"/>
          <p:cNvGrpSpPr/>
          <p:nvPr/>
        </p:nvGrpSpPr>
        <p:grpSpPr>
          <a:xfrm>
            <a:off x="4046461" y="5450370"/>
            <a:ext cx="571504" cy="571504"/>
            <a:chOff x="3428992" y="4214818"/>
            <a:chExt cx="571504" cy="571504"/>
          </a:xfrm>
        </p:grpSpPr>
        <p:sp>
          <p:nvSpPr>
            <p:cNvPr id="29" name="椭圆 28"/>
            <p:cNvSpPr/>
            <p:nvPr/>
          </p:nvSpPr>
          <p:spPr>
            <a:xfrm>
              <a:off x="3428992" y="4214818"/>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0" name="Object 4"/>
            <p:cNvGraphicFramePr>
              <a:graphicFrameLocks noChangeAspect="1"/>
            </p:cNvGraphicFramePr>
            <p:nvPr/>
          </p:nvGraphicFramePr>
          <p:xfrm>
            <a:off x="3607036" y="4286256"/>
            <a:ext cx="222249" cy="412749"/>
          </p:xfrm>
          <a:graphic>
            <a:graphicData uri="http://schemas.openxmlformats.org/presentationml/2006/ole">
              <mc:AlternateContent xmlns:mc="http://schemas.openxmlformats.org/markup-compatibility/2006">
                <mc:Choice xmlns:v="urn:schemas-microsoft-com:vml" Requires="v">
                  <p:oleObj spid="_x0000_s27247" name="Equation" r:id="rId11" imgW="88900" imgH="164465" progId="Equation.DSMT4">
                    <p:embed/>
                  </p:oleObj>
                </mc:Choice>
                <mc:Fallback>
                  <p:oleObj name="Equation" r:id="rId11" imgW="88900" imgH="164465" progId="Equation.DSMT4">
                    <p:embed/>
                    <p:pic>
                      <p:nvPicPr>
                        <p:cNvPr id="0" name="图片 272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7036" y="4286256"/>
                          <a:ext cx="222249" cy="41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cxnSp>
        <p:nvCxnSpPr>
          <p:cNvPr id="31" name="直接箭头连接符 30"/>
          <p:cNvCxnSpPr>
            <a:stCxn id="9" idx="6"/>
            <a:endCxn id="24" idx="2"/>
          </p:cNvCxnSpPr>
          <p:nvPr/>
        </p:nvCxnSpPr>
        <p:spPr>
          <a:xfrm>
            <a:off x="1831883" y="3021488"/>
            <a:ext cx="2214578" cy="171450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42" idx="6"/>
            <a:endCxn id="23" idx="2"/>
          </p:cNvCxnSpPr>
          <p:nvPr/>
        </p:nvCxnSpPr>
        <p:spPr>
          <a:xfrm flipV="1">
            <a:off x="1831883" y="3021478"/>
            <a:ext cx="2214578" cy="171451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42" idx="6"/>
            <a:endCxn id="24" idx="2"/>
          </p:cNvCxnSpPr>
          <p:nvPr/>
        </p:nvCxnSpPr>
        <p:spPr>
          <a:xfrm flipV="1">
            <a:off x="1831883" y="4735990"/>
            <a:ext cx="2214578" cy="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23" idx="6"/>
            <a:endCxn id="20" idx="2"/>
          </p:cNvCxnSpPr>
          <p:nvPr/>
        </p:nvCxnSpPr>
        <p:spPr>
          <a:xfrm>
            <a:off x="4617965" y="3021478"/>
            <a:ext cx="2143140" cy="714380"/>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4" idx="6"/>
            <a:endCxn id="20" idx="2"/>
          </p:cNvCxnSpPr>
          <p:nvPr/>
        </p:nvCxnSpPr>
        <p:spPr>
          <a:xfrm flipV="1">
            <a:off x="4617965" y="3735858"/>
            <a:ext cx="2143140" cy="1000132"/>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9" idx="6"/>
            <a:endCxn id="20" idx="2"/>
          </p:cNvCxnSpPr>
          <p:nvPr/>
        </p:nvCxnSpPr>
        <p:spPr>
          <a:xfrm flipV="1">
            <a:off x="4617965" y="3735858"/>
            <a:ext cx="2143140" cy="2000264"/>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046065" y="6197683"/>
            <a:ext cx="953403" cy="646331"/>
          </a:xfrm>
          <a:prstGeom prst="rect">
            <a:avLst/>
          </a:prstGeom>
          <a:noFill/>
        </p:spPr>
        <p:txBody>
          <a:bodyPr wrap="none" rtlCol="0">
            <a:spAutoFit/>
          </a:bodyPr>
          <a:lstStyle/>
          <a:p>
            <a:r>
              <a:rPr lang="en-US" altLang="zh-CN" dirty="0" smtClean="0"/>
              <a:t>Layer L1</a:t>
            </a:r>
            <a:endParaRPr lang="en-US" altLang="zh-CN" dirty="0" smtClean="0"/>
          </a:p>
          <a:p>
            <a:r>
              <a:rPr lang="en-US" altLang="zh-CN" dirty="0" smtClean="0"/>
              <a:t>N</a:t>
            </a:r>
            <a:r>
              <a:rPr lang="en-US" altLang="zh-CN" baseline="-25000" dirty="0" smtClean="0"/>
              <a:t>1</a:t>
            </a:r>
            <a:r>
              <a:rPr lang="en-US" altLang="zh-CN" dirty="0" smtClean="0"/>
              <a:t>=784</a:t>
            </a:r>
            <a:endParaRPr lang="zh-CN" altLang="en-US" dirty="0"/>
          </a:p>
        </p:txBody>
      </p:sp>
      <p:sp>
        <p:nvSpPr>
          <p:cNvPr id="38" name="TextBox 37"/>
          <p:cNvSpPr txBox="1"/>
          <p:nvPr/>
        </p:nvSpPr>
        <p:spPr>
          <a:xfrm>
            <a:off x="3903585" y="6269121"/>
            <a:ext cx="1184235" cy="646331"/>
          </a:xfrm>
          <a:prstGeom prst="rect">
            <a:avLst/>
          </a:prstGeom>
          <a:noFill/>
        </p:spPr>
        <p:txBody>
          <a:bodyPr wrap="none" rtlCol="0">
            <a:spAutoFit/>
          </a:bodyPr>
          <a:lstStyle/>
          <a:p>
            <a:r>
              <a:rPr lang="en-US" altLang="zh-CN" dirty="0" smtClean="0"/>
              <a:t>Layer L2</a:t>
            </a:r>
            <a:r>
              <a:rPr lang="zh-CN" altLang="en-US" dirty="0" smtClean="0"/>
              <a:t>：</a:t>
            </a:r>
            <a:endParaRPr lang="en-US" altLang="zh-CN" dirty="0" smtClean="0"/>
          </a:p>
          <a:p>
            <a:r>
              <a:rPr lang="en-US" altLang="zh-CN" dirty="0" smtClean="0"/>
              <a:t>N</a:t>
            </a:r>
            <a:r>
              <a:rPr lang="en-US" altLang="zh-CN" baseline="-25000" dirty="0" smtClean="0"/>
              <a:t>2</a:t>
            </a:r>
            <a:r>
              <a:rPr lang="en-US" altLang="zh-CN" dirty="0" smtClean="0"/>
              <a:t>=25</a:t>
            </a:r>
            <a:endParaRPr lang="zh-CN" altLang="en-US" dirty="0"/>
          </a:p>
        </p:txBody>
      </p:sp>
      <p:sp>
        <p:nvSpPr>
          <p:cNvPr id="39" name="TextBox 38"/>
          <p:cNvSpPr txBox="1"/>
          <p:nvPr/>
        </p:nvSpPr>
        <p:spPr>
          <a:xfrm>
            <a:off x="6546791" y="6269121"/>
            <a:ext cx="953403" cy="646331"/>
          </a:xfrm>
          <a:prstGeom prst="rect">
            <a:avLst/>
          </a:prstGeom>
          <a:noFill/>
        </p:spPr>
        <p:txBody>
          <a:bodyPr wrap="none" rtlCol="0">
            <a:spAutoFit/>
          </a:bodyPr>
          <a:lstStyle/>
          <a:p>
            <a:r>
              <a:rPr lang="en-US" altLang="zh-CN" dirty="0" smtClean="0"/>
              <a:t>Layer L3</a:t>
            </a:r>
            <a:endParaRPr lang="en-US" altLang="zh-CN" dirty="0" smtClean="0"/>
          </a:p>
          <a:p>
            <a:r>
              <a:rPr lang="en-US" altLang="zh-CN" dirty="0" smtClean="0"/>
              <a:t>N</a:t>
            </a:r>
            <a:r>
              <a:rPr lang="en-US" altLang="zh-CN" baseline="-25000" dirty="0" smtClean="0"/>
              <a:t>3</a:t>
            </a:r>
            <a:r>
              <a:rPr lang="en-US" altLang="zh-CN" dirty="0" smtClean="0"/>
              <a:t>=1</a:t>
            </a:r>
            <a:endParaRPr lang="zh-CN" altLang="en-US" dirty="0"/>
          </a:p>
        </p:txBody>
      </p:sp>
      <p:grpSp>
        <p:nvGrpSpPr>
          <p:cNvPr id="40" name="组合 39"/>
          <p:cNvGrpSpPr/>
          <p:nvPr/>
        </p:nvGrpSpPr>
        <p:grpSpPr>
          <a:xfrm>
            <a:off x="1230242" y="4450238"/>
            <a:ext cx="635000" cy="571509"/>
            <a:chOff x="2334819" y="3929061"/>
            <a:chExt cx="476250" cy="428633"/>
          </a:xfrm>
        </p:grpSpPr>
        <p:graphicFrame>
          <p:nvGraphicFramePr>
            <p:cNvPr id="41" name="Object 4"/>
            <p:cNvGraphicFramePr>
              <a:graphicFrameLocks noChangeAspect="1"/>
            </p:cNvGraphicFramePr>
            <p:nvPr/>
          </p:nvGraphicFramePr>
          <p:xfrm>
            <a:off x="2334819" y="3929061"/>
            <a:ext cx="476250" cy="428626"/>
          </p:xfrm>
          <a:graphic>
            <a:graphicData uri="http://schemas.openxmlformats.org/presentationml/2006/ole">
              <mc:AlternateContent xmlns:mc="http://schemas.openxmlformats.org/markup-compatibility/2006">
                <mc:Choice xmlns:v="urn:schemas-microsoft-com:vml" Requires="v">
                  <p:oleObj spid="_x0000_s27248" name="Equation" r:id="rId12" imgW="254000" imgH="228600" progId="Equation.DSMT4">
                    <p:embed/>
                  </p:oleObj>
                </mc:Choice>
                <mc:Fallback>
                  <p:oleObj name="Equation" r:id="rId12" imgW="254000" imgH="228600" progId="Equation.DSMT4">
                    <p:embed/>
                    <p:pic>
                      <p:nvPicPr>
                        <p:cNvPr id="0" name="图片 2724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34819" y="3929061"/>
                          <a:ext cx="476250" cy="428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 name="椭圆 41"/>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3" name="直接箭头连接符 42"/>
          <p:cNvCxnSpPr>
            <a:stCxn id="42" idx="6"/>
            <a:endCxn id="16" idx="2"/>
          </p:cNvCxnSpPr>
          <p:nvPr/>
        </p:nvCxnSpPr>
        <p:spPr>
          <a:xfrm flipV="1">
            <a:off x="1831883" y="2021346"/>
            <a:ext cx="2214578" cy="271465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15" idx="6"/>
            <a:endCxn id="16" idx="2"/>
          </p:cNvCxnSpPr>
          <p:nvPr/>
        </p:nvCxnSpPr>
        <p:spPr>
          <a:xfrm flipV="1">
            <a:off x="1831883" y="2021346"/>
            <a:ext cx="2214578" cy="37147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15" idx="6"/>
            <a:endCxn id="23" idx="2"/>
          </p:cNvCxnSpPr>
          <p:nvPr/>
        </p:nvCxnSpPr>
        <p:spPr>
          <a:xfrm flipV="1">
            <a:off x="1831883" y="3021478"/>
            <a:ext cx="2214578" cy="271464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15" idx="6"/>
            <a:endCxn id="24" idx="2"/>
          </p:cNvCxnSpPr>
          <p:nvPr/>
        </p:nvCxnSpPr>
        <p:spPr>
          <a:xfrm flipV="1">
            <a:off x="1831883" y="4735990"/>
            <a:ext cx="2214578" cy="10001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4046461" y="3664420"/>
            <a:ext cx="571504" cy="571503"/>
            <a:chOff x="2357422" y="3929066"/>
            <a:chExt cx="428628" cy="428628"/>
          </a:xfrm>
        </p:grpSpPr>
        <p:graphicFrame>
          <p:nvGraphicFramePr>
            <p:cNvPr id="48" name="Object 4"/>
            <p:cNvGraphicFramePr>
              <a:graphicFrameLocks noChangeAspect="1"/>
            </p:cNvGraphicFramePr>
            <p:nvPr/>
          </p:nvGraphicFramePr>
          <p:xfrm>
            <a:off x="2501506" y="3976689"/>
            <a:ext cx="142875" cy="333376"/>
          </p:xfrm>
          <a:graphic>
            <a:graphicData uri="http://schemas.openxmlformats.org/presentationml/2006/ole">
              <mc:AlternateContent xmlns:mc="http://schemas.openxmlformats.org/markup-compatibility/2006">
                <mc:Choice xmlns:v="urn:schemas-microsoft-com:vml" Requires="v">
                  <p:oleObj spid="_x0000_s27249" name="Equation" r:id="rId14" imgW="76200" imgH="177165" progId="Equation.DSMT4">
                    <p:embed/>
                  </p:oleObj>
                </mc:Choice>
                <mc:Fallback>
                  <p:oleObj name="Equation" r:id="rId14" imgW="76200" imgH="177165" progId="Equation.DSMT4">
                    <p:embed/>
                    <p:pic>
                      <p:nvPicPr>
                        <p:cNvPr id="0" name="图片 272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1506" y="3976689"/>
                          <a:ext cx="142875" cy="33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 name="椭圆 48"/>
            <p:cNvSpPr/>
            <p:nvPr/>
          </p:nvSpPr>
          <p:spPr>
            <a:xfrm>
              <a:off x="2357422" y="3929066"/>
              <a:ext cx="428628" cy="4286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反向传播算法</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pPr>
              <a:spcAft>
                <a:spcPts val="1200"/>
              </a:spcAft>
              <a:buNone/>
            </a:pPr>
            <a:r>
              <a:rPr lang="zh-CN" altLang="en-US" sz="2400" b="1" dirty="0" smtClean="0">
                <a:latin typeface="黑体" panose="02010609060101010101" pitchFamily="49" charset="-122"/>
                <a:ea typeface="黑体" panose="02010609060101010101" pitchFamily="49" charset="-122"/>
              </a:rPr>
              <a:t>例题</a:t>
            </a:r>
            <a:r>
              <a:rPr lang="en-US" altLang="zh-CN" sz="2400" b="1" dirty="0">
                <a:latin typeface="黑体" panose="02010609060101010101" pitchFamily="49" charset="-122"/>
                <a:ea typeface="黑体" panose="02010609060101010101" pitchFamily="49" charset="-122"/>
              </a:rPr>
              <a:t>3</a:t>
            </a:r>
            <a:r>
              <a:rPr lang="zh-CN" altLang="en-US" sz="2400" b="1" dirty="0" smtClean="0">
                <a:latin typeface="黑体" panose="02010609060101010101" pitchFamily="49" charset="-122"/>
                <a:ea typeface="黑体" panose="02010609060101010101" pitchFamily="49" charset="-122"/>
              </a:rPr>
              <a:t>：</a:t>
            </a:r>
            <a:r>
              <a:rPr lang="zh-CN" altLang="en-US" sz="2400" dirty="0" smtClean="0">
                <a:latin typeface="+mn-ea"/>
              </a:rPr>
              <a:t>手写体数字识别</a:t>
            </a:r>
            <a:r>
              <a:rPr lang="en-US" altLang="zh-CN" sz="2400" dirty="0" smtClean="0">
                <a:latin typeface="+mn-ea"/>
              </a:rPr>
              <a:t>-</a:t>
            </a:r>
            <a:r>
              <a:rPr lang="zh-CN" altLang="en-US" sz="2400" dirty="0" smtClean="0">
                <a:latin typeface="+mn-ea"/>
              </a:rPr>
              <a:t>识别数字</a:t>
            </a:r>
            <a:r>
              <a:rPr lang="en-US" altLang="zh-CN" sz="2400" dirty="0" smtClean="0">
                <a:latin typeface="+mn-ea"/>
              </a:rPr>
              <a:t>2</a:t>
            </a:r>
            <a:endParaRPr lang="en-US" altLang="zh-CN" sz="2400" dirty="0" smtClean="0">
              <a:latin typeface="+mn-ea"/>
            </a:endParaRPr>
          </a:p>
        </p:txBody>
      </p:sp>
      <p:graphicFrame>
        <p:nvGraphicFramePr>
          <p:cNvPr id="4" name="Object 13"/>
          <p:cNvGraphicFramePr>
            <a:graphicFrameLocks noChangeAspect="1"/>
          </p:cNvGraphicFramePr>
          <p:nvPr/>
        </p:nvGraphicFramePr>
        <p:xfrm>
          <a:off x="642910" y="1808726"/>
          <a:ext cx="8239125" cy="4429125"/>
        </p:xfrm>
        <a:graphic>
          <a:graphicData uri="http://schemas.openxmlformats.org/presentationml/2006/ole">
            <mc:AlternateContent xmlns:mc="http://schemas.openxmlformats.org/markup-compatibility/2006">
              <mc:Choice xmlns:v="urn:schemas-microsoft-com:vml" Requires="v">
                <p:oleObj spid="_x0000_s27727" name="Equation" r:id="rId1" imgW="4394200" imgH="2362200" progId="Equation.DSMT4">
                  <p:embed/>
                </p:oleObj>
              </mc:Choice>
              <mc:Fallback>
                <p:oleObj name="Equation" r:id="rId1" imgW="4394200" imgH="2362200" progId="Equation.DSMT4">
                  <p:embed/>
                  <p:pic>
                    <p:nvPicPr>
                      <p:cNvPr id="0" name="图片 277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10" y="1808726"/>
                        <a:ext cx="8239125" cy="442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5643570" y="2023040"/>
            <a:ext cx="1394934" cy="369332"/>
          </a:xfrm>
          <a:prstGeom prst="rect">
            <a:avLst/>
          </a:prstGeom>
          <a:noFill/>
        </p:spPr>
        <p:txBody>
          <a:bodyPr wrap="none" rtlCol="0">
            <a:spAutoFit/>
          </a:bodyPr>
          <a:lstStyle/>
          <a:p>
            <a:r>
              <a:rPr lang="en-US" altLang="zh-CN" dirty="0" smtClean="0"/>
              <a:t>Sigmoid</a:t>
            </a:r>
            <a:r>
              <a:rPr lang="zh-CN" altLang="en-US" dirty="0" smtClean="0"/>
              <a:t>函数</a:t>
            </a:r>
            <a:endParaRPr lang="zh-CN" altLang="en-US" dirty="0"/>
          </a:p>
        </p:txBody>
      </p:sp>
      <p:sp>
        <p:nvSpPr>
          <p:cNvPr id="8" name="TextBox 7"/>
          <p:cNvSpPr txBox="1"/>
          <p:nvPr/>
        </p:nvSpPr>
        <p:spPr>
          <a:xfrm>
            <a:off x="5715008" y="5666378"/>
            <a:ext cx="2537105" cy="369332"/>
          </a:xfrm>
          <a:prstGeom prst="rect">
            <a:avLst/>
          </a:prstGeom>
          <a:noFill/>
          <a:ln>
            <a:solidFill>
              <a:srgbClr val="FF0000"/>
            </a:solidFill>
          </a:ln>
        </p:spPr>
        <p:txBody>
          <a:bodyPr wrap="none" rtlCol="0">
            <a:spAutoFit/>
          </a:bodyPr>
          <a:lstStyle/>
          <a:p>
            <a:r>
              <a:rPr lang="zh-CN" altLang="en-US" dirty="0" smtClean="0"/>
              <a:t>权值衰减</a:t>
            </a:r>
            <a:r>
              <a:rPr lang="en-US" altLang="zh-CN" dirty="0" smtClean="0"/>
              <a:t>(Weight Decay)</a:t>
            </a:r>
            <a:endParaRPr lang="zh-CN" altLang="en-US" dirty="0"/>
          </a:p>
        </p:txBody>
      </p:sp>
      <p:sp>
        <p:nvSpPr>
          <p:cNvPr id="9" name="圆角矩形 8"/>
          <p:cNvSpPr/>
          <p:nvPr/>
        </p:nvSpPr>
        <p:spPr>
          <a:xfrm>
            <a:off x="2428860" y="5380626"/>
            <a:ext cx="2857520" cy="8572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反向传播算法</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pPr>
              <a:spcAft>
                <a:spcPts val="1200"/>
              </a:spcAft>
              <a:buNone/>
            </a:pPr>
            <a:r>
              <a:rPr lang="zh-CN" altLang="en-US" sz="2400" b="1" dirty="0" smtClean="0">
                <a:latin typeface="黑体" panose="02010609060101010101" pitchFamily="49" charset="-122"/>
                <a:ea typeface="黑体" panose="02010609060101010101" pitchFamily="49" charset="-122"/>
              </a:rPr>
              <a:t>例题</a:t>
            </a:r>
            <a:r>
              <a:rPr lang="en-US" altLang="zh-CN" sz="2400" b="1" dirty="0">
                <a:latin typeface="黑体" panose="02010609060101010101" pitchFamily="49" charset="-122"/>
                <a:ea typeface="黑体" panose="02010609060101010101" pitchFamily="49" charset="-122"/>
              </a:rPr>
              <a:t>3</a:t>
            </a:r>
            <a:r>
              <a:rPr lang="zh-CN" altLang="en-US" sz="2400" b="1" dirty="0" smtClean="0">
                <a:latin typeface="黑体" panose="02010609060101010101" pitchFamily="49" charset="-122"/>
                <a:ea typeface="黑体" panose="02010609060101010101" pitchFamily="49" charset="-122"/>
              </a:rPr>
              <a:t>：</a:t>
            </a:r>
            <a:r>
              <a:rPr lang="zh-CN" altLang="en-US" sz="2400" dirty="0" smtClean="0">
                <a:latin typeface="+mn-ea"/>
              </a:rPr>
              <a:t>手写体数字识别</a:t>
            </a:r>
            <a:r>
              <a:rPr lang="en-US" altLang="zh-CN" sz="2400" dirty="0" smtClean="0">
                <a:latin typeface="+mn-ea"/>
              </a:rPr>
              <a:t>-</a:t>
            </a:r>
            <a:r>
              <a:rPr lang="zh-CN" altLang="en-US" sz="2400" dirty="0" smtClean="0">
                <a:latin typeface="+mn-ea"/>
              </a:rPr>
              <a:t>识别数字</a:t>
            </a:r>
            <a:r>
              <a:rPr lang="en-US" altLang="zh-CN" sz="2400" dirty="0" smtClean="0">
                <a:latin typeface="+mn-ea"/>
              </a:rPr>
              <a:t>2</a:t>
            </a:r>
            <a:endParaRPr lang="en-US" altLang="zh-CN" sz="2400" dirty="0" smtClean="0">
              <a:latin typeface="+mn-ea"/>
            </a:endParaRPr>
          </a:p>
        </p:txBody>
      </p:sp>
      <p:pic>
        <p:nvPicPr>
          <p:cNvPr id="4" name="Picture 2" descr="D:\Teaching\计算机视觉基础\第五讲\Examples\HiddenWeights2Class_25_Iter175.png"/>
          <p:cNvPicPr>
            <a:picLocks noChangeAspect="1" noChangeArrowheads="1"/>
          </p:cNvPicPr>
          <p:nvPr/>
        </p:nvPicPr>
        <p:blipFill>
          <a:blip r:embed="rId1"/>
          <a:srcRect/>
          <a:stretch>
            <a:fillRect/>
          </a:stretch>
        </p:blipFill>
        <p:spPr bwMode="auto">
          <a:xfrm>
            <a:off x="857224" y="1928802"/>
            <a:ext cx="3267075" cy="3267075"/>
          </a:xfrm>
          <a:prstGeom prst="rect">
            <a:avLst/>
          </a:prstGeom>
          <a:noFill/>
        </p:spPr>
      </p:pic>
      <p:sp>
        <p:nvSpPr>
          <p:cNvPr id="5" name="TextBox 4"/>
          <p:cNvSpPr txBox="1"/>
          <p:nvPr/>
        </p:nvSpPr>
        <p:spPr>
          <a:xfrm>
            <a:off x="2643174" y="5581465"/>
            <a:ext cx="3809056" cy="769441"/>
          </a:xfrm>
          <a:prstGeom prst="rect">
            <a:avLst/>
          </a:prstGeom>
          <a:noFill/>
        </p:spPr>
        <p:txBody>
          <a:bodyPr wrap="none" rtlCol="0">
            <a:spAutoFit/>
          </a:bodyPr>
          <a:lstStyle/>
          <a:p>
            <a:r>
              <a:rPr lang="zh-CN" altLang="en-US" sz="4400" dirty="0" smtClean="0">
                <a:solidFill>
                  <a:srgbClr val="0000FF"/>
                </a:solidFill>
                <a:latin typeface="Arial" panose="020B0604020202020204" pitchFamily="34" charset="0"/>
                <a:cs typeface="Arial" panose="020B0604020202020204" pitchFamily="34" charset="0"/>
              </a:rPr>
              <a:t>准确率</a:t>
            </a:r>
            <a:r>
              <a:rPr lang="en-US" altLang="zh-CN" sz="4400" dirty="0" smtClean="0">
                <a:solidFill>
                  <a:srgbClr val="0000FF"/>
                </a:solidFill>
                <a:latin typeface="Arial" panose="020B0604020202020204" pitchFamily="34" charset="0"/>
                <a:cs typeface="Arial" panose="020B0604020202020204" pitchFamily="34" charset="0"/>
              </a:rPr>
              <a:t>=98.7%</a:t>
            </a:r>
            <a:endParaRPr lang="zh-CN" altLang="en-US" sz="4400" dirty="0">
              <a:solidFill>
                <a:srgbClr val="0000FF"/>
              </a:solidFill>
              <a:latin typeface="Arial" panose="020B0604020202020204" pitchFamily="34" charset="0"/>
              <a:cs typeface="Arial" panose="020B0604020202020204" pitchFamily="34" charset="0"/>
            </a:endParaRPr>
          </a:p>
        </p:txBody>
      </p:sp>
      <p:pic>
        <p:nvPicPr>
          <p:cNvPr id="11" name="Picture 3" descr="D:\Teaching\计算机视觉基础\第五讲\Examples\RecgResults2.png"/>
          <p:cNvPicPr>
            <a:picLocks noChangeAspect="1" noChangeArrowheads="1"/>
          </p:cNvPicPr>
          <p:nvPr/>
        </p:nvPicPr>
        <p:blipFill>
          <a:blip r:embed="rId2"/>
          <a:srcRect/>
          <a:stretch>
            <a:fillRect/>
          </a:stretch>
        </p:blipFill>
        <p:spPr bwMode="auto">
          <a:xfrm>
            <a:off x="4857752" y="1928802"/>
            <a:ext cx="3276600" cy="3276600"/>
          </a:xfrm>
          <a:prstGeom prst="rect">
            <a:avLst/>
          </a:prstGeom>
          <a:noFill/>
        </p:spPr>
      </p:pic>
      <p:sp>
        <p:nvSpPr>
          <p:cNvPr id="12" name="矩形 11"/>
          <p:cNvSpPr/>
          <p:nvPr/>
        </p:nvSpPr>
        <p:spPr>
          <a:xfrm>
            <a:off x="4857752" y="1920010"/>
            <a:ext cx="3286148" cy="1643074"/>
          </a:xfrm>
          <a:prstGeom prst="rect">
            <a:avLst/>
          </a:prstGeom>
          <a:solidFill>
            <a:srgbClr val="FF00FF">
              <a:alpha val="1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857752" y="3589460"/>
            <a:ext cx="3286148" cy="1625490"/>
          </a:xfrm>
          <a:prstGeom prst="rect">
            <a:avLst/>
          </a:prstGeom>
          <a:solidFill>
            <a:srgbClr val="00FF00">
              <a:alpha val="15000"/>
            </a:srgbClr>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反向传播算法</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pPr>
              <a:spcAft>
                <a:spcPts val="1200"/>
              </a:spcAft>
              <a:buNone/>
            </a:pPr>
            <a:r>
              <a:rPr lang="zh-CN" altLang="en-US" sz="2400" b="1" dirty="0" smtClean="0">
                <a:latin typeface="黑体" panose="02010609060101010101" pitchFamily="49" charset="-122"/>
                <a:ea typeface="黑体" panose="02010609060101010101" pitchFamily="49" charset="-122"/>
              </a:rPr>
              <a:t>例题</a:t>
            </a:r>
            <a:r>
              <a:rPr lang="en-US" altLang="zh-CN" sz="2400" b="1" dirty="0" smtClean="0">
                <a:latin typeface="黑体" panose="02010609060101010101" pitchFamily="49" charset="-122"/>
                <a:ea typeface="黑体" panose="02010609060101010101" pitchFamily="49" charset="-122"/>
              </a:rPr>
              <a:t>4</a:t>
            </a:r>
            <a:r>
              <a:rPr lang="zh-CN" altLang="en-US" sz="2400" b="1" dirty="0" smtClean="0">
                <a:latin typeface="黑体" panose="02010609060101010101" pitchFamily="49" charset="-122"/>
                <a:ea typeface="黑体" panose="02010609060101010101" pitchFamily="49" charset="-122"/>
              </a:rPr>
              <a:t>：</a:t>
            </a:r>
            <a:r>
              <a:rPr lang="zh-CN" altLang="en-US" sz="2400" dirty="0" smtClean="0">
                <a:latin typeface="+mn-ea"/>
              </a:rPr>
              <a:t>手写体数字识别</a:t>
            </a:r>
            <a:r>
              <a:rPr lang="en-US" altLang="zh-CN" sz="2400" dirty="0" smtClean="0">
                <a:latin typeface="+mn-ea"/>
              </a:rPr>
              <a:t>-</a:t>
            </a:r>
            <a:r>
              <a:rPr lang="zh-CN" altLang="en-US" sz="2400" dirty="0" smtClean="0">
                <a:latin typeface="+mn-ea"/>
              </a:rPr>
              <a:t>识别</a:t>
            </a:r>
            <a:r>
              <a:rPr lang="en-US" altLang="zh-CN" sz="2400" dirty="0" smtClean="0">
                <a:latin typeface="+mn-ea"/>
              </a:rPr>
              <a:t>10</a:t>
            </a:r>
            <a:r>
              <a:rPr lang="zh-CN" altLang="en-US" sz="2400" dirty="0" smtClean="0">
                <a:latin typeface="+mn-ea"/>
              </a:rPr>
              <a:t>个数字</a:t>
            </a:r>
            <a:endParaRPr lang="en-US" altLang="zh-CN" sz="2400" dirty="0" smtClean="0">
              <a:latin typeface="+mn-ea"/>
            </a:endParaRPr>
          </a:p>
        </p:txBody>
      </p:sp>
      <p:grpSp>
        <p:nvGrpSpPr>
          <p:cNvPr id="9" name="组合 8"/>
          <p:cNvGrpSpPr/>
          <p:nvPr/>
        </p:nvGrpSpPr>
        <p:grpSpPr>
          <a:xfrm>
            <a:off x="1071538" y="1755221"/>
            <a:ext cx="571504" cy="571504"/>
            <a:chOff x="2357422" y="3929065"/>
            <a:chExt cx="428628" cy="428629"/>
          </a:xfrm>
        </p:grpSpPr>
        <p:graphicFrame>
          <p:nvGraphicFramePr>
            <p:cNvPr id="10" name="Object 4"/>
            <p:cNvGraphicFramePr>
              <a:graphicFrameLocks noChangeAspect="1"/>
            </p:cNvGraphicFramePr>
            <p:nvPr/>
          </p:nvGraphicFramePr>
          <p:xfrm>
            <a:off x="2428860" y="3929065"/>
            <a:ext cx="285753" cy="428629"/>
          </p:xfrm>
          <a:graphic>
            <a:graphicData uri="http://schemas.openxmlformats.org/presentationml/2006/ole">
              <mc:AlternateContent xmlns:mc="http://schemas.openxmlformats.org/markup-compatibility/2006">
                <mc:Choice xmlns:v="urn:schemas-microsoft-com:vml" Requires="v">
                  <p:oleObj spid="_x0000_s29521" name="Equation" r:id="rId1" imgW="152400" imgH="228600" progId="Equation.DSMT4">
                    <p:embed/>
                  </p:oleObj>
                </mc:Choice>
                <mc:Fallback>
                  <p:oleObj name="Equation" r:id="rId1" imgW="152400" imgH="228600" progId="Equation.DSMT4">
                    <p:embed/>
                    <p:pic>
                      <p:nvPicPr>
                        <p:cNvPr id="0" name="图片 295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60" y="3929065"/>
                          <a:ext cx="285753" cy="428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椭圆 13"/>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1071538" y="2755353"/>
            <a:ext cx="571504" cy="571512"/>
            <a:chOff x="2357422" y="3929058"/>
            <a:chExt cx="428628" cy="428636"/>
          </a:xfrm>
        </p:grpSpPr>
        <p:graphicFrame>
          <p:nvGraphicFramePr>
            <p:cNvPr id="16" name="Object 4"/>
            <p:cNvGraphicFramePr>
              <a:graphicFrameLocks noChangeAspect="1"/>
            </p:cNvGraphicFramePr>
            <p:nvPr/>
          </p:nvGraphicFramePr>
          <p:xfrm>
            <a:off x="2417764" y="3929058"/>
            <a:ext cx="309562" cy="428625"/>
          </p:xfrm>
          <a:graphic>
            <a:graphicData uri="http://schemas.openxmlformats.org/presentationml/2006/ole">
              <mc:AlternateContent xmlns:mc="http://schemas.openxmlformats.org/markup-compatibility/2006">
                <mc:Choice xmlns:v="urn:schemas-microsoft-com:vml" Requires="v">
                  <p:oleObj spid="_x0000_s29522" name="Equation" r:id="rId3" imgW="165100" imgH="228600" progId="Equation.DSMT4">
                    <p:embed/>
                  </p:oleObj>
                </mc:Choice>
                <mc:Fallback>
                  <p:oleObj name="Equation" r:id="rId3" imgW="165100" imgH="228600" progId="Equation.DSMT4">
                    <p:embed/>
                    <p:pic>
                      <p:nvPicPr>
                        <p:cNvPr id="0" name="图片 295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7764" y="3929058"/>
                          <a:ext cx="309562"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椭圆 16"/>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1071538" y="3684047"/>
            <a:ext cx="571504" cy="571503"/>
            <a:chOff x="2357422" y="3929066"/>
            <a:chExt cx="428628" cy="428628"/>
          </a:xfrm>
        </p:grpSpPr>
        <p:graphicFrame>
          <p:nvGraphicFramePr>
            <p:cNvPr id="19" name="Object 4"/>
            <p:cNvGraphicFramePr>
              <a:graphicFrameLocks noChangeAspect="1"/>
            </p:cNvGraphicFramePr>
            <p:nvPr/>
          </p:nvGraphicFramePr>
          <p:xfrm>
            <a:off x="2501506" y="3976689"/>
            <a:ext cx="142875" cy="333376"/>
          </p:xfrm>
          <a:graphic>
            <a:graphicData uri="http://schemas.openxmlformats.org/presentationml/2006/ole">
              <mc:AlternateContent xmlns:mc="http://schemas.openxmlformats.org/markup-compatibility/2006">
                <mc:Choice xmlns:v="urn:schemas-microsoft-com:vml" Requires="v">
                  <p:oleObj spid="_x0000_s29523" name="Equation" r:id="rId5" imgW="76200" imgH="177165" progId="Equation.DSMT4">
                    <p:embed/>
                  </p:oleObj>
                </mc:Choice>
                <mc:Fallback>
                  <p:oleObj name="Equation" r:id="rId5" imgW="76200" imgH="177165" progId="Equation.DSMT4">
                    <p:embed/>
                    <p:pic>
                      <p:nvPicPr>
                        <p:cNvPr id="0" name="图片 295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1506" y="3976689"/>
                          <a:ext cx="142875" cy="33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 name="椭圆 19"/>
            <p:cNvSpPr/>
            <p:nvPr/>
          </p:nvSpPr>
          <p:spPr>
            <a:xfrm>
              <a:off x="2357422" y="3929066"/>
              <a:ext cx="428628" cy="4286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1071538" y="5469997"/>
            <a:ext cx="571504" cy="571502"/>
            <a:chOff x="2357422" y="3929066"/>
            <a:chExt cx="428628" cy="428628"/>
          </a:xfrm>
        </p:grpSpPr>
        <p:graphicFrame>
          <p:nvGraphicFramePr>
            <p:cNvPr id="22" name="Object 4"/>
            <p:cNvGraphicFramePr>
              <a:graphicFrameLocks noChangeAspect="1"/>
            </p:cNvGraphicFramePr>
            <p:nvPr/>
          </p:nvGraphicFramePr>
          <p:xfrm>
            <a:off x="2487614" y="3987786"/>
            <a:ext cx="166687" cy="309563"/>
          </p:xfrm>
          <a:graphic>
            <a:graphicData uri="http://schemas.openxmlformats.org/presentationml/2006/ole">
              <mc:AlternateContent xmlns:mc="http://schemas.openxmlformats.org/markup-compatibility/2006">
                <mc:Choice xmlns:v="urn:schemas-microsoft-com:vml" Requires="v">
                  <p:oleObj spid="_x0000_s29524" name="Equation" r:id="rId7" imgW="88900" imgH="164465" progId="Equation.DSMT4">
                    <p:embed/>
                  </p:oleObj>
                </mc:Choice>
                <mc:Fallback>
                  <p:oleObj name="Equation" r:id="rId7" imgW="88900" imgH="164465" progId="Equation.DSMT4">
                    <p:embed/>
                    <p:pic>
                      <p:nvPicPr>
                        <p:cNvPr id="0" name="图片 295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7614" y="3987786"/>
                          <a:ext cx="166687" cy="30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椭圆 22"/>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椭圆 23"/>
          <p:cNvSpPr/>
          <p:nvPr/>
        </p:nvSpPr>
        <p:spPr>
          <a:xfrm>
            <a:off x="3857620" y="1755221"/>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p:cNvCxnSpPr>
            <a:stCxn id="24" idx="6"/>
            <a:endCxn id="28" idx="2"/>
          </p:cNvCxnSpPr>
          <p:nvPr/>
        </p:nvCxnSpPr>
        <p:spPr>
          <a:xfrm>
            <a:off x="4429124" y="2040973"/>
            <a:ext cx="2095521" cy="158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4" idx="6"/>
            <a:endCxn id="24" idx="2"/>
          </p:cNvCxnSpPr>
          <p:nvPr/>
        </p:nvCxnSpPr>
        <p:spPr>
          <a:xfrm flipV="1">
            <a:off x="1643042" y="2040973"/>
            <a:ext cx="2214578"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7" idx="6"/>
            <a:endCxn id="24" idx="2"/>
          </p:cNvCxnSpPr>
          <p:nvPr/>
        </p:nvCxnSpPr>
        <p:spPr>
          <a:xfrm flipV="1">
            <a:off x="1643042" y="2040973"/>
            <a:ext cx="2214578" cy="100014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6524645" y="1755221"/>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p:cNvCxnSpPr>
            <a:stCxn id="28" idx="6"/>
          </p:cNvCxnSpPr>
          <p:nvPr/>
        </p:nvCxnSpPr>
        <p:spPr>
          <a:xfrm>
            <a:off x="7096149" y="2040973"/>
            <a:ext cx="1214446" cy="158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0" name="Object 13"/>
          <p:cNvGraphicFramePr>
            <a:graphicFrameLocks noChangeAspect="1"/>
          </p:cNvGraphicFramePr>
          <p:nvPr/>
        </p:nvGraphicFramePr>
        <p:xfrm>
          <a:off x="7310463" y="1564723"/>
          <a:ext cx="452437" cy="476250"/>
        </p:xfrm>
        <a:graphic>
          <a:graphicData uri="http://schemas.openxmlformats.org/presentationml/2006/ole">
            <mc:AlternateContent xmlns:mc="http://schemas.openxmlformats.org/markup-compatibility/2006">
              <mc:Choice xmlns:v="urn:schemas-microsoft-com:vml" Requires="v">
                <p:oleObj spid="_x0000_s29525" name="Equation" r:id="rId9" imgW="241300" imgH="254000" progId="Equation.DSMT4">
                  <p:embed/>
                </p:oleObj>
              </mc:Choice>
              <mc:Fallback>
                <p:oleObj name="Equation" r:id="rId9" imgW="241300" imgH="254000" progId="Equation.DSMT4">
                  <p:embed/>
                  <p:pic>
                    <p:nvPicPr>
                      <p:cNvPr id="0" name="图片 295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10463" y="1564723"/>
                        <a:ext cx="45243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 name="椭圆 30"/>
          <p:cNvSpPr/>
          <p:nvPr/>
        </p:nvSpPr>
        <p:spPr>
          <a:xfrm>
            <a:off x="3857620" y="2755353"/>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3857620" y="4469865"/>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2"/>
          <p:cNvCxnSpPr>
            <a:stCxn id="17" idx="6"/>
            <a:endCxn id="31" idx="2"/>
          </p:cNvCxnSpPr>
          <p:nvPr/>
        </p:nvCxnSpPr>
        <p:spPr>
          <a:xfrm flipV="1">
            <a:off x="1643042" y="3041105"/>
            <a:ext cx="2214578" cy="1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14" idx="6"/>
            <a:endCxn id="31" idx="2"/>
          </p:cNvCxnSpPr>
          <p:nvPr/>
        </p:nvCxnSpPr>
        <p:spPr>
          <a:xfrm>
            <a:off x="1643042" y="2040974"/>
            <a:ext cx="2214578" cy="10001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4" idx="6"/>
            <a:endCxn id="32" idx="2"/>
          </p:cNvCxnSpPr>
          <p:nvPr/>
        </p:nvCxnSpPr>
        <p:spPr>
          <a:xfrm>
            <a:off x="1643042" y="2040974"/>
            <a:ext cx="2214578" cy="271464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6" name="组合 55"/>
          <p:cNvGrpSpPr/>
          <p:nvPr/>
        </p:nvGrpSpPr>
        <p:grpSpPr>
          <a:xfrm>
            <a:off x="3857620" y="5469997"/>
            <a:ext cx="571504" cy="571504"/>
            <a:chOff x="3428992" y="4214818"/>
            <a:chExt cx="571504" cy="571504"/>
          </a:xfrm>
        </p:grpSpPr>
        <p:sp>
          <p:nvSpPr>
            <p:cNvPr id="37" name="椭圆 36"/>
            <p:cNvSpPr/>
            <p:nvPr/>
          </p:nvSpPr>
          <p:spPr>
            <a:xfrm>
              <a:off x="3428992" y="4214818"/>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8" name="Object 4"/>
            <p:cNvGraphicFramePr>
              <a:graphicFrameLocks noChangeAspect="1"/>
            </p:cNvGraphicFramePr>
            <p:nvPr/>
          </p:nvGraphicFramePr>
          <p:xfrm>
            <a:off x="3607036" y="4286256"/>
            <a:ext cx="222249" cy="412749"/>
          </p:xfrm>
          <a:graphic>
            <a:graphicData uri="http://schemas.openxmlformats.org/presentationml/2006/ole">
              <mc:AlternateContent xmlns:mc="http://schemas.openxmlformats.org/markup-compatibility/2006">
                <mc:Choice xmlns:v="urn:schemas-microsoft-com:vml" Requires="v">
                  <p:oleObj spid="_x0000_s29526" name="Equation" r:id="rId11" imgW="88900" imgH="164465" progId="Equation.DSMT4">
                    <p:embed/>
                  </p:oleObj>
                </mc:Choice>
                <mc:Fallback>
                  <p:oleObj name="Equation" r:id="rId11" imgW="88900" imgH="164465" progId="Equation.DSMT4">
                    <p:embed/>
                    <p:pic>
                      <p:nvPicPr>
                        <p:cNvPr id="0" name="图片 295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7036" y="4286256"/>
                          <a:ext cx="222249" cy="41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cxnSp>
        <p:nvCxnSpPr>
          <p:cNvPr id="39" name="直接箭头连接符 38"/>
          <p:cNvCxnSpPr>
            <a:stCxn id="17" idx="6"/>
            <a:endCxn id="32" idx="2"/>
          </p:cNvCxnSpPr>
          <p:nvPr/>
        </p:nvCxnSpPr>
        <p:spPr>
          <a:xfrm>
            <a:off x="1643042" y="3041115"/>
            <a:ext cx="2214578" cy="171450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64" idx="6"/>
            <a:endCxn id="31" idx="2"/>
          </p:cNvCxnSpPr>
          <p:nvPr/>
        </p:nvCxnSpPr>
        <p:spPr>
          <a:xfrm flipV="1">
            <a:off x="1643042" y="3041105"/>
            <a:ext cx="2214578" cy="171451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64" idx="6"/>
            <a:endCxn id="32" idx="2"/>
          </p:cNvCxnSpPr>
          <p:nvPr/>
        </p:nvCxnSpPr>
        <p:spPr>
          <a:xfrm flipV="1">
            <a:off x="1643042" y="4755617"/>
            <a:ext cx="2214578" cy="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1" idx="6"/>
            <a:endCxn id="28" idx="2"/>
          </p:cNvCxnSpPr>
          <p:nvPr/>
        </p:nvCxnSpPr>
        <p:spPr>
          <a:xfrm flipV="1">
            <a:off x="4429124" y="2040973"/>
            <a:ext cx="2095521" cy="1000132"/>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2" idx="6"/>
            <a:endCxn id="28" idx="2"/>
          </p:cNvCxnSpPr>
          <p:nvPr/>
        </p:nvCxnSpPr>
        <p:spPr>
          <a:xfrm flipV="1">
            <a:off x="4429124" y="2040973"/>
            <a:ext cx="2095521" cy="2714644"/>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37" idx="6"/>
            <a:endCxn id="28" idx="2"/>
          </p:cNvCxnSpPr>
          <p:nvPr/>
        </p:nvCxnSpPr>
        <p:spPr>
          <a:xfrm flipV="1">
            <a:off x="4429124" y="2040973"/>
            <a:ext cx="2095521" cy="3714776"/>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857224" y="6167615"/>
            <a:ext cx="953403" cy="646331"/>
          </a:xfrm>
          <a:prstGeom prst="rect">
            <a:avLst/>
          </a:prstGeom>
          <a:noFill/>
        </p:spPr>
        <p:txBody>
          <a:bodyPr wrap="none" rtlCol="0">
            <a:spAutoFit/>
          </a:bodyPr>
          <a:lstStyle/>
          <a:p>
            <a:r>
              <a:rPr lang="en-US" altLang="zh-CN" dirty="0" smtClean="0"/>
              <a:t>Layer L1</a:t>
            </a:r>
            <a:endParaRPr lang="en-US" altLang="zh-CN" dirty="0" smtClean="0"/>
          </a:p>
          <a:p>
            <a:r>
              <a:rPr lang="en-US" altLang="zh-CN" dirty="0" smtClean="0"/>
              <a:t>N</a:t>
            </a:r>
            <a:r>
              <a:rPr lang="en-US" altLang="zh-CN" baseline="-25000" dirty="0" smtClean="0"/>
              <a:t>1</a:t>
            </a:r>
            <a:r>
              <a:rPr lang="en-US" altLang="zh-CN" dirty="0" smtClean="0"/>
              <a:t>=784</a:t>
            </a:r>
            <a:endParaRPr lang="zh-CN" altLang="en-US" dirty="0"/>
          </a:p>
        </p:txBody>
      </p:sp>
      <p:sp>
        <p:nvSpPr>
          <p:cNvPr id="46" name="TextBox 45"/>
          <p:cNvSpPr txBox="1"/>
          <p:nvPr/>
        </p:nvSpPr>
        <p:spPr>
          <a:xfrm>
            <a:off x="3714744" y="6239053"/>
            <a:ext cx="1184235" cy="646331"/>
          </a:xfrm>
          <a:prstGeom prst="rect">
            <a:avLst/>
          </a:prstGeom>
          <a:noFill/>
        </p:spPr>
        <p:txBody>
          <a:bodyPr wrap="none" rtlCol="0">
            <a:spAutoFit/>
          </a:bodyPr>
          <a:lstStyle/>
          <a:p>
            <a:r>
              <a:rPr lang="en-US" altLang="zh-CN" dirty="0" smtClean="0"/>
              <a:t>Layer L2</a:t>
            </a:r>
            <a:r>
              <a:rPr lang="zh-CN" altLang="en-US" dirty="0" smtClean="0"/>
              <a:t>：</a:t>
            </a:r>
            <a:endParaRPr lang="en-US" altLang="zh-CN" dirty="0" smtClean="0"/>
          </a:p>
          <a:p>
            <a:r>
              <a:rPr lang="en-US" altLang="zh-CN" dirty="0" smtClean="0"/>
              <a:t>N</a:t>
            </a:r>
            <a:r>
              <a:rPr lang="en-US" altLang="zh-CN" baseline="-25000" dirty="0" smtClean="0"/>
              <a:t>2</a:t>
            </a:r>
            <a:r>
              <a:rPr lang="en-US" altLang="zh-CN" dirty="0" smtClean="0"/>
              <a:t>=100</a:t>
            </a:r>
            <a:endParaRPr lang="zh-CN" altLang="en-US" dirty="0"/>
          </a:p>
        </p:txBody>
      </p:sp>
      <p:sp>
        <p:nvSpPr>
          <p:cNvPr id="47" name="TextBox 46"/>
          <p:cNvSpPr txBox="1"/>
          <p:nvPr/>
        </p:nvSpPr>
        <p:spPr>
          <a:xfrm>
            <a:off x="6357950" y="6239053"/>
            <a:ext cx="953403" cy="646331"/>
          </a:xfrm>
          <a:prstGeom prst="rect">
            <a:avLst/>
          </a:prstGeom>
          <a:noFill/>
        </p:spPr>
        <p:txBody>
          <a:bodyPr wrap="none" rtlCol="0">
            <a:spAutoFit/>
          </a:bodyPr>
          <a:lstStyle/>
          <a:p>
            <a:r>
              <a:rPr lang="en-US" altLang="zh-CN" dirty="0" smtClean="0"/>
              <a:t>Layer L3</a:t>
            </a:r>
            <a:endParaRPr lang="en-US" altLang="zh-CN" dirty="0" smtClean="0"/>
          </a:p>
          <a:p>
            <a:r>
              <a:rPr lang="en-US" altLang="zh-CN" dirty="0" smtClean="0"/>
              <a:t>N</a:t>
            </a:r>
            <a:r>
              <a:rPr lang="en-US" altLang="zh-CN" baseline="-25000" dirty="0" smtClean="0"/>
              <a:t>3</a:t>
            </a:r>
            <a:r>
              <a:rPr lang="en-US" altLang="zh-CN" dirty="0" smtClean="0"/>
              <a:t>=10</a:t>
            </a:r>
            <a:endParaRPr lang="zh-CN" altLang="en-US" dirty="0"/>
          </a:p>
        </p:txBody>
      </p:sp>
      <p:sp>
        <p:nvSpPr>
          <p:cNvPr id="48" name="椭圆 47"/>
          <p:cNvSpPr/>
          <p:nvPr/>
        </p:nvSpPr>
        <p:spPr>
          <a:xfrm>
            <a:off x="6524645" y="2755353"/>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p:cNvCxnSpPr>
            <a:stCxn id="48" idx="6"/>
          </p:cNvCxnSpPr>
          <p:nvPr/>
        </p:nvCxnSpPr>
        <p:spPr>
          <a:xfrm>
            <a:off x="7096149" y="3041105"/>
            <a:ext cx="1214446" cy="158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50" name="Object 13"/>
          <p:cNvGraphicFramePr>
            <a:graphicFrameLocks noChangeAspect="1"/>
          </p:cNvGraphicFramePr>
          <p:nvPr/>
        </p:nvGraphicFramePr>
        <p:xfrm>
          <a:off x="7286644" y="2612477"/>
          <a:ext cx="452437" cy="476250"/>
        </p:xfrm>
        <a:graphic>
          <a:graphicData uri="http://schemas.openxmlformats.org/presentationml/2006/ole">
            <mc:AlternateContent xmlns:mc="http://schemas.openxmlformats.org/markup-compatibility/2006">
              <mc:Choice xmlns:v="urn:schemas-microsoft-com:vml" Requires="v">
                <p:oleObj spid="_x0000_s29527" name="Equation" r:id="rId12" imgW="241300" imgH="254000" progId="Equation.DSMT4">
                  <p:embed/>
                </p:oleObj>
              </mc:Choice>
              <mc:Fallback>
                <p:oleObj name="Equation" r:id="rId12" imgW="241300" imgH="254000" progId="Equation.DSMT4">
                  <p:embed/>
                  <p:pic>
                    <p:nvPicPr>
                      <p:cNvPr id="0" name="图片 295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86644" y="2612477"/>
                        <a:ext cx="45243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 name="椭圆 50"/>
          <p:cNvSpPr/>
          <p:nvPr/>
        </p:nvSpPr>
        <p:spPr>
          <a:xfrm>
            <a:off x="6524645" y="5469997"/>
            <a:ext cx="57150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箭头连接符 51"/>
          <p:cNvCxnSpPr>
            <a:stCxn id="51" idx="6"/>
          </p:cNvCxnSpPr>
          <p:nvPr/>
        </p:nvCxnSpPr>
        <p:spPr>
          <a:xfrm>
            <a:off x="7096149" y="5755749"/>
            <a:ext cx="1214446" cy="158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53" name="Object 13"/>
          <p:cNvGraphicFramePr>
            <a:graphicFrameLocks noChangeAspect="1"/>
          </p:cNvGraphicFramePr>
          <p:nvPr/>
        </p:nvGraphicFramePr>
        <p:xfrm>
          <a:off x="7358082" y="5279499"/>
          <a:ext cx="452437" cy="476250"/>
        </p:xfrm>
        <a:graphic>
          <a:graphicData uri="http://schemas.openxmlformats.org/presentationml/2006/ole">
            <mc:AlternateContent xmlns:mc="http://schemas.openxmlformats.org/markup-compatibility/2006">
              <mc:Choice xmlns:v="urn:schemas-microsoft-com:vml" Requires="v">
                <p:oleObj spid="_x0000_s29528" name="Equation" r:id="rId14" imgW="241300" imgH="254000" progId="Equation.DSMT4">
                  <p:embed/>
                </p:oleObj>
              </mc:Choice>
              <mc:Fallback>
                <p:oleObj name="Equation" r:id="rId14" imgW="241300" imgH="254000" progId="Equation.DSMT4">
                  <p:embed/>
                  <p:pic>
                    <p:nvPicPr>
                      <p:cNvPr id="0" name="图片 295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58082" y="5279499"/>
                        <a:ext cx="45243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54" name="直接箭头连接符 53"/>
          <p:cNvCxnSpPr>
            <a:stCxn id="24" idx="6"/>
            <a:endCxn id="48" idx="2"/>
          </p:cNvCxnSpPr>
          <p:nvPr/>
        </p:nvCxnSpPr>
        <p:spPr>
          <a:xfrm>
            <a:off x="4429124" y="2040973"/>
            <a:ext cx="2095521" cy="1000132"/>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24" idx="6"/>
            <a:endCxn id="51" idx="2"/>
          </p:cNvCxnSpPr>
          <p:nvPr/>
        </p:nvCxnSpPr>
        <p:spPr>
          <a:xfrm>
            <a:off x="4429124" y="2040973"/>
            <a:ext cx="2095521" cy="3714776"/>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31" idx="6"/>
            <a:endCxn id="48" idx="2"/>
          </p:cNvCxnSpPr>
          <p:nvPr/>
        </p:nvCxnSpPr>
        <p:spPr>
          <a:xfrm>
            <a:off x="4429124" y="3041105"/>
            <a:ext cx="2095521" cy="158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31" idx="6"/>
            <a:endCxn id="51" idx="2"/>
          </p:cNvCxnSpPr>
          <p:nvPr/>
        </p:nvCxnSpPr>
        <p:spPr>
          <a:xfrm>
            <a:off x="4429124" y="3041105"/>
            <a:ext cx="2095521" cy="2714644"/>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32" idx="6"/>
            <a:endCxn id="48" idx="2"/>
          </p:cNvCxnSpPr>
          <p:nvPr/>
        </p:nvCxnSpPr>
        <p:spPr>
          <a:xfrm flipV="1">
            <a:off x="4429124" y="3041105"/>
            <a:ext cx="2095521" cy="1714512"/>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32" idx="6"/>
            <a:endCxn id="51" idx="2"/>
          </p:cNvCxnSpPr>
          <p:nvPr/>
        </p:nvCxnSpPr>
        <p:spPr>
          <a:xfrm>
            <a:off x="4429124" y="4755617"/>
            <a:ext cx="2095521" cy="1000132"/>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37" idx="6"/>
            <a:endCxn id="48" idx="2"/>
          </p:cNvCxnSpPr>
          <p:nvPr/>
        </p:nvCxnSpPr>
        <p:spPr>
          <a:xfrm flipV="1">
            <a:off x="4429124" y="3041105"/>
            <a:ext cx="2095521" cy="2714644"/>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37" idx="6"/>
            <a:endCxn id="51" idx="2"/>
          </p:cNvCxnSpPr>
          <p:nvPr/>
        </p:nvCxnSpPr>
        <p:spPr>
          <a:xfrm>
            <a:off x="4429124" y="5755749"/>
            <a:ext cx="2095521" cy="158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1041401" y="4469865"/>
            <a:ext cx="635000" cy="571509"/>
            <a:chOff x="2334819" y="3929061"/>
            <a:chExt cx="476250" cy="428633"/>
          </a:xfrm>
        </p:grpSpPr>
        <p:graphicFrame>
          <p:nvGraphicFramePr>
            <p:cNvPr id="63" name="Object 4"/>
            <p:cNvGraphicFramePr>
              <a:graphicFrameLocks noChangeAspect="1"/>
            </p:cNvGraphicFramePr>
            <p:nvPr/>
          </p:nvGraphicFramePr>
          <p:xfrm>
            <a:off x="2334819" y="3929061"/>
            <a:ext cx="476250" cy="428626"/>
          </p:xfrm>
          <a:graphic>
            <a:graphicData uri="http://schemas.openxmlformats.org/presentationml/2006/ole">
              <mc:AlternateContent xmlns:mc="http://schemas.openxmlformats.org/markup-compatibility/2006">
                <mc:Choice xmlns:v="urn:schemas-microsoft-com:vml" Requires="v">
                  <p:oleObj spid="_x0000_s29529" name="Equation" r:id="rId16" imgW="254000" imgH="228600" progId="Equation.DSMT4">
                    <p:embed/>
                  </p:oleObj>
                </mc:Choice>
                <mc:Fallback>
                  <p:oleObj name="Equation" r:id="rId16" imgW="254000" imgH="228600" progId="Equation.DSMT4">
                    <p:embed/>
                    <p:pic>
                      <p:nvPicPr>
                        <p:cNvPr id="0" name="图片 2952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34819" y="3929061"/>
                          <a:ext cx="476250" cy="428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 name="椭圆 63"/>
            <p:cNvSpPr/>
            <p:nvPr/>
          </p:nvSpPr>
          <p:spPr>
            <a:xfrm>
              <a:off x="2357422" y="3929066"/>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5" name="直接箭头连接符 64"/>
          <p:cNvCxnSpPr>
            <a:stCxn id="64" idx="6"/>
            <a:endCxn id="24" idx="2"/>
          </p:cNvCxnSpPr>
          <p:nvPr/>
        </p:nvCxnSpPr>
        <p:spPr>
          <a:xfrm flipV="1">
            <a:off x="1643042" y="2040973"/>
            <a:ext cx="2214578" cy="271465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23" idx="6"/>
            <a:endCxn id="24" idx="2"/>
          </p:cNvCxnSpPr>
          <p:nvPr/>
        </p:nvCxnSpPr>
        <p:spPr>
          <a:xfrm flipV="1">
            <a:off x="1643042" y="2040973"/>
            <a:ext cx="2214578" cy="37147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23" idx="6"/>
            <a:endCxn id="31" idx="2"/>
          </p:cNvCxnSpPr>
          <p:nvPr/>
        </p:nvCxnSpPr>
        <p:spPr>
          <a:xfrm flipV="1">
            <a:off x="1643042" y="3041105"/>
            <a:ext cx="2214578" cy="271464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23" idx="6"/>
            <a:endCxn id="32" idx="2"/>
          </p:cNvCxnSpPr>
          <p:nvPr/>
        </p:nvCxnSpPr>
        <p:spPr>
          <a:xfrm flipV="1">
            <a:off x="1643042" y="4755617"/>
            <a:ext cx="2214578" cy="10001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69" name="组合 68"/>
          <p:cNvGrpSpPr/>
          <p:nvPr/>
        </p:nvGrpSpPr>
        <p:grpSpPr>
          <a:xfrm>
            <a:off x="6572264" y="4112675"/>
            <a:ext cx="571504" cy="571503"/>
            <a:chOff x="2357422" y="3929066"/>
            <a:chExt cx="428628" cy="428628"/>
          </a:xfrm>
        </p:grpSpPr>
        <p:graphicFrame>
          <p:nvGraphicFramePr>
            <p:cNvPr id="70" name="Object 4"/>
            <p:cNvGraphicFramePr>
              <a:graphicFrameLocks noChangeAspect="1"/>
            </p:cNvGraphicFramePr>
            <p:nvPr/>
          </p:nvGraphicFramePr>
          <p:xfrm>
            <a:off x="2501506" y="3976689"/>
            <a:ext cx="142875" cy="333376"/>
          </p:xfrm>
          <a:graphic>
            <a:graphicData uri="http://schemas.openxmlformats.org/presentationml/2006/ole">
              <mc:AlternateContent xmlns:mc="http://schemas.openxmlformats.org/markup-compatibility/2006">
                <mc:Choice xmlns:v="urn:schemas-microsoft-com:vml" Requires="v">
                  <p:oleObj spid="_x0000_s29530" name="Equation" r:id="rId18" imgW="76200" imgH="177165" progId="Equation.DSMT4">
                    <p:embed/>
                  </p:oleObj>
                </mc:Choice>
                <mc:Fallback>
                  <p:oleObj name="Equation" r:id="rId18" imgW="76200" imgH="177165" progId="Equation.DSMT4">
                    <p:embed/>
                    <p:pic>
                      <p:nvPicPr>
                        <p:cNvPr id="0" name="图片 295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1506" y="3976689"/>
                          <a:ext cx="142875" cy="33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 name="椭圆 70"/>
            <p:cNvSpPr/>
            <p:nvPr/>
          </p:nvSpPr>
          <p:spPr>
            <a:xfrm>
              <a:off x="2357422" y="3929066"/>
              <a:ext cx="428628" cy="4286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71"/>
          <p:cNvGrpSpPr/>
          <p:nvPr/>
        </p:nvGrpSpPr>
        <p:grpSpPr>
          <a:xfrm>
            <a:off x="3857620" y="3684047"/>
            <a:ext cx="571504" cy="571503"/>
            <a:chOff x="2357422" y="3929066"/>
            <a:chExt cx="428628" cy="428628"/>
          </a:xfrm>
        </p:grpSpPr>
        <p:graphicFrame>
          <p:nvGraphicFramePr>
            <p:cNvPr id="73" name="Object 4"/>
            <p:cNvGraphicFramePr>
              <a:graphicFrameLocks noChangeAspect="1"/>
            </p:cNvGraphicFramePr>
            <p:nvPr/>
          </p:nvGraphicFramePr>
          <p:xfrm>
            <a:off x="2501506" y="3976689"/>
            <a:ext cx="142875" cy="333376"/>
          </p:xfrm>
          <a:graphic>
            <a:graphicData uri="http://schemas.openxmlformats.org/presentationml/2006/ole">
              <mc:AlternateContent xmlns:mc="http://schemas.openxmlformats.org/markup-compatibility/2006">
                <mc:Choice xmlns:v="urn:schemas-microsoft-com:vml" Requires="v">
                  <p:oleObj spid="_x0000_s29531" name="Equation" r:id="rId19" imgW="76200" imgH="177165" progId="Equation.DSMT4">
                    <p:embed/>
                  </p:oleObj>
                </mc:Choice>
                <mc:Fallback>
                  <p:oleObj name="Equation" r:id="rId19" imgW="76200" imgH="177165" progId="Equation.DSMT4">
                    <p:embed/>
                    <p:pic>
                      <p:nvPicPr>
                        <p:cNvPr id="0" name="图片 295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1506" y="3976689"/>
                          <a:ext cx="142875" cy="33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 name="椭圆 73"/>
            <p:cNvSpPr/>
            <p:nvPr/>
          </p:nvSpPr>
          <p:spPr>
            <a:xfrm>
              <a:off x="2357422" y="3929066"/>
              <a:ext cx="428628" cy="4286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反向传播算法</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pPr>
              <a:spcAft>
                <a:spcPts val="1200"/>
              </a:spcAft>
              <a:buNone/>
            </a:pPr>
            <a:r>
              <a:rPr lang="zh-CN" altLang="en-US" sz="2400" b="1" dirty="0" smtClean="0">
                <a:latin typeface="黑体" panose="02010609060101010101" pitchFamily="49" charset="-122"/>
                <a:ea typeface="黑体" panose="02010609060101010101" pitchFamily="49" charset="-122"/>
              </a:rPr>
              <a:t>例题</a:t>
            </a:r>
            <a:r>
              <a:rPr lang="en-US" altLang="zh-CN" sz="2400" b="1" dirty="0" smtClean="0">
                <a:latin typeface="黑体" panose="02010609060101010101" pitchFamily="49" charset="-122"/>
                <a:ea typeface="黑体" panose="02010609060101010101" pitchFamily="49" charset="-122"/>
              </a:rPr>
              <a:t>4</a:t>
            </a:r>
            <a:r>
              <a:rPr lang="zh-CN" altLang="en-US" sz="2400" b="1" dirty="0" smtClean="0">
                <a:latin typeface="黑体" panose="02010609060101010101" pitchFamily="49" charset="-122"/>
                <a:ea typeface="黑体" panose="02010609060101010101" pitchFamily="49" charset="-122"/>
              </a:rPr>
              <a:t>：</a:t>
            </a:r>
            <a:r>
              <a:rPr lang="zh-CN" altLang="en-US" sz="2400" dirty="0" smtClean="0">
                <a:latin typeface="+mn-ea"/>
              </a:rPr>
              <a:t>手写体数字识别</a:t>
            </a:r>
            <a:r>
              <a:rPr lang="en-US" altLang="zh-CN" sz="2400" dirty="0" smtClean="0">
                <a:latin typeface="+mn-ea"/>
              </a:rPr>
              <a:t>-</a:t>
            </a:r>
            <a:r>
              <a:rPr lang="zh-CN" altLang="en-US" sz="2400" dirty="0" smtClean="0">
                <a:latin typeface="+mn-ea"/>
              </a:rPr>
              <a:t>识别</a:t>
            </a:r>
            <a:r>
              <a:rPr lang="en-US" altLang="zh-CN" sz="2400" dirty="0" smtClean="0">
                <a:latin typeface="+mn-ea"/>
              </a:rPr>
              <a:t>10</a:t>
            </a:r>
            <a:r>
              <a:rPr lang="zh-CN" altLang="en-US" sz="2400" dirty="0" smtClean="0">
                <a:latin typeface="+mn-ea"/>
              </a:rPr>
              <a:t>个数字</a:t>
            </a:r>
            <a:endParaRPr lang="en-US" altLang="zh-CN" sz="2400" dirty="0" smtClean="0">
              <a:latin typeface="+mn-ea"/>
            </a:endParaRPr>
          </a:p>
        </p:txBody>
      </p:sp>
      <p:graphicFrame>
        <p:nvGraphicFramePr>
          <p:cNvPr id="4" name="Object 13"/>
          <p:cNvGraphicFramePr>
            <a:graphicFrameLocks noChangeAspect="1"/>
          </p:cNvGraphicFramePr>
          <p:nvPr/>
        </p:nvGraphicFramePr>
        <p:xfrm>
          <a:off x="1357313" y="1787797"/>
          <a:ext cx="6119812" cy="4881563"/>
        </p:xfrm>
        <a:graphic>
          <a:graphicData uri="http://schemas.openxmlformats.org/presentationml/2006/ole">
            <mc:AlternateContent xmlns:mc="http://schemas.openxmlformats.org/markup-compatibility/2006">
              <mc:Choice xmlns:v="urn:schemas-microsoft-com:vml" Requires="v">
                <p:oleObj spid="_x0000_s29852" name="Equation" r:id="rId1" imgW="78333600" imgH="62484000" progId="Equation.DSMT4">
                  <p:embed/>
                </p:oleObj>
              </mc:Choice>
              <mc:Fallback>
                <p:oleObj name="Equation" r:id="rId1" imgW="78333600" imgH="62484000" progId="Equation.DSMT4">
                  <p:embed/>
                  <p:pic>
                    <p:nvPicPr>
                      <p:cNvPr id="0" name="图片 29851"/>
                      <p:cNvPicPr>
                        <a:picLocks noChangeAspect="1" noChangeArrowheads="1"/>
                      </p:cNvPicPr>
                      <p:nvPr/>
                    </p:nvPicPr>
                    <p:blipFill>
                      <a:blip r:embed="rId2"/>
                      <a:srcRect/>
                      <a:stretch>
                        <a:fillRect/>
                      </a:stretch>
                    </p:blipFill>
                    <p:spPr bwMode="auto">
                      <a:xfrm>
                        <a:off x="1357313" y="1787797"/>
                        <a:ext cx="6119812" cy="488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反向传播算法</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pPr>
              <a:spcAft>
                <a:spcPts val="1200"/>
              </a:spcAft>
              <a:buNone/>
            </a:pPr>
            <a:r>
              <a:rPr lang="zh-CN" altLang="en-US" sz="2400" b="1" dirty="0" smtClean="0">
                <a:latin typeface="黑体" panose="02010609060101010101" pitchFamily="49" charset="-122"/>
                <a:ea typeface="黑体" panose="02010609060101010101" pitchFamily="49" charset="-122"/>
              </a:rPr>
              <a:t>例题</a:t>
            </a:r>
            <a:r>
              <a:rPr lang="en-US" altLang="zh-CN" sz="2400" b="1" dirty="0" smtClean="0">
                <a:latin typeface="黑体" panose="02010609060101010101" pitchFamily="49" charset="-122"/>
                <a:ea typeface="黑体" panose="02010609060101010101" pitchFamily="49" charset="-122"/>
              </a:rPr>
              <a:t>4</a:t>
            </a:r>
            <a:r>
              <a:rPr lang="zh-CN" altLang="en-US" sz="2400" b="1" dirty="0" smtClean="0">
                <a:latin typeface="黑体" panose="02010609060101010101" pitchFamily="49" charset="-122"/>
                <a:ea typeface="黑体" panose="02010609060101010101" pitchFamily="49" charset="-122"/>
              </a:rPr>
              <a:t>：</a:t>
            </a:r>
            <a:r>
              <a:rPr lang="zh-CN" altLang="en-US" sz="2400" dirty="0" smtClean="0">
                <a:latin typeface="+mn-ea"/>
              </a:rPr>
              <a:t>手写体数字识别</a:t>
            </a:r>
            <a:r>
              <a:rPr lang="en-US" altLang="zh-CN" sz="2400" dirty="0" smtClean="0">
                <a:latin typeface="+mn-ea"/>
              </a:rPr>
              <a:t>-</a:t>
            </a:r>
            <a:r>
              <a:rPr lang="zh-CN" altLang="en-US" sz="2400" dirty="0" smtClean="0">
                <a:latin typeface="+mn-ea"/>
              </a:rPr>
              <a:t>识别</a:t>
            </a:r>
            <a:r>
              <a:rPr lang="en-US" altLang="zh-CN" sz="2400" dirty="0" smtClean="0">
                <a:latin typeface="+mn-ea"/>
              </a:rPr>
              <a:t>10</a:t>
            </a:r>
            <a:r>
              <a:rPr lang="zh-CN" altLang="en-US" sz="2400" dirty="0" smtClean="0">
                <a:latin typeface="+mn-ea"/>
              </a:rPr>
              <a:t>个数字</a:t>
            </a:r>
            <a:endParaRPr lang="en-US" altLang="zh-CN" sz="2400" dirty="0" smtClean="0">
              <a:latin typeface="+mn-ea"/>
            </a:endParaRPr>
          </a:p>
        </p:txBody>
      </p:sp>
      <p:pic>
        <p:nvPicPr>
          <p:cNvPr id="4" name="Learning.avi">
            <a:hlinkClick r:id="" action="ppaction://media"/>
          </p:cNvPr>
          <p:cNvPicPr>
            <a:picLocks noChangeAspect="1"/>
          </p:cNvPicPr>
          <p:nvPr>
            <a:videoFile r:link="rId1"/>
            <p:extLst>
              <p:ext uri="{DAA4B4D4-6D71-4841-9C94-3DE7FCFB9230}">
                <p14:media xmlns:p14="http://schemas.microsoft.com/office/powerpoint/2010/main" r:link="rId2"/>
              </p:ext>
            </p:extLst>
          </p:nvPr>
        </p:nvPicPr>
        <p:blipFill>
          <a:blip r:embed="rId3"/>
          <a:stretch>
            <a:fillRect/>
          </a:stretch>
        </p:blipFill>
        <p:spPr>
          <a:xfrm>
            <a:off x="539552" y="1844824"/>
            <a:ext cx="4176464" cy="4176464"/>
          </a:xfrm>
          <a:prstGeom prst="rect">
            <a:avLst/>
          </a:prstGeom>
        </p:spPr>
      </p:pic>
      <p:pic>
        <p:nvPicPr>
          <p:cNvPr id="5" name="Picture 2" descr="D:\Teaching\计算机视觉基础\第五讲\Examples\HiddenWeights.png"/>
          <p:cNvPicPr>
            <a:picLocks noChangeAspect="1" noChangeArrowheads="1"/>
          </p:cNvPicPr>
          <p:nvPr/>
        </p:nvPicPr>
        <p:blipFill>
          <a:blip r:embed="rId4"/>
          <a:srcRect/>
          <a:stretch>
            <a:fillRect/>
          </a:stretch>
        </p:blipFill>
        <p:spPr bwMode="auto">
          <a:xfrm>
            <a:off x="4860032" y="1844824"/>
            <a:ext cx="4176464" cy="4176464"/>
          </a:xfrm>
          <a:prstGeom prst="rect">
            <a:avLst/>
          </a:prstGeom>
          <a:noFill/>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反向传播算法</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pPr>
              <a:spcAft>
                <a:spcPts val="1200"/>
              </a:spcAft>
              <a:buNone/>
            </a:pPr>
            <a:r>
              <a:rPr lang="zh-CN" altLang="en-US" sz="2400" b="1" dirty="0" smtClean="0">
                <a:latin typeface="黑体" panose="02010609060101010101" pitchFamily="49" charset="-122"/>
                <a:ea typeface="黑体" panose="02010609060101010101" pitchFamily="49" charset="-122"/>
              </a:rPr>
              <a:t>例题</a:t>
            </a:r>
            <a:r>
              <a:rPr lang="en-US" altLang="zh-CN" sz="2400" b="1" dirty="0" smtClean="0">
                <a:latin typeface="黑体" panose="02010609060101010101" pitchFamily="49" charset="-122"/>
                <a:ea typeface="黑体" panose="02010609060101010101" pitchFamily="49" charset="-122"/>
              </a:rPr>
              <a:t>4</a:t>
            </a:r>
            <a:r>
              <a:rPr lang="zh-CN" altLang="en-US" sz="2400" b="1" dirty="0" smtClean="0">
                <a:latin typeface="黑体" panose="02010609060101010101" pitchFamily="49" charset="-122"/>
                <a:ea typeface="黑体" panose="02010609060101010101" pitchFamily="49" charset="-122"/>
              </a:rPr>
              <a:t>：</a:t>
            </a:r>
            <a:r>
              <a:rPr lang="zh-CN" altLang="en-US" sz="2400" dirty="0" smtClean="0">
                <a:latin typeface="+mn-ea"/>
              </a:rPr>
              <a:t>手写体数字识别</a:t>
            </a:r>
            <a:r>
              <a:rPr lang="en-US" altLang="zh-CN" sz="2400" dirty="0" smtClean="0">
                <a:latin typeface="+mn-ea"/>
              </a:rPr>
              <a:t>-</a:t>
            </a:r>
            <a:r>
              <a:rPr lang="zh-CN" altLang="en-US" sz="2400" dirty="0" smtClean="0">
                <a:latin typeface="+mn-ea"/>
              </a:rPr>
              <a:t>识别</a:t>
            </a:r>
            <a:r>
              <a:rPr lang="en-US" altLang="zh-CN" sz="2400" dirty="0" smtClean="0">
                <a:latin typeface="+mn-ea"/>
              </a:rPr>
              <a:t>10</a:t>
            </a:r>
            <a:r>
              <a:rPr lang="zh-CN" altLang="en-US" sz="2400" dirty="0" smtClean="0">
                <a:latin typeface="+mn-ea"/>
              </a:rPr>
              <a:t>个数字</a:t>
            </a:r>
            <a:endParaRPr lang="en-US" altLang="zh-CN" sz="2400" dirty="0" smtClean="0">
              <a:latin typeface="+mn-ea"/>
            </a:endParaRPr>
          </a:p>
        </p:txBody>
      </p:sp>
      <p:pic>
        <p:nvPicPr>
          <p:cNvPr id="4" name="Picture 2" descr="D:\Teaching\计算机视觉基础\第五讲\Examples\RecgResults.png"/>
          <p:cNvPicPr>
            <a:picLocks noChangeAspect="1" noChangeArrowheads="1"/>
          </p:cNvPicPr>
          <p:nvPr/>
        </p:nvPicPr>
        <p:blipFill>
          <a:blip r:embed="rId1"/>
          <a:srcRect/>
          <a:stretch>
            <a:fillRect/>
          </a:stretch>
        </p:blipFill>
        <p:spPr bwMode="auto">
          <a:xfrm>
            <a:off x="2188722" y="1760713"/>
            <a:ext cx="4400922" cy="4400922"/>
          </a:xfrm>
          <a:prstGeom prst="rect">
            <a:avLst/>
          </a:prstGeom>
          <a:noFill/>
        </p:spPr>
      </p:pic>
      <p:sp>
        <p:nvSpPr>
          <p:cNvPr id="5" name="TextBox 4"/>
          <p:cNvSpPr txBox="1"/>
          <p:nvPr/>
        </p:nvSpPr>
        <p:spPr>
          <a:xfrm>
            <a:off x="2623296" y="6115943"/>
            <a:ext cx="3809056" cy="769441"/>
          </a:xfrm>
          <a:prstGeom prst="rect">
            <a:avLst/>
          </a:prstGeom>
          <a:noFill/>
        </p:spPr>
        <p:txBody>
          <a:bodyPr wrap="none" rtlCol="0">
            <a:spAutoFit/>
          </a:bodyPr>
          <a:lstStyle/>
          <a:p>
            <a:r>
              <a:rPr lang="zh-CN" altLang="en-US" sz="4400" dirty="0" smtClean="0">
                <a:solidFill>
                  <a:srgbClr val="0000FF"/>
                </a:solidFill>
                <a:latin typeface="Arial" panose="020B0604020202020204" pitchFamily="34" charset="0"/>
                <a:cs typeface="Arial" panose="020B0604020202020204" pitchFamily="34" charset="0"/>
              </a:rPr>
              <a:t>准确率</a:t>
            </a:r>
            <a:r>
              <a:rPr lang="en-US" altLang="zh-CN" sz="4400" dirty="0" smtClean="0">
                <a:solidFill>
                  <a:srgbClr val="0000FF"/>
                </a:solidFill>
                <a:latin typeface="Arial" panose="020B0604020202020204" pitchFamily="34" charset="0"/>
                <a:cs typeface="Arial" panose="020B0604020202020204" pitchFamily="34" charset="0"/>
              </a:rPr>
              <a:t>=97.3%</a:t>
            </a:r>
            <a:endParaRPr lang="zh-CN" altLang="en-US" sz="4400" dirty="0">
              <a:solidFill>
                <a:srgbClr val="0000FF"/>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rPr>
              <a:t>本节目录</a:t>
            </a:r>
            <a:endParaRPr lang="zh-CN" altLang="en-US"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solidFill>
                  <a:schemeClr val="bg1">
                    <a:lumMod val="85000"/>
                  </a:schemeClr>
                </a:solidFill>
                <a:latin typeface="黑体" panose="02010609060101010101" pitchFamily="49" charset="-122"/>
                <a:ea typeface="黑体" panose="02010609060101010101" pitchFamily="49" charset="-122"/>
              </a:rPr>
              <a:t>概述</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r>
              <a:rPr lang="zh-CN" altLang="en-US" sz="2800" b="1" dirty="0" smtClean="0">
                <a:solidFill>
                  <a:schemeClr val="bg1">
                    <a:lumMod val="85000"/>
                  </a:schemeClr>
                </a:solidFill>
                <a:latin typeface="黑体" panose="02010609060101010101" pitchFamily="49" charset="-122"/>
                <a:ea typeface="黑体" panose="02010609060101010101" pitchFamily="49" charset="-122"/>
              </a:rPr>
              <a:t>人工神经元</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r>
              <a:rPr lang="zh-CN" altLang="en-US" sz="2800" b="1" dirty="0">
                <a:solidFill>
                  <a:schemeClr val="bg1">
                    <a:lumMod val="85000"/>
                  </a:schemeClr>
                </a:solidFill>
                <a:latin typeface="黑体" panose="02010609060101010101" pitchFamily="49" charset="-122"/>
                <a:ea typeface="黑体" panose="02010609060101010101" pitchFamily="49" charset="-122"/>
              </a:rPr>
              <a:t>神经网络</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r>
              <a:rPr lang="zh-CN" altLang="en-US" sz="2800" b="1" dirty="0" smtClean="0">
                <a:solidFill>
                  <a:schemeClr val="bg1">
                    <a:lumMod val="85000"/>
                  </a:schemeClr>
                </a:solidFill>
                <a:latin typeface="黑体" panose="02010609060101010101" pitchFamily="49" charset="-122"/>
                <a:ea typeface="黑体" panose="02010609060101010101" pitchFamily="49" charset="-122"/>
              </a:rPr>
              <a:t>反向传播算法</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r>
              <a:rPr lang="zh-CN" altLang="en-US" sz="2800" b="1" dirty="0">
                <a:latin typeface="黑体" panose="02010609060101010101" pitchFamily="49" charset="-122"/>
                <a:ea typeface="黑体" panose="02010609060101010101" pitchFamily="49" charset="-122"/>
              </a:rPr>
              <a:t>问题分析</a:t>
            </a:r>
            <a:endParaRPr lang="zh-CN" altLang="en-US" sz="2800" b="1" dirty="0">
              <a:latin typeface="黑体" panose="02010609060101010101" pitchFamily="49" charset="-122"/>
              <a:ea typeface="黑体" panose="02010609060101010101" pitchFamily="49" charset="-122"/>
            </a:endParaRPr>
          </a:p>
          <a:p>
            <a:pPr algn="l">
              <a:buClrTx/>
              <a:buSzTx/>
            </a:pPr>
            <a:r>
              <a:rPr lang="zh-CN" altLang="en-US" sz="2800" b="1" dirty="0" smtClean="0">
                <a:solidFill>
                  <a:schemeClr val="bg1">
                    <a:lumMod val="85000"/>
                  </a:schemeClr>
                </a:solidFill>
                <a:latin typeface="黑体" panose="02010609060101010101" pitchFamily="49" charset="-122"/>
                <a:ea typeface="黑体" panose="02010609060101010101" pitchFamily="49" charset="-122"/>
                <a:sym typeface="+mn-ea"/>
              </a:rPr>
              <a:t>卷积神经网络</a:t>
            </a:r>
            <a:endParaRPr lang="zh-CN" altLang="en-US" sz="2800" b="1" dirty="0" smtClean="0">
              <a:solidFill>
                <a:schemeClr val="bg1">
                  <a:lumMod val="85000"/>
                </a:schemeClr>
              </a:solidFill>
              <a:latin typeface="黑体" panose="02010609060101010101" pitchFamily="49" charset="-122"/>
              <a:ea typeface="黑体" panose="02010609060101010101" pitchFamily="49" charset="-122"/>
            </a:endParaRPr>
          </a:p>
          <a:p>
            <a:endParaRPr lang="en-US" altLang="zh-CN" sz="2800" b="1" dirty="0" smtClean="0">
              <a:latin typeface="黑体" panose="02010609060101010101" pitchFamily="49" charset="-122"/>
              <a:ea typeface="黑体" panose="02010609060101010101" pitchFamily="49" charset="-122"/>
            </a:endParaRPr>
          </a:p>
          <a:p>
            <a:pPr marL="0" indent="0">
              <a:buNone/>
            </a:pPr>
            <a:endParaRPr lang="zh-CN" altLang="en-US" sz="2800"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问题分析</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latin typeface="黑体" panose="02010609060101010101" pitchFamily="49" charset="-122"/>
                <a:ea typeface="黑体" panose="02010609060101010101" pitchFamily="49" charset="-122"/>
              </a:rPr>
              <a:t>梯度消失问题</a:t>
            </a:r>
            <a:endParaRPr lang="en-US" altLang="zh-CN" sz="2800" b="1" dirty="0">
              <a:latin typeface="黑体" panose="02010609060101010101" pitchFamily="49" charset="-122"/>
              <a:ea typeface="黑体" panose="02010609060101010101" pitchFamily="49" charset="-122"/>
            </a:endParaRPr>
          </a:p>
          <a:p>
            <a:pPr lvl="1"/>
            <a:r>
              <a:rPr lang="zh-CN" altLang="en-US" sz="2400" dirty="0" smtClean="0"/>
              <a:t>深度网络模型通常包含多层数据处理神经元，故此类模型的容量要比浅层学习模型大得多。但</a:t>
            </a:r>
            <a:r>
              <a:rPr lang="zh-CN" altLang="en-US" sz="2400" dirty="0" smtClean="0">
                <a:solidFill>
                  <a:srgbClr val="0000FF"/>
                </a:solidFill>
              </a:rPr>
              <a:t>随着网络层数加深，深度网络模型易出现网络性能的退化、容易陷入局部最优等问题</a:t>
            </a:r>
            <a:endParaRPr lang="en-US" altLang="zh-CN" sz="2400" dirty="0" smtClean="0">
              <a:solidFill>
                <a:srgbClr val="0000FF"/>
              </a:solidFill>
            </a:endParaRPr>
          </a:p>
          <a:p>
            <a:pPr lvl="1"/>
            <a:r>
              <a:rPr lang="zh-CN" altLang="en-US" sz="2400" dirty="0" smtClean="0"/>
              <a:t>所谓</a:t>
            </a:r>
            <a:r>
              <a:rPr lang="zh-CN" altLang="en-US" sz="2400" dirty="0" smtClean="0">
                <a:solidFill>
                  <a:srgbClr val="0000FF"/>
                </a:solidFill>
              </a:rPr>
              <a:t>退化，是指神经网络模型在训练集与测试集上所表现出的性能随着网络层数加深而降低的现象</a:t>
            </a:r>
            <a:r>
              <a:rPr lang="zh-CN" altLang="en-US" sz="2400" dirty="0" smtClean="0"/>
              <a:t>。理论上讲，网络层数越深则模型容量越大，网络模型应更易出现过拟合现象，但退化网络模型会出现严重欠拟合现象</a:t>
            </a:r>
            <a:endParaRPr lang="en-US" altLang="zh-CN" sz="2400" dirty="0" smtClean="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问题分析</a:t>
            </a:r>
            <a:endParaRPr lang="en-US" altLang="zh-CN" b="1"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梯度消失问题</a:t>
                </a:r>
                <a:endParaRPr lang="en-US" altLang="zh-CN" sz="2800" b="1" dirty="0">
                  <a:latin typeface="黑体" panose="02010609060101010101" pitchFamily="49" charset="-122"/>
                  <a:ea typeface="黑体" panose="02010609060101010101" pitchFamily="49" charset="-122"/>
                </a:endParaRPr>
              </a:p>
              <a:p>
                <a:pPr lvl="1"/>
                <a:r>
                  <a:rPr lang="zh-CN" altLang="en-US" sz="2400" dirty="0" smtClean="0">
                    <a:solidFill>
                      <a:srgbClr val="0000FF"/>
                    </a:solidFill>
                  </a:rPr>
                  <a:t>导致</a:t>
                </a:r>
                <a:r>
                  <a:rPr lang="zh-CN" altLang="en-US" sz="2400" dirty="0">
                    <a:solidFill>
                      <a:srgbClr val="0000FF"/>
                    </a:solidFill>
                  </a:rPr>
                  <a:t>模型退化的直接原因是模型训练过程中产生的梯度消失现象</a:t>
                </a:r>
                <a:r>
                  <a:rPr lang="zh-CN" altLang="en-US" sz="2400" dirty="0"/>
                  <a:t>，即深度模型前几层参数的梯度接近于</a:t>
                </a:r>
                <a:r>
                  <a:rPr lang="en-US" altLang="zh-CN" sz="2400" dirty="0" smtClean="0"/>
                  <a:t>0</a:t>
                </a:r>
                <a:endParaRPr lang="en-US" altLang="zh-CN" sz="2400" dirty="0" smtClean="0"/>
              </a:p>
              <a:p>
                <a:pPr lvl="1"/>
                <a:r>
                  <a:rPr lang="zh-CN" altLang="en-US" sz="2400" dirty="0"/>
                  <a:t>如果模型训练出现梯度消失现象，则</a:t>
                </a:r>
                <a:r>
                  <a:rPr lang="zh-CN" altLang="en-US" sz="2400" dirty="0">
                    <a:solidFill>
                      <a:srgbClr val="0000FF"/>
                    </a:solidFill>
                  </a:rPr>
                  <a:t>每次参数更新均无法有效改变模型前几层的参数</a:t>
                </a:r>
                <a:r>
                  <a:rPr lang="zh-CN" altLang="en-US" sz="2400" dirty="0"/>
                  <a:t>，故无论是训练过程还是测试过程，</a:t>
                </a:r>
                <a:r>
                  <a:rPr lang="zh-CN" altLang="en-US" sz="2400" dirty="0">
                    <a:solidFill>
                      <a:srgbClr val="0000FF"/>
                    </a:solidFill>
                  </a:rPr>
                  <a:t>网络前几层的参数均接近于</a:t>
                </a:r>
                <a:r>
                  <a:rPr lang="zh-CN" altLang="en-US" sz="2400" dirty="0" smtClean="0">
                    <a:solidFill>
                      <a:srgbClr val="0000FF"/>
                    </a:solidFill>
                  </a:rPr>
                  <a:t>初始状态</a:t>
                </a:r>
                <a:endParaRPr lang="en-US" altLang="zh-CN" sz="2400" dirty="0" smtClean="0">
                  <a:solidFill>
                    <a:srgbClr val="0000FF"/>
                  </a:solidFill>
                </a:endParaRPr>
              </a:p>
              <a:p>
                <a:pPr lvl="1"/>
                <a:r>
                  <a:rPr lang="zh-CN" altLang="en-US" sz="2400" dirty="0"/>
                  <a:t>训练过程中一旦出现梯度消失现象，则整个网络模型在训练和测试过程中都无法取得良好的</a:t>
                </a:r>
                <a:r>
                  <a:rPr lang="zh-CN" altLang="en-US" sz="2400" dirty="0" smtClean="0"/>
                  <a:t>性能</a:t>
                </a:r>
                <a:endParaRPr lang="en-US" altLang="zh-CN" sz="2400" dirty="0" smtClean="0"/>
              </a:p>
              <a:p>
                <a:pPr lvl="1"/>
                <a:r>
                  <a:rPr lang="zh-CN" altLang="en-US" sz="2400" dirty="0"/>
                  <a:t>之所以会出现梯度消失现象，是因为传统神经网络模型多采用</a:t>
                </a:r>
                <a14:m>
                  <m:oMath xmlns:m="http://schemas.openxmlformats.org/officeDocument/2006/math">
                    <m:r>
                      <m:rPr>
                        <m:sty m:val="p"/>
                      </m:rPr>
                      <a:rPr lang="en-US" altLang="zh-CN" sz="2400">
                        <a:latin typeface="Cambria Math" panose="02040503050406030204" pitchFamily="18" charset="0"/>
                      </a:rPr>
                      <m:t>Sigmoid</m:t>
                    </m:r>
                  </m:oMath>
                </a14:m>
                <a:r>
                  <a:rPr lang="zh-CN" altLang="en-US" sz="2400" dirty="0"/>
                  <a:t>激活函数或</a:t>
                </a:r>
                <a14:m>
                  <m:oMath xmlns:m="http://schemas.openxmlformats.org/officeDocument/2006/math">
                    <m:r>
                      <m:rPr>
                        <m:sty m:val="p"/>
                      </m:rPr>
                      <a:rPr lang="en-US" altLang="zh-CN" sz="2400">
                        <a:latin typeface="Cambria Math" panose="02040503050406030204" pitchFamily="18" charset="0"/>
                      </a:rPr>
                      <m:t>tanh</m:t>
                    </m:r>
                  </m:oMath>
                </a14:m>
                <a:r>
                  <a:rPr lang="zh-CN" altLang="en-US" sz="2400" dirty="0"/>
                  <a:t>激活函数。由于这些激活函数的梯度任何情况下的取值均小于</a:t>
                </a:r>
                <a:r>
                  <a:rPr lang="en-US" altLang="zh-CN" sz="2400" dirty="0"/>
                  <a:t>1</a:t>
                </a:r>
                <a:r>
                  <a:rPr lang="zh-CN" altLang="en-US" sz="2400" dirty="0"/>
                  <a:t>，故</a:t>
                </a:r>
                <a:r>
                  <a:rPr lang="zh-CN" altLang="en-US" sz="2400" dirty="0">
                    <a:solidFill>
                      <a:srgbClr val="0000FF"/>
                    </a:solidFill>
                  </a:rPr>
                  <a:t>梯度值将会在深度网络模型的训练过程中逐层衰减并最终接近于</a:t>
                </a:r>
                <a:r>
                  <a:rPr lang="en-US" altLang="zh-CN" sz="2400" dirty="0">
                    <a:solidFill>
                      <a:srgbClr val="0000FF"/>
                    </a:solidFill>
                  </a:rPr>
                  <a:t>0</a:t>
                </a:r>
                <a:endParaRPr lang="en-US" altLang="zh-CN" sz="2400" dirty="0" smtClean="0">
                  <a:solidFill>
                    <a:srgbClr val="0000FF"/>
                  </a:solidFill>
                </a:endParaRPr>
              </a:p>
            </p:txBody>
          </p:sp>
        </mc:Choice>
        <mc:Fallback>
          <p:sp>
            <p:nvSpPr>
              <p:cNvPr id="3" name="副标题 2"/>
              <p:cNvSpPr>
                <a:spLocks noRot="1" noChangeAspect="1" noMove="1" noResize="1" noEditPoints="1" noAdjustHandles="1" noChangeArrowheads="1" noChangeShapeType="1" noTextEdit="1"/>
              </p:cNvSpPr>
              <p:nvPr>
                <p:ph type="subTitle" idx="4294967295"/>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概述</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latin typeface="黑体" panose="02010609060101010101" pitchFamily="49" charset="-122"/>
                <a:ea typeface="黑体" panose="02010609060101010101" pitchFamily="49" charset="-122"/>
              </a:rPr>
              <a:t>神经网络发展史</a:t>
            </a:r>
            <a:endParaRPr lang="en-US" altLang="zh-CN" sz="2800" b="1" dirty="0" smtClean="0">
              <a:latin typeface="黑体" panose="02010609060101010101" pitchFamily="49" charset="-122"/>
              <a:ea typeface="黑体" panose="02010609060101010101" pitchFamily="49" charset="-122"/>
            </a:endParaRPr>
          </a:p>
          <a:p>
            <a:pPr lvl="1"/>
            <a:r>
              <a:rPr lang="zh-CN" altLang="en-US" sz="2400" b="1" dirty="0" smtClean="0"/>
              <a:t>第二阶段</a:t>
            </a:r>
            <a:endParaRPr lang="zh-CN" altLang="en-US" sz="2400" b="1" dirty="0" smtClean="0"/>
          </a:p>
          <a:p>
            <a:pPr marL="1257300" lvl="2" indent="-342900">
              <a:lnSpc>
                <a:spcPct val="100000"/>
              </a:lnSpc>
              <a:buFont typeface="Wingdings" panose="05000000000000000000" pitchFamily="2" charset="2"/>
              <a:buChar char="l"/>
            </a:pPr>
            <a:r>
              <a:rPr lang="en-US" altLang="zh-CN" sz="2000" dirty="0" smtClean="0">
                <a:sym typeface="+mn-ea"/>
              </a:rPr>
              <a:t>1982</a:t>
            </a:r>
            <a:r>
              <a:rPr lang="zh-CN" altLang="en-US" sz="2000" dirty="0" smtClean="0">
                <a:sym typeface="+mn-ea"/>
              </a:rPr>
              <a:t>年</a:t>
            </a:r>
            <a:r>
              <a:rPr lang="en-US" altLang="zh-CN" sz="2000" dirty="0" smtClean="0">
                <a:sym typeface="+mn-ea"/>
              </a:rPr>
              <a:t>, </a:t>
            </a:r>
            <a:r>
              <a:rPr lang="zh-CN" altLang="en-US" sz="2000" dirty="0" smtClean="0">
                <a:sym typeface="+mn-ea"/>
              </a:rPr>
              <a:t>物理学家</a:t>
            </a:r>
            <a:r>
              <a:rPr lang="en-US" altLang="zh-CN" sz="2000" dirty="0" smtClean="0">
                <a:sym typeface="+mn-ea"/>
              </a:rPr>
              <a:t>Hopfield</a:t>
            </a:r>
            <a:r>
              <a:rPr lang="zh-CN" altLang="en-US" sz="2000" dirty="0" smtClean="0">
                <a:sym typeface="+mn-ea"/>
              </a:rPr>
              <a:t>提出了一种具有联想记忆、优化计算能力的递归网络模型</a:t>
            </a:r>
            <a:r>
              <a:rPr lang="en-US" altLang="zh-CN" sz="2000" dirty="0" smtClean="0">
                <a:sym typeface="+mn-ea"/>
              </a:rPr>
              <a:t>, </a:t>
            </a:r>
            <a:r>
              <a:rPr lang="zh-CN" altLang="en-US" sz="2000" dirty="0" smtClean="0">
                <a:sym typeface="+mn-ea"/>
              </a:rPr>
              <a:t>即</a:t>
            </a:r>
            <a:r>
              <a:rPr lang="en-US" altLang="zh-CN" sz="2000" dirty="0" smtClean="0">
                <a:solidFill>
                  <a:srgbClr val="C00000"/>
                </a:solidFill>
                <a:sym typeface="+mn-ea"/>
              </a:rPr>
              <a:t>Hopfield </a:t>
            </a:r>
            <a:r>
              <a:rPr lang="zh-CN" altLang="en-US" sz="2000" dirty="0" smtClean="0">
                <a:solidFill>
                  <a:srgbClr val="C00000"/>
                </a:solidFill>
                <a:sym typeface="+mn-ea"/>
              </a:rPr>
              <a:t>网络</a:t>
            </a:r>
            <a:endParaRPr lang="en-US" altLang="zh-CN" sz="2000" dirty="0" smtClean="0">
              <a:solidFill>
                <a:srgbClr val="C00000"/>
              </a:solidFill>
            </a:endParaRPr>
          </a:p>
          <a:p>
            <a:pPr marL="1257300" lvl="2" indent="-342900">
              <a:lnSpc>
                <a:spcPct val="100000"/>
              </a:lnSpc>
              <a:buFont typeface="Wingdings" panose="05000000000000000000" pitchFamily="2" charset="2"/>
              <a:buChar char="l"/>
            </a:pPr>
            <a:r>
              <a:rPr lang="en-US" altLang="zh-CN" sz="2000" dirty="0" smtClean="0">
                <a:sym typeface="+mn-ea"/>
              </a:rPr>
              <a:t>1986</a:t>
            </a:r>
            <a:r>
              <a:rPr lang="zh-CN" altLang="en-US" sz="2000" dirty="0" smtClean="0">
                <a:sym typeface="+mn-ea"/>
              </a:rPr>
              <a:t>年</a:t>
            </a:r>
            <a:r>
              <a:rPr lang="en-US" altLang="zh-CN" sz="2000" dirty="0" smtClean="0">
                <a:sym typeface="+mn-ea"/>
              </a:rPr>
              <a:t>, </a:t>
            </a:r>
            <a:r>
              <a:rPr lang="en-US" altLang="zh-CN" sz="2000" dirty="0" err="1" smtClean="0">
                <a:sym typeface="+mn-ea"/>
              </a:rPr>
              <a:t>Rumelhart</a:t>
            </a:r>
            <a:r>
              <a:rPr lang="en-US" altLang="zh-CN" sz="2000" dirty="0" smtClean="0">
                <a:sym typeface="+mn-ea"/>
              </a:rPr>
              <a:t> </a:t>
            </a:r>
            <a:r>
              <a:rPr lang="zh-CN" altLang="en-US" sz="2000" dirty="0" smtClean="0">
                <a:sym typeface="+mn-ea"/>
              </a:rPr>
              <a:t>等编辑的著作</a:t>
            </a:r>
            <a:r>
              <a:rPr lang="en-US" altLang="zh-CN" sz="2000" dirty="0" smtClean="0">
                <a:sym typeface="+mn-ea"/>
              </a:rPr>
              <a:t>《Parallel Distributed </a:t>
            </a:r>
            <a:r>
              <a:rPr lang="en-US" altLang="zh-CN" sz="2000" dirty="0" err="1" smtClean="0">
                <a:sym typeface="+mn-ea"/>
              </a:rPr>
              <a:t>Proceesing:Explorations</a:t>
            </a:r>
            <a:r>
              <a:rPr lang="en-US" altLang="zh-CN" sz="2000" dirty="0" smtClean="0">
                <a:sym typeface="+mn-ea"/>
              </a:rPr>
              <a:t> in the Microstructures of Cognition》</a:t>
            </a:r>
            <a:r>
              <a:rPr lang="zh-CN" altLang="en-US" sz="2000" dirty="0" smtClean="0">
                <a:sym typeface="+mn-ea"/>
              </a:rPr>
              <a:t>报告了</a:t>
            </a:r>
            <a:r>
              <a:rPr lang="zh-CN" altLang="en-US" sz="2000" dirty="0" smtClean="0">
                <a:solidFill>
                  <a:srgbClr val="C00000"/>
                </a:solidFill>
                <a:sym typeface="+mn-ea"/>
              </a:rPr>
              <a:t>反向传播算法</a:t>
            </a:r>
            <a:endParaRPr lang="en-US" altLang="zh-CN" sz="2000" dirty="0" smtClean="0">
              <a:solidFill>
                <a:srgbClr val="C00000"/>
              </a:solidFill>
            </a:endParaRPr>
          </a:p>
          <a:p>
            <a:pPr marL="1257300" lvl="2" indent="-342900">
              <a:lnSpc>
                <a:spcPct val="100000"/>
              </a:lnSpc>
              <a:buFont typeface="Wingdings" panose="05000000000000000000" pitchFamily="2" charset="2"/>
              <a:buChar char="l"/>
            </a:pPr>
            <a:r>
              <a:rPr lang="en-US" altLang="zh-CN" sz="2000" dirty="0" smtClean="0">
                <a:sym typeface="+mn-ea"/>
              </a:rPr>
              <a:t>1987</a:t>
            </a:r>
            <a:r>
              <a:rPr lang="zh-CN" altLang="en-US" sz="2000" dirty="0" smtClean="0">
                <a:sym typeface="+mn-ea"/>
              </a:rPr>
              <a:t>年</a:t>
            </a:r>
            <a:r>
              <a:rPr lang="en-US" altLang="zh-CN" sz="2000" dirty="0" smtClean="0">
                <a:sym typeface="+mn-ea"/>
              </a:rPr>
              <a:t>, IEEE </a:t>
            </a:r>
            <a:r>
              <a:rPr lang="zh-CN" altLang="en-US" sz="2000" dirty="0" smtClean="0">
                <a:sym typeface="+mn-ea"/>
              </a:rPr>
              <a:t>在美国加州圣地亚哥召开第一届神经网络国际会议（</a:t>
            </a:r>
            <a:r>
              <a:rPr lang="en-US" altLang="zh-CN" sz="2000" dirty="0" smtClean="0">
                <a:sym typeface="+mn-ea"/>
              </a:rPr>
              <a:t>ICNN</a:t>
            </a:r>
            <a:r>
              <a:rPr lang="zh-CN" altLang="en-US" sz="2000" dirty="0" smtClean="0">
                <a:sym typeface="+mn-ea"/>
              </a:rPr>
              <a:t>）</a:t>
            </a:r>
            <a:endParaRPr lang="en-US" altLang="zh-CN" sz="2000" dirty="0"/>
          </a:p>
          <a:p>
            <a:pPr marL="1257300" lvl="2" indent="-342900">
              <a:lnSpc>
                <a:spcPct val="100000"/>
              </a:lnSpc>
              <a:buFont typeface="Wingdings" panose="05000000000000000000" pitchFamily="2" charset="2"/>
              <a:buChar char="l"/>
            </a:pPr>
            <a:r>
              <a:rPr lang="en-US" altLang="zh-CN" sz="2000" dirty="0" smtClean="0">
                <a:sym typeface="+mn-ea"/>
              </a:rPr>
              <a:t>90</a:t>
            </a:r>
            <a:r>
              <a:rPr lang="zh-CN" altLang="en-US" sz="2000" dirty="0">
                <a:sym typeface="+mn-ea"/>
              </a:rPr>
              <a:t>年代</a:t>
            </a:r>
            <a:r>
              <a:rPr lang="zh-CN" altLang="en-US" sz="2000" dirty="0" smtClean="0">
                <a:sym typeface="+mn-ea"/>
              </a:rPr>
              <a:t>初</a:t>
            </a:r>
            <a:r>
              <a:rPr lang="en-US" altLang="zh-CN" sz="2000" dirty="0" smtClean="0">
                <a:sym typeface="+mn-ea"/>
              </a:rPr>
              <a:t>, </a:t>
            </a:r>
            <a:r>
              <a:rPr lang="zh-CN" altLang="en-US" sz="2000" dirty="0" smtClean="0">
                <a:sym typeface="+mn-ea"/>
              </a:rPr>
              <a:t>伴随</a:t>
            </a:r>
            <a:r>
              <a:rPr lang="zh-CN" altLang="en-US" sz="2000" dirty="0">
                <a:sym typeface="+mn-ea"/>
              </a:rPr>
              <a:t>统计学习理论和</a:t>
            </a:r>
            <a:r>
              <a:rPr lang="en-US" altLang="zh-CN" sz="2000" dirty="0">
                <a:sym typeface="+mn-ea"/>
              </a:rPr>
              <a:t>SVM</a:t>
            </a:r>
            <a:r>
              <a:rPr lang="zh-CN" altLang="en-US" sz="2000" dirty="0">
                <a:sym typeface="+mn-ea"/>
              </a:rPr>
              <a:t>的</a:t>
            </a:r>
            <a:r>
              <a:rPr lang="zh-CN" altLang="en-US" sz="2000" dirty="0" smtClean="0">
                <a:sym typeface="+mn-ea"/>
              </a:rPr>
              <a:t>兴起</a:t>
            </a:r>
            <a:r>
              <a:rPr lang="en-US" altLang="zh-CN" sz="2000" dirty="0" smtClean="0">
                <a:sym typeface="+mn-ea"/>
              </a:rPr>
              <a:t>, </a:t>
            </a:r>
            <a:r>
              <a:rPr lang="zh-CN" altLang="en-US" sz="2000" dirty="0" smtClean="0">
                <a:sym typeface="+mn-ea"/>
              </a:rPr>
              <a:t>神经网络</a:t>
            </a:r>
            <a:r>
              <a:rPr lang="zh-CN" altLang="en-US" sz="2000" dirty="0">
                <a:sym typeface="+mn-ea"/>
              </a:rPr>
              <a:t>由于</a:t>
            </a:r>
            <a:r>
              <a:rPr lang="zh-CN" altLang="en-US" sz="2000" dirty="0">
                <a:solidFill>
                  <a:srgbClr val="C00000"/>
                </a:solidFill>
                <a:sym typeface="+mn-ea"/>
              </a:rPr>
              <a:t>理论不够</a:t>
            </a:r>
            <a:r>
              <a:rPr lang="zh-CN" altLang="en-US" sz="2000" dirty="0" smtClean="0">
                <a:solidFill>
                  <a:srgbClr val="C00000"/>
                </a:solidFill>
                <a:sym typeface="+mn-ea"/>
              </a:rPr>
              <a:t>清楚</a:t>
            </a:r>
            <a:r>
              <a:rPr lang="en-US" altLang="zh-CN" sz="2000" dirty="0" smtClean="0">
                <a:solidFill>
                  <a:srgbClr val="C00000"/>
                </a:solidFill>
                <a:sym typeface="+mn-ea"/>
              </a:rPr>
              <a:t>, </a:t>
            </a:r>
            <a:r>
              <a:rPr lang="zh-CN" altLang="en-US" sz="2000" dirty="0" smtClean="0">
                <a:solidFill>
                  <a:srgbClr val="C00000"/>
                </a:solidFill>
                <a:sym typeface="+mn-ea"/>
              </a:rPr>
              <a:t>试</a:t>
            </a:r>
            <a:r>
              <a:rPr lang="zh-CN" altLang="en-US" sz="2000" dirty="0">
                <a:solidFill>
                  <a:srgbClr val="C00000"/>
                </a:solidFill>
                <a:sym typeface="+mn-ea"/>
              </a:rPr>
              <a:t>错性</a:t>
            </a:r>
            <a:r>
              <a:rPr lang="zh-CN" altLang="en-US" sz="2000" dirty="0" smtClean="0">
                <a:solidFill>
                  <a:srgbClr val="C00000"/>
                </a:solidFill>
                <a:sym typeface="+mn-ea"/>
              </a:rPr>
              <a:t>强</a:t>
            </a:r>
            <a:r>
              <a:rPr lang="en-US" altLang="zh-CN" sz="2000" dirty="0" smtClean="0">
                <a:solidFill>
                  <a:srgbClr val="C00000"/>
                </a:solidFill>
                <a:sym typeface="+mn-ea"/>
              </a:rPr>
              <a:t>, </a:t>
            </a:r>
            <a:r>
              <a:rPr lang="zh-CN" altLang="en-US" sz="2000" dirty="0" smtClean="0">
                <a:solidFill>
                  <a:srgbClr val="C00000"/>
                </a:solidFill>
                <a:sym typeface="+mn-ea"/>
              </a:rPr>
              <a:t>难以训练</a:t>
            </a:r>
            <a:r>
              <a:rPr lang="en-US" altLang="zh-CN" sz="2000" dirty="0" smtClean="0">
                <a:sym typeface="+mn-ea"/>
              </a:rPr>
              <a:t>, </a:t>
            </a:r>
            <a:r>
              <a:rPr lang="zh-CN" altLang="en-US" sz="2000" dirty="0" smtClean="0">
                <a:sym typeface="+mn-ea"/>
              </a:rPr>
              <a:t>再次</a:t>
            </a:r>
            <a:r>
              <a:rPr lang="zh-CN" altLang="en-US" sz="2000" dirty="0">
                <a:sym typeface="+mn-ea"/>
              </a:rPr>
              <a:t>进入</a:t>
            </a:r>
            <a:r>
              <a:rPr lang="zh-CN" altLang="en-US" sz="2000" dirty="0" smtClean="0">
                <a:sym typeface="+mn-ea"/>
              </a:rPr>
              <a:t>低谷</a:t>
            </a:r>
            <a:endParaRPr lang="zh-CN" altLang="en-US" sz="2000" dirty="0">
              <a:latin typeface="+mn-ea"/>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问题分析</a:t>
            </a:r>
            <a:endParaRPr lang="en-US" altLang="zh-CN" b="1"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latin typeface="黑体" panose="02010609060101010101" pitchFamily="49" charset="-122"/>
                    <a:ea typeface="黑体" panose="02010609060101010101" pitchFamily="49" charset="-122"/>
                  </a:rPr>
                  <a:t>梯度消失问题</a:t>
                </a:r>
                <a:endParaRPr lang="en-US" altLang="zh-CN" sz="2800" b="1" dirty="0">
                  <a:latin typeface="黑体" panose="02010609060101010101" pitchFamily="49" charset="-122"/>
                  <a:ea typeface="黑体" panose="02010609060101010101" pitchFamily="49" charset="-122"/>
                </a:endParaRPr>
              </a:p>
              <a:p>
                <a:pPr lvl="1"/>
                <a:r>
                  <a:rPr lang="zh-CN" altLang="en-US" sz="2400" dirty="0" smtClean="0"/>
                  <a:t>现</a:t>
                </a:r>
                <a:r>
                  <a:rPr lang="zh-CN" altLang="en-US" sz="2400" dirty="0"/>
                  <a:t>具体考察下图所示简单多层神经网络输入层与第一个隐含层之间连接权重</a:t>
                </a:r>
                <a14:m>
                  <m:oMath xmlns:m="http://schemas.openxmlformats.org/officeDocument/2006/math">
                    <m:sSup>
                      <m:sSupPr>
                        <m:ctrlPr>
                          <a:rPr lang="en-US" altLang="zh-CN" sz="2400" i="1">
                            <a:latin typeface="Cambria Math" panose="02040503050406030204"/>
                          </a:rPr>
                        </m:ctrlPr>
                      </m:sSupPr>
                      <m:e>
                        <m:r>
                          <a:rPr lang="en-US" altLang="zh-CN" sz="2400" i="1">
                            <a:latin typeface="Cambria Math" panose="02040503050406030204" pitchFamily="18" charset="0"/>
                          </a:rPr>
                          <m:t>𝑤</m:t>
                        </m:r>
                      </m:e>
                      <m:sup>
                        <m:r>
                          <a:rPr lang="en-US" altLang="zh-CN" sz="2400">
                            <a:latin typeface="Cambria Math" panose="02040503050406030204" pitchFamily="18" charset="0"/>
                          </a:rPr>
                          <m:t>1</m:t>
                        </m:r>
                      </m:sup>
                    </m:sSup>
                  </m:oMath>
                </a14:m>
                <a:r>
                  <a:rPr lang="zh-CN" altLang="en-US" sz="2400" dirty="0"/>
                  <a:t>的梯度取值情况。假设该模型中各神经元均采用</a:t>
                </a:r>
                <a14:m>
                  <m:oMath xmlns:m="http://schemas.openxmlformats.org/officeDocument/2006/math">
                    <m:r>
                      <m:rPr>
                        <m:sty m:val="p"/>
                      </m:rPr>
                      <a:rPr lang="en-US" altLang="zh-CN" sz="2400">
                        <a:latin typeface="Cambria Math" panose="02040503050406030204" pitchFamily="18" charset="0"/>
                      </a:rPr>
                      <m:t>Sigmoid</m:t>
                    </m:r>
                  </m:oMath>
                </a14:m>
                <a:r>
                  <a:rPr lang="zh-CN" altLang="en-US" sz="2400" dirty="0"/>
                  <a:t>函数作为激活函数</a:t>
                </a:r>
                <a14:m>
                  <m:oMath xmlns:m="http://schemas.openxmlformats.org/officeDocument/2006/math">
                    <m:r>
                      <a:rPr lang="en-US" altLang="zh-CN" sz="2400">
                        <a:latin typeface="Cambria Math" panose="02040503050406030204" pitchFamily="18" charset="0"/>
                      </a:rPr>
                      <m:t>𝜎</m:t>
                    </m:r>
                  </m:oMath>
                </a14:m>
                <a:r>
                  <a:rPr lang="zh-CN" altLang="en-US" sz="2400" dirty="0"/>
                  <a:t>，第</a:t>
                </a:r>
                <a14:m>
                  <m:oMath xmlns:m="http://schemas.openxmlformats.org/officeDocument/2006/math">
                    <m:r>
                      <a:rPr lang="en-US" altLang="zh-CN" sz="2400">
                        <a:latin typeface="Cambria Math" panose="02040503050406030204" pitchFamily="18" charset="0"/>
                      </a:rPr>
                      <m:t>𝑙</m:t>
                    </m:r>
                  </m:oMath>
                </a14:m>
                <a:r>
                  <a:rPr lang="zh-CN" altLang="en-US" sz="2400" dirty="0"/>
                  <a:t>层与第</a:t>
                </a:r>
                <a14:m>
                  <m:oMath xmlns:m="http://schemas.openxmlformats.org/officeDocument/2006/math">
                    <m:r>
                      <a:rPr lang="en-US" altLang="zh-CN" sz="2400">
                        <a:latin typeface="Cambria Math" panose="02040503050406030204" pitchFamily="18" charset="0"/>
                      </a:rPr>
                      <m:t>𝑙</m:t>
                    </m:r>
                    <m:r>
                      <a:rPr lang="en-US" altLang="zh-CN" sz="2400">
                        <a:latin typeface="Cambria Math" panose="02040503050406030204" pitchFamily="18" charset="0"/>
                      </a:rPr>
                      <m:t>+</m:t>
                    </m:r>
                    <m:r>
                      <a:rPr lang="en-US" altLang="zh-CN" sz="2400">
                        <a:latin typeface="Cambria Math" panose="02040503050406030204" pitchFamily="18" charset="0"/>
                      </a:rPr>
                      <m:t>1</m:t>
                    </m:r>
                  </m:oMath>
                </a14:m>
                <a:r>
                  <a:rPr lang="zh-CN" altLang="en-US" sz="2400" dirty="0"/>
                  <a:t>层之间的连接权重为</a:t>
                </a:r>
                <a14:m>
                  <m:oMath xmlns:m="http://schemas.openxmlformats.org/officeDocument/2006/math">
                    <m:sSup>
                      <m:sSupPr>
                        <m:ctrlPr>
                          <a:rPr lang="en-US" altLang="zh-CN" sz="2400" i="1">
                            <a:latin typeface="Cambria Math" panose="02040503050406030204"/>
                          </a:rPr>
                        </m:ctrlPr>
                      </m:sSupPr>
                      <m:e>
                        <m:r>
                          <a:rPr lang="en-US" altLang="zh-CN" sz="2400">
                            <a:latin typeface="Cambria Math" panose="02040503050406030204" pitchFamily="18" charset="0"/>
                          </a:rPr>
                          <m:t>𝑤</m:t>
                        </m:r>
                      </m:e>
                      <m:sup>
                        <m:r>
                          <a:rPr lang="en-US" altLang="zh-CN" sz="2400">
                            <a:latin typeface="Cambria Math" panose="02040503050406030204" pitchFamily="18" charset="0"/>
                          </a:rPr>
                          <m:t>𝑙</m:t>
                        </m:r>
                      </m:sup>
                    </m:sSup>
                  </m:oMath>
                </a14:m>
                <a:r>
                  <a:rPr lang="zh-CN" altLang="en-US" sz="2400" dirty="0"/>
                  <a:t>，第</a:t>
                </a:r>
                <a14:m>
                  <m:oMath xmlns:m="http://schemas.openxmlformats.org/officeDocument/2006/math">
                    <m:r>
                      <a:rPr lang="en-US" altLang="zh-CN" sz="2400">
                        <a:latin typeface="Cambria Math" panose="02040503050406030204" pitchFamily="18" charset="0"/>
                      </a:rPr>
                      <m:t>𝑙</m:t>
                    </m:r>
                  </m:oMath>
                </a14:m>
                <a:r>
                  <a:rPr lang="zh-CN" altLang="en-US" sz="2400" dirty="0"/>
                  <a:t>层神经元的偏执为</a:t>
                </a:r>
                <a14:m>
                  <m:oMath xmlns:m="http://schemas.openxmlformats.org/officeDocument/2006/math">
                    <m:sSup>
                      <m:sSupPr>
                        <m:ctrlPr>
                          <a:rPr lang="en-US" altLang="zh-CN" sz="2400" i="1">
                            <a:latin typeface="Cambria Math" panose="02040503050406030204"/>
                          </a:rPr>
                        </m:ctrlPr>
                      </m:sSupPr>
                      <m:e>
                        <m:r>
                          <a:rPr lang="en-US" altLang="zh-CN" sz="2400">
                            <a:latin typeface="Cambria Math" panose="02040503050406030204" pitchFamily="18" charset="0"/>
                          </a:rPr>
                          <m:t>𝑏</m:t>
                        </m:r>
                      </m:e>
                      <m:sup>
                        <m:r>
                          <a:rPr lang="en-US" altLang="zh-CN" sz="2400">
                            <a:latin typeface="Cambria Math" panose="02040503050406030204" pitchFamily="18" charset="0"/>
                          </a:rPr>
                          <m:t>𝑙</m:t>
                        </m:r>
                      </m:sup>
                    </m:sSup>
                  </m:oMath>
                </a14:m>
                <a:r>
                  <a:rPr lang="zh-CN" altLang="en-US" sz="2400" dirty="0"/>
                  <a:t>，则对于输入样本数据</a:t>
                </a:r>
                <a14:m>
                  <m:oMath xmlns:m="http://schemas.openxmlformats.org/officeDocument/2006/math">
                    <m:r>
                      <a:rPr lang="zh-CN" altLang="en-US" sz="2400">
                        <a:latin typeface="Cambria Math" panose="02040503050406030204" pitchFamily="18" charset="0"/>
                      </a:rPr>
                      <m:t> </m:t>
                    </m:r>
                    <m:r>
                      <a:rPr lang="en-US" altLang="zh-CN" sz="2400">
                        <a:latin typeface="Cambria Math" panose="02040503050406030204" pitchFamily="18" charset="0"/>
                      </a:rPr>
                      <m:t>𝑋</m:t>
                    </m:r>
                    <m:r>
                      <a:rPr lang="en-US" altLang="zh-CN" sz="2400">
                        <a:latin typeface="Cambria Math" panose="02040503050406030204" pitchFamily="18" charset="0"/>
                      </a:rPr>
                      <m:t> </m:t>
                    </m:r>
                  </m:oMath>
                </a14:m>
                <a:r>
                  <a:rPr lang="zh-CN" altLang="en-US" sz="2400" dirty="0"/>
                  <a:t>，该模型的最终输出为</a:t>
                </a:r>
                <a:r>
                  <a:rPr lang="zh-CN" altLang="en-US" sz="2400" dirty="0" smtClean="0"/>
                  <a:t>：</a:t>
                </a:r>
                <a:endParaRPr lang="en-US" altLang="zh-CN" sz="2400" dirty="0" smtClean="0"/>
              </a:p>
              <a:p>
                <a:pPr marL="457200" lvl="1" indent="0">
                  <a:buNone/>
                </a:pPr>
                <a14:m>
                  <m:oMathPara xmlns:m="http://schemas.openxmlformats.org/officeDocument/2006/math">
                    <m:oMathParaPr>
                      <m:jc m:val="centerGroup"/>
                    </m:oMathParaPr>
                    <m:oMath xmlns:m="http://schemas.openxmlformats.org/officeDocument/2006/math">
                      <m:r>
                        <a:rPr lang="en-US" altLang="zh-CN" sz="2400">
                          <a:latin typeface="Cambria Math" panose="02040503050406030204" pitchFamily="18" charset="0"/>
                        </a:rPr>
                        <m:t>𝑓</m:t>
                      </m:r>
                      <m:d>
                        <m:dPr>
                          <m:ctrlPr>
                            <a:rPr lang="en-US" altLang="zh-CN" sz="2400" i="1">
                              <a:latin typeface="Cambria Math" panose="02040503050406030204"/>
                            </a:rPr>
                          </m:ctrlPr>
                        </m:dPr>
                        <m:e>
                          <m:r>
                            <a:rPr lang="en-US" altLang="zh-CN" sz="2400">
                              <a:latin typeface="Cambria Math" panose="02040503050406030204" pitchFamily="18" charset="0"/>
                            </a:rPr>
                            <m:t>𝑋</m:t>
                          </m:r>
                        </m:e>
                      </m:d>
                      <m:r>
                        <a:rPr lang="en-US" altLang="zh-CN" sz="2400">
                          <a:latin typeface="Cambria Math" panose="02040503050406030204" pitchFamily="18" charset="0"/>
                        </a:rPr>
                        <m:t>=</m:t>
                      </m:r>
                      <m:r>
                        <a:rPr lang="en-US" altLang="zh-CN" sz="2400">
                          <a:latin typeface="Cambria Math" panose="02040503050406030204" pitchFamily="18" charset="0"/>
                        </a:rPr>
                        <m:t>𝜎</m:t>
                      </m:r>
                      <m:d>
                        <m:dPr>
                          <m:ctrlPr>
                            <a:rPr lang="en-US" altLang="zh-CN" sz="2400" i="1">
                              <a:latin typeface="Cambria Math" panose="02040503050406030204"/>
                            </a:rPr>
                          </m:ctrlPr>
                        </m:dPr>
                        <m:e>
                          <m:sSup>
                            <m:sSupPr>
                              <m:ctrlPr>
                                <a:rPr lang="en-US" altLang="zh-CN" sz="2400" i="1">
                                  <a:latin typeface="Cambria Math" panose="02040503050406030204"/>
                                </a:rPr>
                              </m:ctrlPr>
                            </m:sSupPr>
                            <m:e>
                              <m:r>
                                <a:rPr lang="en-US" altLang="zh-CN" sz="2400">
                                  <a:latin typeface="Cambria Math" panose="02040503050406030204" pitchFamily="18" charset="0"/>
                                </a:rPr>
                                <m:t>𝑤</m:t>
                              </m:r>
                            </m:e>
                            <m:sup>
                              <m:r>
                                <a:rPr lang="en-US" altLang="zh-CN" sz="2400">
                                  <a:latin typeface="Cambria Math" panose="02040503050406030204" pitchFamily="18" charset="0"/>
                                </a:rPr>
                                <m:t>3</m:t>
                              </m:r>
                            </m:sup>
                          </m:sSup>
                          <m:r>
                            <a:rPr lang="en-US" altLang="zh-CN" sz="2400">
                              <a:latin typeface="Cambria Math" panose="02040503050406030204" pitchFamily="18" charset="0"/>
                            </a:rPr>
                            <m:t>𝜎</m:t>
                          </m:r>
                          <m:d>
                            <m:dPr>
                              <m:ctrlPr>
                                <a:rPr lang="en-US" altLang="zh-CN" sz="2400" i="1">
                                  <a:latin typeface="Cambria Math" panose="02040503050406030204"/>
                                </a:rPr>
                              </m:ctrlPr>
                            </m:dPr>
                            <m:e>
                              <m:sSup>
                                <m:sSupPr>
                                  <m:ctrlPr>
                                    <a:rPr lang="en-US" altLang="zh-CN" sz="2400" i="1">
                                      <a:latin typeface="Cambria Math" panose="02040503050406030204"/>
                                    </a:rPr>
                                  </m:ctrlPr>
                                </m:sSupPr>
                                <m:e>
                                  <m:r>
                                    <a:rPr lang="en-US" altLang="zh-CN" sz="2400">
                                      <a:latin typeface="Cambria Math" panose="02040503050406030204" pitchFamily="18" charset="0"/>
                                    </a:rPr>
                                    <m:t>𝑤</m:t>
                                  </m:r>
                                </m:e>
                                <m:sup>
                                  <m:r>
                                    <a:rPr lang="en-US" altLang="zh-CN" sz="2400">
                                      <a:latin typeface="Cambria Math" panose="02040503050406030204" pitchFamily="18" charset="0"/>
                                    </a:rPr>
                                    <m:t>2</m:t>
                                  </m:r>
                                </m:sup>
                              </m:sSup>
                              <m:r>
                                <a:rPr lang="en-US" altLang="zh-CN" sz="2400">
                                  <a:latin typeface="Cambria Math" panose="02040503050406030204" pitchFamily="18" charset="0"/>
                                </a:rPr>
                                <m:t>𝜎</m:t>
                              </m:r>
                              <m:d>
                                <m:dPr>
                                  <m:ctrlPr>
                                    <a:rPr lang="en-US" altLang="zh-CN" sz="2400" i="1">
                                      <a:latin typeface="Cambria Math" panose="02040503050406030204"/>
                                    </a:rPr>
                                  </m:ctrlPr>
                                </m:dPr>
                                <m:e>
                                  <m:sSup>
                                    <m:sSupPr>
                                      <m:ctrlPr>
                                        <a:rPr lang="en-US" altLang="zh-CN" sz="2400" i="1">
                                          <a:latin typeface="Cambria Math" panose="02040503050406030204"/>
                                        </a:rPr>
                                      </m:ctrlPr>
                                    </m:sSupPr>
                                    <m:e>
                                      <m:r>
                                        <a:rPr lang="en-US" altLang="zh-CN" sz="2400">
                                          <a:latin typeface="Cambria Math" panose="02040503050406030204" pitchFamily="18" charset="0"/>
                                        </a:rPr>
                                        <m:t>𝑤</m:t>
                                      </m:r>
                                    </m:e>
                                    <m:sup>
                                      <m:r>
                                        <a:rPr lang="en-US" altLang="zh-CN" sz="2400">
                                          <a:latin typeface="Cambria Math" panose="02040503050406030204" pitchFamily="18" charset="0"/>
                                        </a:rPr>
                                        <m:t>1</m:t>
                                      </m:r>
                                    </m:sup>
                                  </m:sSup>
                                  <m:r>
                                    <a:rPr lang="en-US" altLang="zh-CN" sz="2400">
                                      <a:latin typeface="Cambria Math" panose="02040503050406030204" pitchFamily="18" charset="0"/>
                                    </a:rPr>
                                    <m:t>𝑋</m:t>
                                  </m:r>
                                  <m:r>
                                    <a:rPr lang="en-US" altLang="zh-CN" sz="2400">
                                      <a:latin typeface="Cambria Math" panose="02040503050406030204" pitchFamily="18" charset="0"/>
                                    </a:rPr>
                                    <m:t>+</m:t>
                                  </m:r>
                                  <m:sSup>
                                    <m:sSupPr>
                                      <m:ctrlPr>
                                        <a:rPr lang="en-US" altLang="zh-CN" sz="2400" i="1">
                                          <a:latin typeface="Cambria Math" panose="02040503050406030204"/>
                                        </a:rPr>
                                      </m:ctrlPr>
                                    </m:sSupPr>
                                    <m:e>
                                      <m:r>
                                        <a:rPr lang="en-US" altLang="zh-CN" sz="2400">
                                          <a:latin typeface="Cambria Math" panose="02040503050406030204" pitchFamily="18" charset="0"/>
                                        </a:rPr>
                                        <m:t>𝑏</m:t>
                                      </m:r>
                                    </m:e>
                                    <m:sup>
                                      <m:r>
                                        <a:rPr lang="en-US" altLang="zh-CN" sz="2400">
                                          <a:latin typeface="Cambria Math" panose="02040503050406030204" pitchFamily="18" charset="0"/>
                                        </a:rPr>
                                        <m:t>2</m:t>
                                      </m:r>
                                    </m:sup>
                                  </m:sSup>
                                </m:e>
                              </m:d>
                              <m:r>
                                <a:rPr lang="en-US" altLang="zh-CN" sz="2400">
                                  <a:latin typeface="Cambria Math" panose="02040503050406030204" pitchFamily="18" charset="0"/>
                                </a:rPr>
                                <m:t>+</m:t>
                              </m:r>
                              <m:sSup>
                                <m:sSupPr>
                                  <m:ctrlPr>
                                    <a:rPr lang="en-US" altLang="zh-CN" sz="2400" i="1">
                                      <a:latin typeface="Cambria Math" panose="02040503050406030204"/>
                                    </a:rPr>
                                  </m:ctrlPr>
                                </m:sSupPr>
                                <m:e>
                                  <m:r>
                                    <a:rPr lang="en-US" altLang="zh-CN" sz="2400">
                                      <a:latin typeface="Cambria Math" panose="02040503050406030204" pitchFamily="18" charset="0"/>
                                    </a:rPr>
                                    <m:t>𝑏</m:t>
                                  </m:r>
                                </m:e>
                                <m:sup>
                                  <m:r>
                                    <a:rPr lang="en-US" altLang="zh-CN" sz="2400">
                                      <a:latin typeface="Cambria Math" panose="02040503050406030204" pitchFamily="18" charset="0"/>
                                    </a:rPr>
                                    <m:t>3</m:t>
                                  </m:r>
                                </m:sup>
                              </m:sSup>
                            </m:e>
                          </m:d>
                          <m:r>
                            <a:rPr lang="en-US" altLang="zh-CN" sz="2400">
                              <a:latin typeface="Cambria Math" panose="02040503050406030204" pitchFamily="18" charset="0"/>
                            </a:rPr>
                            <m:t>+</m:t>
                          </m:r>
                          <m:sSup>
                            <m:sSupPr>
                              <m:ctrlPr>
                                <a:rPr lang="en-US" altLang="zh-CN" sz="2400" i="1">
                                  <a:latin typeface="Cambria Math" panose="02040503050406030204"/>
                                </a:rPr>
                              </m:ctrlPr>
                            </m:sSupPr>
                            <m:e>
                              <m:r>
                                <a:rPr lang="en-US" altLang="zh-CN" sz="2400">
                                  <a:latin typeface="Cambria Math" panose="02040503050406030204" pitchFamily="18" charset="0"/>
                                </a:rPr>
                                <m:t>𝑏</m:t>
                              </m:r>
                            </m:e>
                            <m:sup>
                              <m:r>
                                <a:rPr lang="en-US" altLang="zh-CN" sz="2400">
                                  <a:latin typeface="Cambria Math" panose="02040503050406030204" pitchFamily="18" charset="0"/>
                                </a:rPr>
                                <m:t>4</m:t>
                              </m:r>
                            </m:sup>
                          </m:sSup>
                        </m:e>
                      </m:d>
                    </m:oMath>
                  </m:oMathPara>
                </a14:m>
                <a:endParaRPr lang="en-US" altLang="zh-CN" sz="2400" dirty="0"/>
              </a:p>
              <a:p>
                <a:pPr marL="457200" lvl="1" indent="0">
                  <a:buNone/>
                </a:pPr>
                <a:endParaRPr lang="en-US" altLang="zh-CN" sz="2400" dirty="0"/>
              </a:p>
            </p:txBody>
          </p:sp>
        </mc:Choice>
        <mc:Fallback>
          <p:sp>
            <p:nvSpPr>
              <p:cNvPr id="3" name="副标题 2"/>
              <p:cNvSpPr>
                <a:spLocks noRot="1" noChangeAspect="1" noMove="1" noResize="1" noEditPoints="1" noAdjustHandles="1" noChangeArrowheads="1" noChangeShapeType="1" noTextEdit="1"/>
              </p:cNvSpPr>
              <p:nvPr>
                <p:ph type="subTitle" idx="4294967295"/>
              </p:nvPr>
            </p:nvSpPr>
            <p:spPr>
              <a:xfrm>
                <a:off x="395536" y="1124744"/>
                <a:ext cx="8352928" cy="5256584"/>
              </a:xfrm>
              <a:prstGeom prst="rect">
                <a:avLst/>
              </a:prstGeom>
              <a:blipFill rotWithShape="1">
                <a:blip r:embed="rId1"/>
                <a:stretch>
                  <a:fillRect l="-7" t="-3" r="1" b="4"/>
                </a:stretch>
              </a:blipFill>
            </p:spPr>
            <p:txBody>
              <a:bodyPr/>
              <a:lstStyle/>
              <a:p>
                <a:r>
                  <a:rPr lang="zh-CN" altLang="en-US">
                    <a:noFill/>
                  </a:rPr>
                  <a:t> </a:t>
                </a:r>
              </a:p>
            </p:txBody>
          </p:sp>
        </mc:Fallback>
      </mc:AlternateContent>
      <p:pic>
        <p:nvPicPr>
          <p:cNvPr id="4" name="Picture 2"/>
          <p:cNvPicPr>
            <a:picLocks noChangeAspect="1"/>
          </p:cNvPicPr>
          <p:nvPr/>
        </p:nvPicPr>
        <p:blipFill>
          <a:blip r:embed="rId2"/>
          <a:stretch>
            <a:fillRect/>
          </a:stretch>
        </p:blipFill>
        <p:spPr>
          <a:xfrm>
            <a:off x="2879812" y="4149080"/>
            <a:ext cx="3384376" cy="605336"/>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问题分析</a:t>
            </a:r>
            <a:endParaRPr lang="en-US" altLang="zh-CN" b="1"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latin typeface="黑体" panose="02010609060101010101" pitchFamily="49" charset="-122"/>
                    <a:ea typeface="黑体" panose="02010609060101010101" pitchFamily="49" charset="-122"/>
                  </a:rPr>
                  <a:t>梯度消失问题</a:t>
                </a:r>
                <a:endParaRPr lang="en-US" altLang="zh-CN" sz="2800" b="1" dirty="0">
                  <a:latin typeface="黑体" panose="02010609060101010101" pitchFamily="49" charset="-122"/>
                  <a:ea typeface="黑体" panose="02010609060101010101" pitchFamily="49" charset="-122"/>
                </a:endParaRPr>
              </a:p>
              <a:p>
                <a:pPr lvl="1">
                  <a:spcAft>
                    <a:spcPts val="600"/>
                  </a:spcAft>
                </a:pPr>
                <a:r>
                  <a:rPr lang="zh-CN" altLang="en-US" sz="2400" dirty="0" smtClean="0"/>
                  <a:t>记模型第</a:t>
                </a:r>
                <a14:m>
                  <m:oMath xmlns:m="http://schemas.openxmlformats.org/officeDocument/2006/math">
                    <m:r>
                      <a:rPr lang="en-US" altLang="zh-CN" sz="2400">
                        <a:latin typeface="Cambria Math" panose="02040503050406030204" pitchFamily="18" charset="0"/>
                      </a:rPr>
                      <m:t>𝑗</m:t>
                    </m:r>
                  </m:oMath>
                </a14:m>
                <a:r>
                  <a:rPr lang="zh-CN" altLang="en-US" sz="2400" dirty="0"/>
                  <a:t>层结点的输出为</a:t>
                </a:r>
                <a14:m>
                  <m:oMath xmlns:m="http://schemas.openxmlformats.org/officeDocument/2006/math">
                    <m:sSup>
                      <m:sSupPr>
                        <m:ctrlPr>
                          <a:rPr lang="en-US" altLang="zh-CN" sz="2400" i="1">
                            <a:latin typeface="Cambria Math" panose="02040503050406030204"/>
                          </a:rPr>
                        </m:ctrlPr>
                      </m:sSupPr>
                      <m:e>
                        <m:r>
                          <a:rPr lang="en-US" altLang="zh-CN" sz="2400">
                            <a:latin typeface="Cambria Math" panose="02040503050406030204" pitchFamily="18" charset="0"/>
                          </a:rPr>
                          <m:t>ℎ</m:t>
                        </m:r>
                      </m:e>
                      <m:sup>
                        <m:r>
                          <a:rPr lang="en-US" altLang="zh-CN" sz="2400">
                            <a:latin typeface="Cambria Math" panose="02040503050406030204" pitchFamily="18" charset="0"/>
                          </a:rPr>
                          <m:t>𝑗</m:t>
                        </m:r>
                      </m:sup>
                    </m:sSup>
                  </m:oMath>
                </a14:m>
                <a:r>
                  <a:rPr lang="zh-CN" altLang="en-US" sz="2400" dirty="0"/>
                  <a:t>，则目标函数为</a:t>
                </a:r>
                <a:r>
                  <a:rPr lang="zh-CN" altLang="en-US" sz="2400" dirty="0" smtClean="0"/>
                  <a:t>：</a:t>
                </a:r>
                <a:endParaRPr lang="en-US" altLang="zh-CN" sz="2400" dirty="0"/>
              </a:p>
              <a:p>
                <a:pPr marL="0" indent="0">
                  <a:spcAft>
                    <a:spcPts val="600"/>
                  </a:spcAft>
                  <a:buNone/>
                </a:pPr>
                <a14:m>
                  <m:oMathPara xmlns:m="http://schemas.openxmlformats.org/officeDocument/2006/math">
                    <m:oMathParaPr>
                      <m:jc m:val="centerGroup"/>
                    </m:oMathParaPr>
                    <m:oMath xmlns:m="http://schemas.openxmlformats.org/officeDocument/2006/math">
                      <m:r>
                        <a:rPr lang="en-US" altLang="zh-CN" sz="2000">
                          <a:latin typeface="Cambria Math" panose="02040503050406030204"/>
                        </a:rPr>
                        <m:t>𝐽</m:t>
                      </m:r>
                      <m:d>
                        <m:dPr>
                          <m:ctrlPr>
                            <a:rPr lang="en-US" altLang="zh-CN" sz="2000" i="1">
                              <a:latin typeface="Cambria Math" panose="02040503050406030204"/>
                            </a:rPr>
                          </m:ctrlPr>
                        </m:dPr>
                        <m:e>
                          <m:r>
                            <a:rPr lang="en-US" altLang="zh-CN" sz="2000">
                              <a:latin typeface="Cambria Math" panose="02040503050406030204"/>
                            </a:rPr>
                            <m:t>𝑾</m:t>
                          </m:r>
                        </m:e>
                      </m:d>
                      <m:r>
                        <a:rPr lang="en-US" altLang="zh-CN" sz="2000">
                          <a:latin typeface="Cambria Math" panose="02040503050406030204"/>
                        </a:rPr>
                        <m:t>=</m:t>
                      </m:r>
                      <m:f>
                        <m:fPr>
                          <m:ctrlPr>
                            <a:rPr lang="en-US" altLang="zh-CN" sz="2000" i="1">
                              <a:latin typeface="Cambria Math" panose="02040503050406030204"/>
                            </a:rPr>
                          </m:ctrlPr>
                        </m:fPr>
                        <m:num>
                          <m:r>
                            <a:rPr lang="en-US" altLang="zh-CN" sz="2000">
                              <a:latin typeface="Cambria Math" panose="02040503050406030204"/>
                            </a:rPr>
                            <m:t>1</m:t>
                          </m:r>
                        </m:num>
                        <m:den>
                          <m:r>
                            <a:rPr lang="en-US" altLang="zh-CN" sz="2000">
                              <a:latin typeface="Cambria Math" panose="02040503050406030204"/>
                            </a:rPr>
                            <m:t>𝑛</m:t>
                          </m:r>
                        </m:den>
                      </m:f>
                      <m:nary>
                        <m:naryPr>
                          <m:chr m:val="∑"/>
                          <m:limLoc m:val="undOvr"/>
                          <m:ctrlPr>
                            <a:rPr lang="en-US" altLang="zh-CN" sz="2000" i="1">
                              <a:latin typeface="Cambria Math" panose="02040503050406030204"/>
                            </a:rPr>
                          </m:ctrlPr>
                        </m:naryPr>
                        <m:sub>
                          <m:r>
                            <a:rPr lang="en-US" altLang="zh-CN" sz="2000">
                              <a:latin typeface="Cambria Math" panose="02040503050406030204"/>
                            </a:rPr>
                            <m:t>𝑖</m:t>
                          </m:r>
                          <m:r>
                            <a:rPr lang="en-US" altLang="zh-CN" sz="2000">
                              <a:latin typeface="Cambria Math" panose="02040503050406030204"/>
                            </a:rPr>
                            <m:t>=</m:t>
                          </m:r>
                          <m:r>
                            <a:rPr lang="en-US" altLang="zh-CN" sz="2000">
                              <a:latin typeface="Cambria Math" panose="02040503050406030204"/>
                            </a:rPr>
                            <m:t>1</m:t>
                          </m:r>
                        </m:sub>
                        <m:sup>
                          <m:r>
                            <a:rPr lang="en-US" altLang="zh-CN" sz="2000">
                              <a:latin typeface="Cambria Math" panose="02040503050406030204"/>
                            </a:rPr>
                            <m:t>𝑛</m:t>
                          </m:r>
                        </m:sup>
                        <m:e>
                          <m:r>
                            <a:rPr lang="en-US" altLang="zh-CN" sz="2000">
                              <a:latin typeface="Cambria Math" panose="02040503050406030204"/>
                            </a:rPr>
                            <m:t>𝐿</m:t>
                          </m:r>
                          <m:r>
                            <a:rPr lang="en-US" altLang="zh-CN" sz="2000">
                              <a:latin typeface="Cambria Math" panose="02040503050406030204"/>
                            </a:rPr>
                            <m:t>(</m:t>
                          </m:r>
                          <m:r>
                            <a:rPr lang="en-US" altLang="zh-CN" sz="2000">
                              <a:latin typeface="Cambria Math" panose="02040503050406030204"/>
                            </a:rPr>
                            <m:t>𝑓</m:t>
                          </m:r>
                          <m:d>
                            <m:dPr>
                              <m:ctrlPr>
                                <a:rPr lang="en-US" altLang="zh-CN" sz="2000" i="1">
                                  <a:latin typeface="Cambria Math" panose="02040503050406030204"/>
                                </a:rPr>
                              </m:ctrlPr>
                            </m:dPr>
                            <m:e>
                              <m:sSub>
                                <m:sSubPr>
                                  <m:ctrlPr>
                                    <a:rPr lang="en-US" altLang="zh-CN" sz="2000" i="1">
                                      <a:latin typeface="Cambria Math" panose="02040503050406030204"/>
                                    </a:rPr>
                                  </m:ctrlPr>
                                </m:sSubPr>
                                <m:e>
                                  <m:r>
                                    <a:rPr lang="en-US" altLang="zh-CN" sz="2000">
                                      <a:latin typeface="Cambria Math" panose="02040503050406030204"/>
                                    </a:rPr>
                                    <m:t>𝑋</m:t>
                                  </m:r>
                                </m:e>
                                <m:sub>
                                  <m:r>
                                    <a:rPr lang="en-US" altLang="zh-CN" sz="2000">
                                      <a:latin typeface="Cambria Math" panose="02040503050406030204"/>
                                    </a:rPr>
                                    <m:t>𝑖</m:t>
                                  </m:r>
                                </m:sub>
                              </m:sSub>
                            </m:e>
                          </m:d>
                          <m:r>
                            <a:rPr lang="en-US" altLang="zh-CN" sz="2000">
                              <a:latin typeface="Cambria Math" panose="02040503050406030204"/>
                            </a:rPr>
                            <m:t>,</m:t>
                          </m:r>
                          <m:sSub>
                            <m:sSubPr>
                              <m:ctrlPr>
                                <a:rPr lang="en-US" altLang="zh-CN" sz="2000" i="1">
                                  <a:latin typeface="Cambria Math" panose="02040503050406030204"/>
                                </a:rPr>
                              </m:ctrlPr>
                            </m:sSubPr>
                            <m:e>
                              <m:r>
                                <a:rPr lang="en-US" altLang="zh-CN" sz="2000">
                                  <a:latin typeface="Cambria Math" panose="02040503050406030204"/>
                                </a:rPr>
                                <m:t>𝑦</m:t>
                              </m:r>
                            </m:e>
                            <m:sub>
                              <m:r>
                                <a:rPr lang="en-US" altLang="zh-CN" sz="2000">
                                  <a:latin typeface="Cambria Math" panose="02040503050406030204"/>
                                </a:rPr>
                                <m:t>𝑖</m:t>
                              </m:r>
                            </m:sub>
                          </m:sSub>
                          <m:r>
                            <a:rPr lang="en-US" altLang="zh-CN" sz="2000">
                              <a:latin typeface="Cambria Math" panose="02040503050406030204"/>
                            </a:rPr>
                            <m:t>)</m:t>
                          </m:r>
                        </m:e>
                      </m:nary>
                      <m:r>
                        <a:rPr lang="en-US" altLang="zh-CN" sz="2000">
                          <a:latin typeface="Cambria Math" panose="02040503050406030204"/>
                        </a:rPr>
                        <m:t> </m:t>
                      </m:r>
                    </m:oMath>
                  </m:oMathPara>
                </a14:m>
                <a:endParaRPr lang="en-US" altLang="zh-CN" sz="2000" dirty="0"/>
              </a:p>
              <a:p>
                <a:pPr marL="0" indent="0">
                  <a:spcAft>
                    <a:spcPts val="600"/>
                  </a:spcAft>
                  <a:buNone/>
                </a:pPr>
                <a:r>
                  <a:rPr lang="zh-CN" altLang="en-US" sz="2400" dirty="0"/>
                  <a:t>其中</a:t>
                </a:r>
                <a14:m>
                  <m:oMath xmlns:m="http://schemas.openxmlformats.org/officeDocument/2006/math">
                    <m:r>
                      <a:rPr lang="en-US" altLang="zh-CN" sz="2400">
                        <a:latin typeface="Cambria Math" panose="02040503050406030204"/>
                      </a:rPr>
                      <m:t>𝑾</m:t>
                    </m:r>
                  </m:oMath>
                </a14:m>
                <a:r>
                  <a:rPr lang="zh-CN" altLang="en-US" sz="2400" dirty="0"/>
                  <a:t>参数向量。此时</a:t>
                </a:r>
                <a14:m>
                  <m:oMath xmlns:m="http://schemas.openxmlformats.org/officeDocument/2006/math">
                    <m:r>
                      <a:rPr lang="en-US" altLang="zh-CN" sz="2400">
                        <a:latin typeface="Cambria Math" panose="02040503050406030204"/>
                      </a:rPr>
                      <m:t>𝐽</m:t>
                    </m:r>
                    <m:r>
                      <a:rPr lang="en-US" altLang="zh-CN" sz="2400">
                        <a:latin typeface="Cambria Math" panose="02040503050406030204"/>
                      </a:rPr>
                      <m:t>(</m:t>
                    </m:r>
                    <m:r>
                      <a:rPr lang="en-US" altLang="zh-CN" sz="2400">
                        <a:latin typeface="Cambria Math" panose="02040503050406030204"/>
                      </a:rPr>
                      <m:t>𝑾</m:t>
                    </m:r>
                    <m:r>
                      <a:rPr lang="en-US" altLang="zh-CN" sz="2400">
                        <a:latin typeface="Cambria Math" panose="02040503050406030204"/>
                      </a:rPr>
                      <m:t>)</m:t>
                    </m:r>
                  </m:oMath>
                </a14:m>
                <a:r>
                  <a:rPr lang="zh-CN" altLang="en-US" sz="2400" dirty="0"/>
                  <a:t>对于</a:t>
                </a:r>
                <a14:m>
                  <m:oMath xmlns:m="http://schemas.openxmlformats.org/officeDocument/2006/math">
                    <m:sSup>
                      <m:sSupPr>
                        <m:ctrlPr>
                          <a:rPr lang="en-US" altLang="zh-CN" sz="2400" i="1">
                            <a:latin typeface="Cambria Math" panose="02040503050406030204"/>
                          </a:rPr>
                        </m:ctrlPr>
                      </m:sSupPr>
                      <m:e>
                        <m:r>
                          <a:rPr lang="en-US" altLang="zh-CN" sz="2400">
                            <a:latin typeface="Cambria Math" panose="02040503050406030204"/>
                          </a:rPr>
                          <m:t>𝑤</m:t>
                        </m:r>
                      </m:e>
                      <m:sup>
                        <m:r>
                          <a:rPr lang="en-US" altLang="zh-CN" sz="2400">
                            <a:latin typeface="Cambria Math" panose="02040503050406030204"/>
                          </a:rPr>
                          <m:t>1</m:t>
                        </m:r>
                      </m:sup>
                    </m:sSup>
                  </m:oMath>
                </a14:m>
                <a:r>
                  <a:rPr lang="zh-CN" altLang="en-US" sz="2400" dirty="0"/>
                  <a:t>的梯度为：</a:t>
                </a:r>
                <a:endParaRPr lang="en-US" altLang="zh-CN" sz="2400" dirty="0"/>
              </a:p>
              <a:p>
                <a:pPr marL="0" indent="0">
                  <a:spcAft>
                    <a:spcPts val="600"/>
                  </a:spcAft>
                  <a:buNone/>
                </a:pPr>
                <a14:m>
                  <m:oMathPara xmlns:m="http://schemas.openxmlformats.org/officeDocument/2006/math">
                    <m:oMathParaPr>
                      <m:jc m:val="centerGroup"/>
                    </m:oMathParaPr>
                    <m:oMath xmlns:m="http://schemas.openxmlformats.org/officeDocument/2006/math">
                      <m:f>
                        <m:fPr>
                          <m:ctrlPr>
                            <a:rPr lang="en-US" altLang="zh-CN" sz="2400" i="1">
                              <a:latin typeface="Cambria Math" panose="02040503050406030204"/>
                            </a:rPr>
                          </m:ctrlPr>
                        </m:fPr>
                        <m:num>
                          <m:r>
                            <a:rPr lang="en-US" altLang="zh-CN" sz="2400">
                              <a:latin typeface="Cambria Math" panose="02040503050406030204"/>
                            </a:rPr>
                            <m:t>𝜕</m:t>
                          </m:r>
                          <m:r>
                            <a:rPr lang="en-US" altLang="zh-CN" sz="2400">
                              <a:latin typeface="Cambria Math" panose="02040503050406030204"/>
                            </a:rPr>
                            <m:t>𝐽</m:t>
                          </m:r>
                          <m:r>
                            <a:rPr lang="en-US" altLang="zh-CN" sz="2400">
                              <a:latin typeface="Cambria Math" panose="02040503050406030204"/>
                            </a:rPr>
                            <m:t>(</m:t>
                          </m:r>
                          <m:r>
                            <a:rPr lang="en-US" altLang="zh-CN" sz="2400">
                              <a:latin typeface="Cambria Math" panose="02040503050406030204"/>
                            </a:rPr>
                            <m:t>𝑾</m:t>
                          </m:r>
                          <m:r>
                            <a:rPr lang="en-US" altLang="zh-CN" sz="2400">
                              <a:latin typeface="Cambria Math" panose="02040503050406030204"/>
                            </a:rPr>
                            <m:t>)</m:t>
                          </m:r>
                        </m:num>
                        <m:den>
                          <m:r>
                            <a:rPr lang="en-US" altLang="zh-CN" sz="2400">
                              <a:latin typeface="Cambria Math" panose="02040503050406030204"/>
                            </a:rPr>
                            <m:t>𝜕</m:t>
                          </m:r>
                          <m:sSup>
                            <m:sSupPr>
                              <m:ctrlPr>
                                <a:rPr lang="en-US" altLang="zh-CN" sz="2400" i="1">
                                  <a:latin typeface="Cambria Math" panose="02040503050406030204"/>
                                </a:rPr>
                              </m:ctrlPr>
                            </m:sSupPr>
                            <m:e>
                              <m:r>
                                <a:rPr lang="en-US" altLang="zh-CN" sz="2400">
                                  <a:latin typeface="Cambria Math" panose="02040503050406030204"/>
                                </a:rPr>
                                <m:t>𝑤</m:t>
                              </m:r>
                            </m:e>
                            <m:sup>
                              <m:r>
                                <a:rPr lang="en-US" altLang="zh-CN" sz="2400">
                                  <a:latin typeface="Cambria Math" panose="02040503050406030204"/>
                                </a:rPr>
                                <m:t>1</m:t>
                              </m:r>
                            </m:sup>
                          </m:sSup>
                        </m:den>
                      </m:f>
                      <m:r>
                        <a:rPr lang="en-US" altLang="zh-CN" sz="2400">
                          <a:latin typeface="Cambria Math" panose="02040503050406030204"/>
                        </a:rPr>
                        <m:t>=</m:t>
                      </m:r>
                      <m:f>
                        <m:fPr>
                          <m:ctrlPr>
                            <a:rPr lang="en-US" altLang="zh-CN" sz="2400" i="1">
                              <a:latin typeface="Cambria Math" panose="02040503050406030204"/>
                            </a:rPr>
                          </m:ctrlPr>
                        </m:fPr>
                        <m:num>
                          <m:r>
                            <a:rPr lang="en-US" altLang="zh-CN" sz="2400">
                              <a:latin typeface="Cambria Math" panose="02040503050406030204"/>
                            </a:rPr>
                            <m:t>𝜕</m:t>
                          </m:r>
                          <m:r>
                            <a:rPr lang="en-US" altLang="zh-CN" sz="2400">
                              <a:latin typeface="Cambria Math" panose="02040503050406030204"/>
                            </a:rPr>
                            <m:t>𝐽</m:t>
                          </m:r>
                          <m:r>
                            <a:rPr lang="en-US" altLang="zh-CN" sz="2400">
                              <a:latin typeface="Cambria Math" panose="02040503050406030204"/>
                            </a:rPr>
                            <m:t>(</m:t>
                          </m:r>
                          <m:r>
                            <a:rPr lang="en-US" altLang="zh-CN" sz="2400">
                              <a:latin typeface="Cambria Math" panose="02040503050406030204"/>
                            </a:rPr>
                            <m:t>𝑾</m:t>
                          </m:r>
                          <m:r>
                            <a:rPr lang="en-US" altLang="zh-CN" sz="2400">
                              <a:latin typeface="Cambria Math" panose="02040503050406030204"/>
                            </a:rPr>
                            <m:t>)</m:t>
                          </m:r>
                        </m:num>
                        <m:den>
                          <m:r>
                            <a:rPr lang="en-US" altLang="zh-CN" sz="2400">
                              <a:latin typeface="Cambria Math" panose="02040503050406030204"/>
                            </a:rPr>
                            <m:t>𝜕</m:t>
                          </m:r>
                          <m:r>
                            <a:rPr lang="en-US" altLang="zh-CN" sz="2400">
                              <a:latin typeface="Cambria Math" panose="02040503050406030204"/>
                            </a:rPr>
                            <m:t>𝑓</m:t>
                          </m:r>
                          <m:d>
                            <m:dPr>
                              <m:ctrlPr>
                                <a:rPr lang="en-US" altLang="zh-CN" sz="2400" i="1">
                                  <a:latin typeface="Cambria Math" panose="02040503050406030204"/>
                                </a:rPr>
                              </m:ctrlPr>
                            </m:dPr>
                            <m:e>
                              <m:sSub>
                                <m:sSubPr>
                                  <m:ctrlPr>
                                    <a:rPr lang="en-US" altLang="zh-CN" sz="2400" i="1">
                                      <a:latin typeface="Cambria Math" panose="02040503050406030204"/>
                                    </a:rPr>
                                  </m:ctrlPr>
                                </m:sSubPr>
                                <m:e>
                                  <m:r>
                                    <a:rPr lang="en-US" altLang="zh-CN" sz="2400">
                                      <a:latin typeface="Cambria Math" panose="02040503050406030204"/>
                                    </a:rPr>
                                    <m:t>𝑋</m:t>
                                  </m:r>
                                </m:e>
                                <m:sub>
                                  <m:r>
                                    <a:rPr lang="en-US" altLang="zh-CN" sz="2400">
                                      <a:latin typeface="Cambria Math" panose="02040503050406030204"/>
                                    </a:rPr>
                                    <m:t>𝑖</m:t>
                                  </m:r>
                                </m:sub>
                              </m:sSub>
                            </m:e>
                          </m:d>
                        </m:den>
                      </m:f>
                      <m:f>
                        <m:fPr>
                          <m:ctrlPr>
                            <a:rPr lang="en-US" altLang="zh-CN" sz="2400" i="1">
                              <a:latin typeface="Cambria Math" panose="02040503050406030204"/>
                            </a:rPr>
                          </m:ctrlPr>
                        </m:fPr>
                        <m:num>
                          <m:r>
                            <a:rPr lang="en-US" altLang="zh-CN" sz="2400">
                              <a:latin typeface="Cambria Math" panose="02040503050406030204"/>
                            </a:rPr>
                            <m:t>𝜕</m:t>
                          </m:r>
                          <m:r>
                            <a:rPr lang="en-US" altLang="zh-CN" sz="2400">
                              <a:latin typeface="Cambria Math" panose="02040503050406030204"/>
                            </a:rPr>
                            <m:t>𝑓</m:t>
                          </m:r>
                          <m:d>
                            <m:dPr>
                              <m:ctrlPr>
                                <a:rPr lang="en-US" altLang="zh-CN" sz="2400" i="1">
                                  <a:latin typeface="Cambria Math" panose="02040503050406030204"/>
                                </a:rPr>
                              </m:ctrlPr>
                            </m:dPr>
                            <m:e>
                              <m:sSub>
                                <m:sSubPr>
                                  <m:ctrlPr>
                                    <a:rPr lang="en-US" altLang="zh-CN" sz="2400" i="1">
                                      <a:latin typeface="Cambria Math" panose="02040503050406030204"/>
                                    </a:rPr>
                                  </m:ctrlPr>
                                </m:sSubPr>
                                <m:e>
                                  <m:r>
                                    <a:rPr lang="en-US" altLang="zh-CN" sz="2400">
                                      <a:latin typeface="Cambria Math" panose="02040503050406030204"/>
                                    </a:rPr>
                                    <m:t>𝑋</m:t>
                                  </m:r>
                                </m:e>
                                <m:sub>
                                  <m:r>
                                    <a:rPr lang="en-US" altLang="zh-CN" sz="2400">
                                      <a:latin typeface="Cambria Math" panose="02040503050406030204"/>
                                    </a:rPr>
                                    <m:t>𝑖</m:t>
                                  </m:r>
                                </m:sub>
                              </m:sSub>
                            </m:e>
                          </m:d>
                        </m:num>
                        <m:den>
                          <m:r>
                            <a:rPr lang="en-US" altLang="zh-CN" sz="2400">
                              <a:latin typeface="Cambria Math" panose="02040503050406030204"/>
                            </a:rPr>
                            <m:t>𝜕</m:t>
                          </m:r>
                          <m:sSup>
                            <m:sSupPr>
                              <m:ctrlPr>
                                <a:rPr lang="en-US" altLang="zh-CN" sz="2400" i="1">
                                  <a:latin typeface="Cambria Math" panose="02040503050406030204"/>
                                </a:rPr>
                              </m:ctrlPr>
                            </m:sSupPr>
                            <m:e>
                              <m:r>
                                <a:rPr lang="en-US" altLang="zh-CN" sz="2400">
                                  <a:latin typeface="Cambria Math" panose="02040503050406030204"/>
                                </a:rPr>
                                <m:t>ℎ</m:t>
                              </m:r>
                            </m:e>
                            <m:sup>
                              <m:r>
                                <a:rPr lang="en-US" altLang="zh-CN" sz="2400">
                                  <a:latin typeface="Cambria Math" panose="02040503050406030204"/>
                                </a:rPr>
                                <m:t>3</m:t>
                              </m:r>
                            </m:sup>
                          </m:sSup>
                        </m:den>
                      </m:f>
                      <m:f>
                        <m:fPr>
                          <m:ctrlPr>
                            <a:rPr lang="en-US" altLang="zh-CN" sz="2400" i="1">
                              <a:latin typeface="Cambria Math" panose="02040503050406030204"/>
                            </a:rPr>
                          </m:ctrlPr>
                        </m:fPr>
                        <m:num>
                          <m:r>
                            <a:rPr lang="en-US" altLang="zh-CN" sz="2400">
                              <a:latin typeface="Cambria Math" panose="02040503050406030204"/>
                            </a:rPr>
                            <m:t>𝜕</m:t>
                          </m:r>
                          <m:sSup>
                            <m:sSupPr>
                              <m:ctrlPr>
                                <a:rPr lang="en-US" altLang="zh-CN" sz="2400" i="1">
                                  <a:latin typeface="Cambria Math" panose="02040503050406030204"/>
                                </a:rPr>
                              </m:ctrlPr>
                            </m:sSupPr>
                            <m:e>
                              <m:r>
                                <a:rPr lang="en-US" altLang="zh-CN" sz="2400">
                                  <a:latin typeface="Cambria Math" panose="02040503050406030204"/>
                                </a:rPr>
                                <m:t>ℎ</m:t>
                              </m:r>
                            </m:e>
                            <m:sup>
                              <m:r>
                                <a:rPr lang="en-US" altLang="zh-CN" sz="2400">
                                  <a:latin typeface="Cambria Math" panose="02040503050406030204"/>
                                </a:rPr>
                                <m:t>3</m:t>
                              </m:r>
                            </m:sup>
                          </m:sSup>
                        </m:num>
                        <m:den>
                          <m:r>
                            <a:rPr lang="en-US" altLang="zh-CN" sz="2400">
                              <a:latin typeface="Cambria Math" panose="02040503050406030204"/>
                            </a:rPr>
                            <m:t>𝜕</m:t>
                          </m:r>
                          <m:sSup>
                            <m:sSupPr>
                              <m:ctrlPr>
                                <a:rPr lang="en-US" altLang="zh-CN" sz="2400" i="1">
                                  <a:latin typeface="Cambria Math" panose="02040503050406030204"/>
                                </a:rPr>
                              </m:ctrlPr>
                            </m:sSupPr>
                            <m:e>
                              <m:r>
                                <a:rPr lang="en-US" altLang="zh-CN" sz="2400">
                                  <a:latin typeface="Cambria Math" panose="02040503050406030204"/>
                                </a:rPr>
                                <m:t>ℎ</m:t>
                              </m:r>
                            </m:e>
                            <m:sup>
                              <m:r>
                                <a:rPr lang="en-US" altLang="zh-CN" sz="2400">
                                  <a:latin typeface="Cambria Math" panose="02040503050406030204"/>
                                </a:rPr>
                                <m:t>2</m:t>
                              </m:r>
                            </m:sup>
                          </m:sSup>
                        </m:den>
                      </m:f>
                      <m:f>
                        <m:fPr>
                          <m:ctrlPr>
                            <a:rPr lang="en-US" altLang="zh-CN" sz="2400" i="1">
                              <a:latin typeface="Cambria Math" panose="02040503050406030204"/>
                            </a:rPr>
                          </m:ctrlPr>
                        </m:fPr>
                        <m:num>
                          <m:r>
                            <a:rPr lang="en-US" altLang="zh-CN" sz="2400">
                              <a:latin typeface="Cambria Math" panose="02040503050406030204"/>
                            </a:rPr>
                            <m:t>𝜕</m:t>
                          </m:r>
                          <m:sSup>
                            <m:sSupPr>
                              <m:ctrlPr>
                                <a:rPr lang="en-US" altLang="zh-CN" sz="2400" i="1">
                                  <a:latin typeface="Cambria Math" panose="02040503050406030204"/>
                                </a:rPr>
                              </m:ctrlPr>
                            </m:sSupPr>
                            <m:e>
                              <m:r>
                                <a:rPr lang="en-US" altLang="zh-CN" sz="2400">
                                  <a:latin typeface="Cambria Math" panose="02040503050406030204"/>
                                </a:rPr>
                                <m:t>ℎ</m:t>
                              </m:r>
                            </m:e>
                            <m:sup>
                              <m:r>
                                <a:rPr lang="en-US" altLang="zh-CN" sz="2400">
                                  <a:latin typeface="Cambria Math" panose="02040503050406030204"/>
                                </a:rPr>
                                <m:t>2</m:t>
                              </m:r>
                            </m:sup>
                          </m:sSup>
                        </m:num>
                        <m:den>
                          <m:r>
                            <a:rPr lang="en-US" altLang="zh-CN" sz="2400">
                              <a:latin typeface="Cambria Math" panose="02040503050406030204"/>
                            </a:rPr>
                            <m:t>𝜕</m:t>
                          </m:r>
                          <m:sSup>
                            <m:sSupPr>
                              <m:ctrlPr>
                                <a:rPr lang="en-US" altLang="zh-CN" sz="2400" i="1">
                                  <a:latin typeface="Cambria Math" panose="02040503050406030204"/>
                                </a:rPr>
                              </m:ctrlPr>
                            </m:sSupPr>
                            <m:e>
                              <m:r>
                                <a:rPr lang="en-US" altLang="zh-CN" sz="2400">
                                  <a:latin typeface="Cambria Math" panose="02040503050406030204"/>
                                </a:rPr>
                                <m:t>𝑤</m:t>
                              </m:r>
                            </m:e>
                            <m:sup>
                              <m:r>
                                <a:rPr lang="en-US" altLang="zh-CN" sz="2400">
                                  <a:latin typeface="Cambria Math" panose="02040503050406030204"/>
                                </a:rPr>
                                <m:t>1</m:t>
                              </m:r>
                            </m:sup>
                          </m:sSup>
                        </m:den>
                      </m:f>
                      <m:r>
                        <a:rPr lang="en-US" altLang="zh-CN" sz="2400">
                          <a:latin typeface="Cambria Math" panose="02040503050406030204"/>
                        </a:rPr>
                        <m:t>  </m:t>
                      </m:r>
                    </m:oMath>
                  </m:oMathPara>
                </a14:m>
                <a:endParaRPr lang="en-US" altLang="zh-CN" sz="2400" dirty="0"/>
              </a:p>
              <a:p>
                <a:pPr lvl="1">
                  <a:spcAft>
                    <a:spcPts val="600"/>
                  </a:spcAft>
                </a:pPr>
                <a:r>
                  <a:rPr lang="zh-CN" altLang="en-US" sz="2400" dirty="0"/>
                  <a:t>上式中</a:t>
                </a:r>
                <a14:m>
                  <m:oMath xmlns:m="http://schemas.openxmlformats.org/officeDocument/2006/math">
                    <m:r>
                      <a:rPr lang="en-US" altLang="zh-CN" sz="2400">
                        <a:latin typeface="Cambria Math" panose="02040503050406030204"/>
                      </a:rPr>
                      <m:t>𝜕</m:t>
                    </m:r>
                    <m:r>
                      <a:rPr lang="en-US" altLang="zh-CN" sz="2400">
                        <a:latin typeface="Cambria Math" panose="02040503050406030204"/>
                      </a:rPr>
                      <m:t>𝑓</m:t>
                    </m:r>
                    <m:d>
                      <m:dPr>
                        <m:ctrlPr>
                          <a:rPr lang="en-US" altLang="zh-CN" sz="2400" i="1">
                            <a:latin typeface="Cambria Math" panose="02040503050406030204"/>
                          </a:rPr>
                        </m:ctrlPr>
                      </m:dPr>
                      <m:e>
                        <m:sSub>
                          <m:sSubPr>
                            <m:ctrlPr>
                              <a:rPr lang="en-US" altLang="zh-CN" sz="2400" i="1">
                                <a:latin typeface="Cambria Math" panose="02040503050406030204"/>
                              </a:rPr>
                            </m:ctrlPr>
                          </m:sSubPr>
                          <m:e>
                            <m:r>
                              <a:rPr lang="en-US" altLang="zh-CN" sz="2400">
                                <a:latin typeface="Cambria Math" panose="02040503050406030204"/>
                              </a:rPr>
                              <m:t>𝑋</m:t>
                            </m:r>
                          </m:e>
                          <m:sub>
                            <m:r>
                              <a:rPr lang="en-US" altLang="zh-CN" sz="2400">
                                <a:latin typeface="Cambria Math" panose="02040503050406030204"/>
                              </a:rPr>
                              <m:t>𝑖</m:t>
                            </m:r>
                          </m:sub>
                        </m:sSub>
                      </m:e>
                    </m:d>
                    <m:r>
                      <a:rPr lang="en-US" altLang="zh-CN" sz="2400">
                        <a:latin typeface="Cambria Math" panose="02040503050406030204"/>
                      </a:rPr>
                      <m:t>/</m:t>
                    </m:r>
                    <m:r>
                      <a:rPr lang="en-US" altLang="zh-CN" sz="2400">
                        <a:latin typeface="Cambria Math" panose="02040503050406030204"/>
                      </a:rPr>
                      <m:t>𝜕</m:t>
                    </m:r>
                    <m:sSup>
                      <m:sSupPr>
                        <m:ctrlPr>
                          <a:rPr lang="en-US" altLang="zh-CN" sz="2400" i="1">
                            <a:latin typeface="Cambria Math" panose="02040503050406030204"/>
                          </a:rPr>
                        </m:ctrlPr>
                      </m:sSupPr>
                      <m:e>
                        <m:r>
                          <a:rPr lang="en-US" altLang="zh-CN" sz="2400" i="1">
                            <a:latin typeface="Cambria Math" panose="02040503050406030204"/>
                          </a:rPr>
                          <m:t>ℎ</m:t>
                        </m:r>
                      </m:e>
                      <m:sup>
                        <m:r>
                          <a:rPr lang="en-US" altLang="zh-CN" sz="2400">
                            <a:latin typeface="Cambria Math" panose="02040503050406030204"/>
                          </a:rPr>
                          <m:t>3</m:t>
                        </m:r>
                      </m:sup>
                    </m:sSup>
                  </m:oMath>
                </a14:m>
                <a:r>
                  <a:rPr lang="zh-CN" altLang="en-US" sz="2400" dirty="0"/>
                  <a:t>和</a:t>
                </a:r>
                <a14:m>
                  <m:oMath xmlns:m="http://schemas.openxmlformats.org/officeDocument/2006/math">
                    <m:r>
                      <a:rPr lang="en-US" altLang="zh-CN" sz="2400">
                        <a:latin typeface="Cambria Math" panose="02040503050406030204"/>
                      </a:rPr>
                      <m:t>𝜕</m:t>
                    </m:r>
                    <m:sSup>
                      <m:sSupPr>
                        <m:ctrlPr>
                          <a:rPr lang="en-US" altLang="zh-CN" sz="2400" i="1">
                            <a:latin typeface="Cambria Math" panose="02040503050406030204"/>
                          </a:rPr>
                        </m:ctrlPr>
                      </m:sSupPr>
                      <m:e>
                        <m:r>
                          <a:rPr lang="en-US" altLang="zh-CN" sz="2400" i="1">
                            <a:latin typeface="Cambria Math" panose="02040503050406030204"/>
                          </a:rPr>
                          <m:t>ℎ</m:t>
                        </m:r>
                      </m:e>
                      <m:sup>
                        <m:r>
                          <a:rPr lang="en-US" altLang="zh-CN" sz="2400">
                            <a:latin typeface="Cambria Math" panose="02040503050406030204"/>
                          </a:rPr>
                          <m:t>3</m:t>
                        </m:r>
                      </m:sup>
                    </m:sSup>
                    <m:r>
                      <a:rPr lang="en-US" altLang="zh-CN" sz="2400">
                        <a:latin typeface="Cambria Math" panose="02040503050406030204"/>
                      </a:rPr>
                      <m:t>/</m:t>
                    </m:r>
                    <m:r>
                      <a:rPr lang="en-US" altLang="zh-CN" sz="2400">
                        <a:latin typeface="Cambria Math" panose="02040503050406030204"/>
                      </a:rPr>
                      <m:t>𝜕</m:t>
                    </m:r>
                    <m:sSup>
                      <m:sSupPr>
                        <m:ctrlPr>
                          <a:rPr lang="en-US" altLang="zh-CN" sz="2400" i="1">
                            <a:latin typeface="Cambria Math" panose="02040503050406030204"/>
                          </a:rPr>
                        </m:ctrlPr>
                      </m:sSupPr>
                      <m:e>
                        <m:r>
                          <a:rPr lang="en-US" altLang="zh-CN" sz="2400" i="1">
                            <a:latin typeface="Cambria Math" panose="02040503050406030204"/>
                          </a:rPr>
                          <m:t>ℎ</m:t>
                        </m:r>
                      </m:e>
                      <m:sup>
                        <m:r>
                          <a:rPr lang="en-US" altLang="zh-CN" sz="2400">
                            <a:latin typeface="Cambria Math" panose="02040503050406030204"/>
                          </a:rPr>
                          <m:t>2</m:t>
                        </m:r>
                      </m:sup>
                    </m:sSup>
                  </m:oMath>
                </a14:m>
                <a:r>
                  <a:rPr lang="zh-CN" altLang="en-US" sz="2400" dirty="0"/>
                  <a:t>均为</a:t>
                </a:r>
                <a14:m>
                  <m:oMath xmlns:m="http://schemas.openxmlformats.org/officeDocument/2006/math">
                    <m:r>
                      <m:rPr>
                        <m:sty m:val="p"/>
                      </m:rPr>
                      <a:rPr lang="en-US" altLang="zh-CN" sz="2400">
                        <a:latin typeface="Cambria Math" panose="02040503050406030204"/>
                      </a:rPr>
                      <m:t>Sigmoid</m:t>
                    </m:r>
                  </m:oMath>
                </a14:m>
                <a:r>
                  <a:rPr lang="zh-CN" altLang="en-US" sz="2400" dirty="0"/>
                  <a:t>函数的梯度，而</a:t>
                </a:r>
                <a14:m>
                  <m:oMath xmlns:m="http://schemas.openxmlformats.org/officeDocument/2006/math">
                    <m:r>
                      <m:rPr>
                        <m:sty m:val="p"/>
                      </m:rPr>
                      <a:rPr lang="en-US" altLang="zh-CN" sz="2400">
                        <a:latin typeface="Cambria Math" panose="02040503050406030204"/>
                      </a:rPr>
                      <m:t>Sigmoid</m:t>
                    </m:r>
                  </m:oMath>
                </a14:m>
                <a:r>
                  <a:rPr lang="zh-CN" altLang="en-US" sz="2400" dirty="0"/>
                  <a:t>函数的梯度取值均小于</a:t>
                </a:r>
                <a:r>
                  <a:rPr lang="en-US" altLang="zh-CN" sz="2400" dirty="0"/>
                  <a:t>1</a:t>
                </a:r>
                <a:r>
                  <a:rPr lang="zh-CN" altLang="en-US" sz="2400" dirty="0"/>
                  <a:t>。由于</a:t>
                </a:r>
                <a14:m>
                  <m:oMath xmlns:m="http://schemas.openxmlformats.org/officeDocument/2006/math">
                    <m:r>
                      <a:rPr lang="en-US" altLang="zh-CN" sz="2400">
                        <a:latin typeface="Cambria Math" panose="02040503050406030204"/>
                      </a:rPr>
                      <m:t>𝜕</m:t>
                    </m:r>
                    <m:r>
                      <a:rPr lang="en-US" altLang="zh-CN" sz="2400">
                        <a:latin typeface="Cambria Math" panose="02040503050406030204"/>
                      </a:rPr>
                      <m:t>𝐽</m:t>
                    </m:r>
                    <m:r>
                      <a:rPr lang="en-US" altLang="zh-CN" sz="2400">
                        <a:latin typeface="Cambria Math" panose="02040503050406030204"/>
                      </a:rPr>
                      <m:t>(</m:t>
                    </m:r>
                    <m:r>
                      <m:rPr>
                        <m:sty m:val="p"/>
                      </m:rPr>
                      <a:rPr lang="en-US" altLang="zh-CN" sz="2400">
                        <a:latin typeface="Cambria Math" panose="02040503050406030204"/>
                      </a:rPr>
                      <m:t>W</m:t>
                    </m:r>
                    <m:r>
                      <a:rPr lang="en-US" altLang="zh-CN" sz="2400">
                        <a:latin typeface="Cambria Math" panose="02040503050406030204"/>
                      </a:rPr>
                      <m:t>)/</m:t>
                    </m:r>
                    <m:r>
                      <a:rPr lang="en-US" altLang="zh-CN" sz="2400">
                        <a:latin typeface="Cambria Math" panose="02040503050406030204"/>
                      </a:rPr>
                      <m:t>𝜕</m:t>
                    </m:r>
                    <m:sSup>
                      <m:sSupPr>
                        <m:ctrlPr>
                          <a:rPr lang="en-US" altLang="zh-CN" sz="2400" i="1">
                            <a:latin typeface="Cambria Math" panose="02040503050406030204"/>
                          </a:rPr>
                        </m:ctrlPr>
                      </m:sSupPr>
                      <m:e>
                        <m:r>
                          <a:rPr lang="en-US" altLang="zh-CN" sz="2400">
                            <a:latin typeface="Cambria Math" panose="02040503050406030204"/>
                          </a:rPr>
                          <m:t>𝑤</m:t>
                        </m:r>
                      </m:e>
                      <m:sup>
                        <m:r>
                          <a:rPr lang="en-US" altLang="zh-CN" sz="2400">
                            <a:latin typeface="Cambria Math" panose="02040503050406030204"/>
                          </a:rPr>
                          <m:t>1</m:t>
                        </m:r>
                      </m:sup>
                    </m:sSup>
                  </m:oMath>
                </a14:m>
                <a:r>
                  <a:rPr lang="zh-CN" altLang="en-US" sz="2400" dirty="0"/>
                  <a:t>为连乘形式，故</a:t>
                </a:r>
                <a:r>
                  <a:rPr lang="zh-CN" altLang="en-US" sz="2400" dirty="0" smtClean="0">
                    <a:solidFill>
                      <a:srgbClr val="0000FF"/>
                    </a:solidFill>
                  </a:rPr>
                  <a:t>神经网络模型前一层参数</a:t>
                </a:r>
                <a14:m>
                  <m:oMath xmlns:m="http://schemas.openxmlformats.org/officeDocument/2006/math">
                    <m:sSup>
                      <m:sSupPr>
                        <m:ctrlPr>
                          <a:rPr lang="en-US" altLang="zh-CN" sz="2400" i="1">
                            <a:solidFill>
                              <a:srgbClr val="0000FF"/>
                            </a:solidFill>
                            <a:latin typeface="Cambria Math" panose="02040503050406030204"/>
                          </a:rPr>
                        </m:ctrlPr>
                      </m:sSupPr>
                      <m:e>
                        <m:r>
                          <a:rPr lang="en-US" altLang="zh-CN" sz="2400">
                            <a:solidFill>
                              <a:srgbClr val="0000FF"/>
                            </a:solidFill>
                            <a:latin typeface="Cambria Math" panose="02040503050406030204"/>
                          </a:rPr>
                          <m:t>𝑤</m:t>
                        </m:r>
                      </m:e>
                      <m:sup>
                        <m:r>
                          <a:rPr lang="en-US" altLang="zh-CN" sz="2400">
                            <a:solidFill>
                              <a:srgbClr val="0000FF"/>
                            </a:solidFill>
                            <a:latin typeface="Cambria Math" panose="02040503050406030204"/>
                          </a:rPr>
                          <m:t>𝑙</m:t>
                        </m:r>
                      </m:sup>
                    </m:sSup>
                  </m:oMath>
                </a14:m>
                <a:r>
                  <a:rPr lang="zh-CN" altLang="en-US" sz="2400" dirty="0">
                    <a:solidFill>
                      <a:srgbClr val="0000FF"/>
                    </a:solidFill>
                  </a:rPr>
                  <a:t>所对应的梯度取值必然比</a:t>
                </a:r>
                <a14:m>
                  <m:oMath xmlns:m="http://schemas.openxmlformats.org/officeDocument/2006/math">
                    <m:sSup>
                      <m:sSupPr>
                        <m:ctrlPr>
                          <a:rPr lang="en-US" altLang="zh-CN" sz="2400" i="1">
                            <a:solidFill>
                              <a:srgbClr val="0000FF"/>
                            </a:solidFill>
                            <a:latin typeface="Cambria Math" panose="02040503050406030204"/>
                          </a:rPr>
                        </m:ctrlPr>
                      </m:sSupPr>
                      <m:e>
                        <m:r>
                          <a:rPr lang="en-US" altLang="zh-CN" sz="2400">
                            <a:solidFill>
                              <a:srgbClr val="0000FF"/>
                            </a:solidFill>
                            <a:latin typeface="Cambria Math" panose="02040503050406030204"/>
                          </a:rPr>
                          <m:t>𝑤</m:t>
                        </m:r>
                      </m:e>
                      <m:sup>
                        <m:r>
                          <a:rPr lang="en-US" altLang="zh-CN" sz="2400">
                            <a:solidFill>
                              <a:srgbClr val="0000FF"/>
                            </a:solidFill>
                            <a:latin typeface="Cambria Math" panose="02040503050406030204"/>
                          </a:rPr>
                          <m:t>𝑙</m:t>
                        </m:r>
                        <m:r>
                          <a:rPr lang="en-US" altLang="zh-CN" sz="2400">
                            <a:solidFill>
                              <a:srgbClr val="0000FF"/>
                            </a:solidFill>
                            <a:latin typeface="Cambria Math" panose="02040503050406030204"/>
                          </a:rPr>
                          <m:t>+</m:t>
                        </m:r>
                        <m:r>
                          <a:rPr lang="en-US" altLang="zh-CN" sz="2400">
                            <a:solidFill>
                              <a:srgbClr val="0000FF"/>
                            </a:solidFill>
                            <a:latin typeface="Cambria Math" panose="02040503050406030204"/>
                          </a:rPr>
                          <m:t>1</m:t>
                        </m:r>
                      </m:sup>
                    </m:sSup>
                  </m:oMath>
                </a14:m>
                <a:r>
                  <a:rPr lang="zh-CN" altLang="en-US" sz="2400" dirty="0">
                    <a:solidFill>
                      <a:srgbClr val="0000FF"/>
                    </a:solidFill>
                  </a:rPr>
                  <a:t>小</a:t>
                </a:r>
                <a:r>
                  <a:rPr lang="zh-CN" altLang="en-US" sz="2400" dirty="0"/>
                  <a:t>，当神经网络模型足够深时，该网络前几层的参数均会接近于</a:t>
                </a:r>
                <a:r>
                  <a:rPr lang="en-US" altLang="zh-CN" sz="2400" dirty="0"/>
                  <a:t>0</a:t>
                </a:r>
                <a:r>
                  <a:rPr lang="zh-CN" altLang="en-US" sz="2400" dirty="0"/>
                  <a:t>，从而出现梯度消失</a:t>
                </a:r>
                <a:r>
                  <a:rPr lang="zh-CN" altLang="en-US" sz="2400" dirty="0" smtClean="0"/>
                  <a:t>现象</a:t>
                </a:r>
                <a:endParaRPr lang="en-US" altLang="zh-CN" sz="2400" dirty="0"/>
              </a:p>
              <a:p>
                <a:pPr marL="857250" lvl="2" indent="0">
                  <a:buNone/>
                </a:pPr>
                <a:endParaRPr lang="en-US" altLang="zh-CN" sz="2000" dirty="0"/>
              </a:p>
            </p:txBody>
          </p:sp>
        </mc:Choice>
        <mc:Fallback>
          <p:sp>
            <p:nvSpPr>
              <p:cNvPr id="3" name="副标题 2"/>
              <p:cNvSpPr>
                <a:spLocks noRot="1" noChangeAspect="1" noMove="1" noResize="1" noEditPoints="1" noAdjustHandles="1" noChangeArrowheads="1" noChangeShapeType="1" noTextEdit="1"/>
              </p:cNvSpPr>
              <p:nvPr>
                <p:ph type="subTitle" idx="4294967295"/>
              </p:nvPr>
            </p:nvSpPr>
            <p:spPr>
              <a:xfrm>
                <a:off x="395536" y="1124744"/>
                <a:ext cx="8352928" cy="5256584"/>
              </a:xfrm>
              <a:prstGeom prst="rect">
                <a:avLst/>
              </a:prstGeom>
              <a:blipFill rotWithShape="1">
                <a:blip r:embed="rId1"/>
                <a:stretch>
                  <a:fillRect l="-7" t="-3" r="1" b="-9201"/>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问题分析</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latin typeface="黑体" panose="02010609060101010101" pitchFamily="49" charset="-122"/>
                <a:ea typeface="黑体" panose="02010609060101010101" pitchFamily="49" charset="-122"/>
              </a:rPr>
              <a:t>梯度消失问题</a:t>
            </a:r>
            <a:endParaRPr lang="en-US" altLang="zh-CN" sz="2800" b="1" dirty="0">
              <a:latin typeface="黑体" panose="02010609060101010101" pitchFamily="49" charset="-122"/>
              <a:ea typeface="黑体" panose="02010609060101010101" pitchFamily="49" charset="-122"/>
            </a:endParaRPr>
          </a:p>
          <a:p>
            <a:pPr lvl="1">
              <a:spcAft>
                <a:spcPts val="600"/>
              </a:spcAft>
            </a:pPr>
            <a:r>
              <a:rPr lang="zh-CN" altLang="en-US" sz="2400" dirty="0" smtClean="0"/>
              <a:t>梯度消失问题的应对策略</a:t>
            </a:r>
            <a:endParaRPr lang="en-US" altLang="zh-CN" sz="2400" dirty="0" smtClean="0"/>
          </a:p>
          <a:p>
            <a:pPr lvl="2">
              <a:spcAft>
                <a:spcPts val="600"/>
              </a:spcAft>
            </a:pPr>
            <a:r>
              <a:rPr lang="zh-CN" altLang="en-US" sz="2000" dirty="0" smtClean="0"/>
              <a:t>改进激活函数，如</a:t>
            </a:r>
            <a:r>
              <a:rPr lang="en-US" altLang="zh-CN" sz="2000" dirty="0" err="1" smtClean="0"/>
              <a:t>ReLU</a:t>
            </a:r>
            <a:r>
              <a:rPr lang="zh-CN" altLang="en-US" sz="2000" dirty="0" smtClean="0"/>
              <a:t>、</a:t>
            </a:r>
            <a:r>
              <a:rPr lang="en-US" altLang="zh-CN" sz="2000" dirty="0" smtClean="0"/>
              <a:t>Leaky </a:t>
            </a:r>
            <a:r>
              <a:rPr lang="en-US" altLang="zh-CN" sz="2000" dirty="0" err="1" smtClean="0"/>
              <a:t>ReLU</a:t>
            </a:r>
            <a:endParaRPr lang="en-US" altLang="zh-CN" sz="2000" dirty="0" smtClean="0"/>
          </a:p>
          <a:p>
            <a:pPr lvl="2">
              <a:spcAft>
                <a:spcPts val="600"/>
              </a:spcAft>
            </a:pPr>
            <a:r>
              <a:rPr lang="zh-CN" altLang="en-US" sz="2000" dirty="0" smtClean="0"/>
              <a:t>中间层引入损失函数，如</a:t>
            </a:r>
            <a:r>
              <a:rPr lang="en-US" altLang="zh-CN" sz="2000" dirty="0" err="1" smtClean="0"/>
              <a:t>GoogLeNet</a:t>
            </a:r>
            <a:endParaRPr lang="en-US" altLang="zh-CN" sz="2000" dirty="0" smtClean="0"/>
          </a:p>
          <a:p>
            <a:pPr lvl="2">
              <a:spcAft>
                <a:spcPts val="600"/>
              </a:spcAft>
            </a:pPr>
            <a:r>
              <a:rPr lang="zh-CN" altLang="en-US" sz="2000" dirty="0" smtClean="0"/>
              <a:t>残差连接，如</a:t>
            </a:r>
            <a:r>
              <a:rPr lang="en-US" altLang="zh-CN" sz="2000" dirty="0" err="1" smtClean="0"/>
              <a:t>ResNet</a:t>
            </a:r>
            <a:endParaRPr lang="en-US" altLang="zh-CN" sz="2000" dirty="0"/>
          </a:p>
          <a:p>
            <a:pPr marL="1314450" lvl="3" indent="0">
              <a:buNone/>
            </a:pPr>
            <a:endParaRPr lang="en-US" altLang="zh-CN" sz="1600"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问题分析</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局部最优问题</a:t>
            </a:r>
            <a:endParaRPr lang="en-US" altLang="zh-CN" sz="2800" b="1" dirty="0">
              <a:latin typeface="黑体" panose="02010609060101010101" pitchFamily="49" charset="-122"/>
              <a:ea typeface="黑体" panose="02010609060101010101" pitchFamily="49" charset="-122"/>
            </a:endParaRPr>
          </a:p>
          <a:p>
            <a:pPr lvl="1">
              <a:spcAft>
                <a:spcPts val="600"/>
              </a:spcAft>
            </a:pPr>
            <a:r>
              <a:rPr lang="zh-CN" altLang="en-US" sz="2400" dirty="0"/>
              <a:t>深度学习面临的另外一个挑战是模型易陷入局部最优。这是由于深度网络模型目标函数</a:t>
            </a:r>
            <a:r>
              <a:rPr lang="zh-CN" altLang="en-US" sz="2400" dirty="0">
                <a:solidFill>
                  <a:srgbClr val="0000FF"/>
                </a:solidFill>
              </a:rPr>
              <a:t>过于复杂</a:t>
            </a:r>
            <a:r>
              <a:rPr lang="zh-CN" altLang="en-US" sz="2400" dirty="0"/>
              <a:t>而</a:t>
            </a:r>
            <a:r>
              <a:rPr lang="zh-CN" altLang="en-US" sz="2400" dirty="0" smtClean="0"/>
              <a:t>导致</a:t>
            </a:r>
            <a:endParaRPr lang="en-US" altLang="zh-CN" sz="2400" dirty="0" smtClean="0"/>
          </a:p>
          <a:p>
            <a:pPr lvl="1">
              <a:spcAft>
                <a:spcPts val="600"/>
              </a:spcAft>
            </a:pPr>
            <a:r>
              <a:rPr lang="zh-CN" altLang="en-US" sz="2400" dirty="0"/>
              <a:t>对于过于复杂的函数，难免会存在多个方向上梯度取值均为</a:t>
            </a:r>
            <a:r>
              <a:rPr lang="en-US" altLang="zh-CN" sz="2400" dirty="0"/>
              <a:t>0</a:t>
            </a:r>
            <a:r>
              <a:rPr lang="zh-CN" altLang="en-US" sz="2400" dirty="0"/>
              <a:t>的非最优点，如</a:t>
            </a:r>
            <a:r>
              <a:rPr lang="zh-CN" altLang="en-US" sz="2400" dirty="0">
                <a:solidFill>
                  <a:srgbClr val="0000FF"/>
                </a:solidFill>
              </a:rPr>
              <a:t>局部最小值点和鞍点</a:t>
            </a:r>
            <a:r>
              <a:rPr lang="zh-CN" altLang="en-US" sz="2400" dirty="0"/>
              <a:t>等</a:t>
            </a:r>
            <a:endParaRPr lang="en-US" altLang="zh-CN" sz="2400" dirty="0"/>
          </a:p>
          <a:p>
            <a:pPr lvl="2">
              <a:spcAft>
                <a:spcPts val="600"/>
              </a:spcAft>
            </a:pPr>
            <a:r>
              <a:rPr lang="zh-CN" altLang="en-US" sz="2000" dirty="0"/>
              <a:t>下图（左、右）分别展示了三维空间中函数局部最小值点和鞍点，由于函数在这些点处对于任意参数的梯度取值均为</a:t>
            </a:r>
            <a:r>
              <a:rPr lang="en-US" altLang="zh-CN" sz="2000" dirty="0"/>
              <a:t>0</a:t>
            </a:r>
            <a:r>
              <a:rPr lang="zh-CN" altLang="en-US" sz="2000" dirty="0"/>
              <a:t>，故在模型优化过程中一旦陷入局部最小值点或鞍点，则参数取值很难再发生变化。此时模型虽并未达到最优状态，但模型参数已收敛，故难以保证所求模型满足实际需求</a:t>
            </a:r>
            <a:endParaRPr lang="en-US" altLang="zh-CN" sz="1200" dirty="0"/>
          </a:p>
          <a:p>
            <a:pPr lvl="1">
              <a:spcAft>
                <a:spcPts val="600"/>
              </a:spcAft>
            </a:pPr>
            <a:endParaRPr lang="en-US" altLang="zh-CN" sz="1600" dirty="0"/>
          </a:p>
        </p:txBody>
      </p:sp>
      <p:pic>
        <p:nvPicPr>
          <p:cNvPr id="5" name="Picture 2"/>
          <p:cNvPicPr>
            <a:picLocks noChangeAspect="1"/>
          </p:cNvPicPr>
          <p:nvPr/>
        </p:nvPicPr>
        <p:blipFill>
          <a:blip r:embed="rId1"/>
          <a:stretch>
            <a:fillRect/>
          </a:stretch>
        </p:blipFill>
        <p:spPr>
          <a:xfrm>
            <a:off x="2411760" y="5013176"/>
            <a:ext cx="1968093" cy="1783362"/>
          </a:xfrm>
          <a:prstGeom prst="rect">
            <a:avLst/>
          </a:prstGeom>
        </p:spPr>
      </p:pic>
      <p:pic>
        <p:nvPicPr>
          <p:cNvPr id="6" name="Picture 3"/>
          <p:cNvPicPr>
            <a:picLocks noChangeAspect="1"/>
          </p:cNvPicPr>
          <p:nvPr/>
        </p:nvPicPr>
        <p:blipFill>
          <a:blip r:embed="rId2"/>
          <a:stretch>
            <a:fillRect/>
          </a:stretch>
        </p:blipFill>
        <p:spPr>
          <a:xfrm>
            <a:off x="5004048" y="5015255"/>
            <a:ext cx="2064355" cy="1781283"/>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问题分析</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局部最优问题</a:t>
            </a:r>
            <a:endParaRPr lang="en-US" altLang="zh-CN" sz="2800" b="1" dirty="0">
              <a:latin typeface="黑体" panose="02010609060101010101" pitchFamily="49" charset="-122"/>
              <a:ea typeface="黑体" panose="02010609060101010101" pitchFamily="49" charset="-122"/>
            </a:endParaRPr>
          </a:p>
          <a:p>
            <a:pPr lvl="1">
              <a:spcAft>
                <a:spcPts val="600"/>
              </a:spcAft>
            </a:pPr>
            <a:r>
              <a:rPr lang="zh-CN" altLang="en-US" sz="2400" dirty="0" smtClean="0"/>
              <a:t>局部最优问题的应对策略</a:t>
            </a:r>
            <a:endParaRPr lang="en-US" altLang="zh-CN" sz="2400" dirty="0" smtClean="0"/>
          </a:p>
          <a:p>
            <a:pPr lvl="2">
              <a:spcAft>
                <a:spcPts val="600"/>
              </a:spcAft>
            </a:pPr>
            <a:r>
              <a:rPr lang="zh-CN" altLang="en-US" sz="2000" dirty="0" smtClean="0"/>
              <a:t>改进初始化方式，如</a:t>
            </a:r>
            <a:r>
              <a:rPr lang="en-US" altLang="zh-CN" sz="2000" dirty="0" smtClean="0"/>
              <a:t>DBN</a:t>
            </a:r>
            <a:endParaRPr lang="en-US" altLang="zh-CN" sz="2000" dirty="0" smtClean="0"/>
          </a:p>
          <a:p>
            <a:pPr lvl="2">
              <a:spcAft>
                <a:spcPts val="600"/>
              </a:spcAft>
            </a:pPr>
            <a:r>
              <a:rPr lang="zh-CN" altLang="en-US" sz="2000" dirty="0" smtClean="0"/>
              <a:t>随机梯度下降，跳出局部极值</a:t>
            </a:r>
            <a:endParaRPr lang="en-US" altLang="zh-CN" sz="2000" dirty="0" smtClean="0"/>
          </a:p>
          <a:p>
            <a:pPr lvl="2">
              <a:spcAft>
                <a:spcPts val="600"/>
              </a:spcAft>
            </a:pPr>
            <a:r>
              <a:rPr lang="zh-CN" altLang="en-US" sz="2000" dirty="0" smtClean="0"/>
              <a:t>设置冲量，加速优化</a:t>
            </a:r>
            <a:endParaRPr lang="en-US" altLang="zh-CN" sz="1600" dirty="0"/>
          </a:p>
        </p:txBody>
      </p:sp>
      <p:sp>
        <p:nvSpPr>
          <p:cNvPr id="4" name="内容占位符 2"/>
          <p:cNvSpPr txBox="1"/>
          <p:nvPr/>
        </p:nvSpPr>
        <p:spPr>
          <a:xfrm>
            <a:off x="649555" y="3429000"/>
            <a:ext cx="7571184" cy="273630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14350" indent="-514350">
              <a:buFont typeface="Arial" panose="020B0604020202020204" pitchFamily="34" charset="0"/>
              <a:buAutoNum type="arabicPeriod"/>
            </a:pPr>
            <a:r>
              <a:rPr lang="zh-CN" altLang="en-US" sz="2000" dirty="0" smtClean="0">
                <a:latin typeface="+mn-ea"/>
              </a:rPr>
              <a:t>预训练</a:t>
            </a:r>
            <a:r>
              <a:rPr lang="en-US" altLang="zh-CN" sz="2000" dirty="0">
                <a:latin typeface="+mn-ea"/>
              </a:rPr>
              <a:t>(</a:t>
            </a:r>
            <a:r>
              <a:rPr lang="zh-CN" altLang="en-US" sz="2000" dirty="0">
                <a:latin typeface="+mn-ea"/>
              </a:rPr>
              <a:t>无监督</a:t>
            </a:r>
            <a:r>
              <a:rPr lang="en-US" altLang="zh-CN" sz="2000" dirty="0" smtClean="0">
                <a:latin typeface="+mn-ea"/>
              </a:rPr>
              <a:t>):</a:t>
            </a:r>
            <a:r>
              <a:rPr lang="zh-CN" altLang="en-US" sz="2000" dirty="0" smtClean="0">
                <a:latin typeface="+mn-ea"/>
              </a:rPr>
              <a:t>大量的无标签数据集进行逐层预训练</a:t>
            </a:r>
            <a:endParaRPr lang="en-US" altLang="zh-CN" sz="2000" dirty="0" smtClean="0">
              <a:latin typeface="+mn-ea"/>
            </a:endParaRPr>
          </a:p>
          <a:p>
            <a:pPr marL="514350" indent="-514350">
              <a:buFont typeface="Arial" panose="020B0604020202020204" pitchFamily="34" charset="0"/>
              <a:buAutoNum type="arabicPeriod"/>
            </a:pPr>
            <a:endParaRPr lang="en-US" altLang="zh-CN" sz="2000" dirty="0" smtClean="0">
              <a:latin typeface="+mn-ea"/>
            </a:endParaRPr>
          </a:p>
          <a:p>
            <a:endParaRPr lang="en-US" altLang="zh-CN" sz="2000" dirty="0" smtClean="0">
              <a:latin typeface="+mn-ea"/>
            </a:endParaRPr>
          </a:p>
          <a:p>
            <a:pPr>
              <a:buFont typeface="Arial" panose="020B0604020202020204" pitchFamily="34" charset="0"/>
              <a:buNone/>
            </a:pPr>
            <a:endParaRPr lang="en-US" altLang="zh-CN" sz="2000" dirty="0" smtClean="0">
              <a:latin typeface="+mn-ea"/>
            </a:endParaRPr>
          </a:p>
          <a:p>
            <a:pPr>
              <a:buFont typeface="Arial" panose="020B0604020202020204" pitchFamily="34" charset="0"/>
              <a:buNone/>
            </a:pPr>
            <a:endParaRPr lang="en-US" altLang="zh-CN" sz="2000" dirty="0" smtClean="0">
              <a:latin typeface="+mn-ea"/>
            </a:endParaRPr>
          </a:p>
          <a:p>
            <a:pPr>
              <a:buFont typeface="Arial" panose="020B0604020202020204" pitchFamily="34" charset="0"/>
              <a:buNone/>
            </a:pPr>
            <a:r>
              <a:rPr lang="en-US" altLang="zh-CN" sz="2000" dirty="0" smtClean="0">
                <a:latin typeface="+mn-ea"/>
              </a:rPr>
              <a:t>2. </a:t>
            </a:r>
            <a:r>
              <a:rPr lang="zh-CN" altLang="en-US" sz="2000" dirty="0" smtClean="0">
                <a:latin typeface="+mn-ea"/>
              </a:rPr>
              <a:t>微调</a:t>
            </a:r>
            <a:r>
              <a:rPr lang="en-US" altLang="zh-CN" sz="2000" dirty="0" smtClean="0">
                <a:latin typeface="+mn-ea"/>
              </a:rPr>
              <a:t>(</a:t>
            </a:r>
            <a:r>
              <a:rPr lang="zh-CN" altLang="en-US" sz="2000" dirty="0" smtClean="0">
                <a:latin typeface="+mn-ea"/>
              </a:rPr>
              <a:t>有监督</a:t>
            </a:r>
            <a:r>
              <a:rPr lang="en-US" altLang="zh-CN" sz="2000" dirty="0" smtClean="0">
                <a:latin typeface="+mn-ea"/>
              </a:rPr>
              <a:t>)</a:t>
            </a:r>
            <a:r>
              <a:rPr lang="zh-CN" altLang="en-US" sz="2000" dirty="0" smtClean="0">
                <a:latin typeface="+mn-ea"/>
              </a:rPr>
              <a:t>：少量的有标签数据进行</a:t>
            </a:r>
            <a:r>
              <a:rPr lang="en-US" altLang="zh-CN" sz="2000" dirty="0" smtClean="0">
                <a:latin typeface="+mn-ea"/>
              </a:rPr>
              <a:t>BP</a:t>
            </a:r>
            <a:r>
              <a:rPr lang="zh-CN" altLang="en-US" sz="2000" dirty="0" smtClean="0">
                <a:latin typeface="+mn-ea"/>
              </a:rPr>
              <a:t>微调</a:t>
            </a:r>
            <a:endParaRPr lang="zh-CN" altLang="en-US" sz="2000" dirty="0">
              <a:latin typeface="+mn-ea"/>
            </a:endParaRPr>
          </a:p>
        </p:txBody>
      </p:sp>
      <p:graphicFrame>
        <p:nvGraphicFramePr>
          <p:cNvPr id="5" name="Object 9"/>
          <p:cNvGraphicFramePr>
            <a:graphicFrameLocks noChangeAspect="1"/>
          </p:cNvGraphicFramePr>
          <p:nvPr/>
        </p:nvGraphicFramePr>
        <p:xfrm>
          <a:off x="8508771" y="6142165"/>
          <a:ext cx="240981" cy="284797"/>
        </p:xfrm>
        <a:graphic>
          <a:graphicData uri="http://schemas.openxmlformats.org/presentationml/2006/ole">
            <mc:AlternateContent xmlns:mc="http://schemas.openxmlformats.org/markup-compatibility/2006">
              <mc:Choice xmlns:v="urn:schemas-microsoft-com:vml" Requires="v">
                <p:oleObj spid="_x0000_s33407" name="Equation" r:id="rId1" imgW="139700" imgH="165100" progId="Equation.DSMT4">
                  <p:embed/>
                </p:oleObj>
              </mc:Choice>
              <mc:Fallback>
                <p:oleObj name="Equation" r:id="rId1" imgW="139700" imgH="165100" progId="Equation.DSMT4">
                  <p:embed/>
                  <p:pic>
                    <p:nvPicPr>
                      <p:cNvPr id="0" name="图片 334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8771" y="6142165"/>
                        <a:ext cx="240981" cy="284797"/>
                      </a:xfrm>
                      <a:prstGeom prst="rect">
                        <a:avLst/>
                      </a:prstGeom>
                      <a:noFill/>
                      <a:ln>
                        <a:noFill/>
                      </a:ln>
                      <a:effectLst/>
                    </p:spPr>
                  </p:pic>
                </p:oleObj>
              </mc:Fallback>
            </mc:AlternateContent>
          </a:graphicData>
        </a:graphic>
      </p:graphicFrame>
      <p:grpSp>
        <p:nvGrpSpPr>
          <p:cNvPr id="6" name="组合 5"/>
          <p:cNvGrpSpPr/>
          <p:nvPr/>
        </p:nvGrpSpPr>
        <p:grpSpPr>
          <a:xfrm>
            <a:off x="6265862" y="5413465"/>
            <a:ext cx="2914650" cy="966836"/>
            <a:chOff x="6098469" y="3860100"/>
            <a:chExt cx="3168117" cy="1152863"/>
          </a:xfrm>
        </p:grpSpPr>
        <p:sp>
          <p:nvSpPr>
            <p:cNvPr id="7" name="丁字箭头 6"/>
            <p:cNvSpPr/>
            <p:nvPr/>
          </p:nvSpPr>
          <p:spPr>
            <a:xfrm>
              <a:off x="6814490" y="4298584"/>
              <a:ext cx="1500198" cy="714379"/>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黑体" panose="02010609060101010101" pitchFamily="49" charset="-122"/>
                <a:ea typeface="黑体" panose="02010609060101010101" pitchFamily="49" charset="-122"/>
              </a:endParaRPr>
            </a:p>
          </p:txBody>
        </p:sp>
        <p:graphicFrame>
          <p:nvGraphicFramePr>
            <p:cNvPr id="8" name="Object 11"/>
            <p:cNvGraphicFramePr>
              <a:graphicFrameLocks noChangeAspect="1"/>
            </p:cNvGraphicFramePr>
            <p:nvPr/>
          </p:nvGraphicFramePr>
          <p:xfrm>
            <a:off x="6098469" y="3860100"/>
            <a:ext cx="3168117" cy="524347"/>
          </p:xfrm>
          <a:graphic>
            <a:graphicData uri="http://schemas.openxmlformats.org/presentationml/2006/ole">
              <mc:AlternateContent xmlns:mc="http://schemas.openxmlformats.org/markup-compatibility/2006">
                <mc:Choice xmlns:v="urn:schemas-microsoft-com:vml" Requires="v">
                  <p:oleObj spid="_x0000_s33408" name="Equation" r:id="rId3" imgW="40538400" imgH="6705600" progId="Equation.DSMT4">
                    <p:embed/>
                  </p:oleObj>
                </mc:Choice>
                <mc:Fallback>
                  <p:oleObj name="Equation" r:id="rId3" imgW="40538400" imgH="6705600" progId="Equation.DSMT4">
                    <p:embed/>
                    <p:pic>
                      <p:nvPicPr>
                        <p:cNvPr id="0" name="图片 33407"/>
                        <p:cNvPicPr>
                          <a:picLocks noChangeAspect="1" noChangeArrowheads="1"/>
                        </p:cNvPicPr>
                        <p:nvPr/>
                      </p:nvPicPr>
                      <p:blipFill>
                        <a:blip r:embed="rId4"/>
                        <a:srcRect/>
                        <a:stretch>
                          <a:fillRect/>
                        </a:stretch>
                      </p:blipFill>
                      <p:spPr bwMode="auto">
                        <a:xfrm>
                          <a:off x="6098469" y="3860100"/>
                          <a:ext cx="3168117" cy="524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双括号 8"/>
          <p:cNvSpPr/>
          <p:nvPr/>
        </p:nvSpPr>
        <p:spPr>
          <a:xfrm>
            <a:off x="1549645" y="3874874"/>
            <a:ext cx="657225" cy="1138302"/>
          </a:xfrm>
          <a:prstGeom prst="bracketPair">
            <a:avLst/>
          </a:prstGeom>
          <a:solidFill>
            <a:srgbClr val="FF00FF">
              <a:alpha val="14118"/>
            </a:srgbClr>
          </a:solidFill>
          <a:ln w="57150">
            <a:solidFill>
              <a:srgbClr val="FF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latin typeface="黑体" panose="02010609060101010101" pitchFamily="49" charset="-122"/>
              <a:ea typeface="黑体" panose="02010609060101010101" pitchFamily="49" charset="-122"/>
            </a:endParaRPr>
          </a:p>
        </p:txBody>
      </p:sp>
      <p:graphicFrame>
        <p:nvGraphicFramePr>
          <p:cNvPr id="10" name="Object 2"/>
          <p:cNvGraphicFramePr>
            <a:graphicFrameLocks noChangeAspect="1"/>
          </p:cNvGraphicFramePr>
          <p:nvPr/>
        </p:nvGraphicFramePr>
        <p:xfrm>
          <a:off x="1763979" y="4191810"/>
          <a:ext cx="284795" cy="284795"/>
        </p:xfrm>
        <a:graphic>
          <a:graphicData uri="http://schemas.openxmlformats.org/presentationml/2006/ole">
            <mc:AlternateContent xmlns:mc="http://schemas.openxmlformats.org/markup-compatibility/2006">
              <mc:Choice xmlns:v="urn:schemas-microsoft-com:vml" Requires="v">
                <p:oleObj spid="_x0000_s33409" name="Equation" r:id="rId5" imgW="165100" imgH="165100" progId="Equation.DSMT4">
                  <p:embed/>
                </p:oleObj>
              </mc:Choice>
              <mc:Fallback>
                <p:oleObj name="Equation" r:id="rId5" imgW="165100" imgH="165100" progId="Equation.DSMT4">
                  <p:embed/>
                  <p:pic>
                    <p:nvPicPr>
                      <p:cNvPr id="0" name="图片 3340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979" y="4191810"/>
                        <a:ext cx="284795" cy="284795"/>
                      </a:xfrm>
                      <a:prstGeom prst="rect">
                        <a:avLst/>
                      </a:prstGeom>
                      <a:noFill/>
                      <a:ln>
                        <a:noFill/>
                      </a:ln>
                      <a:effectLst/>
                    </p:spPr>
                  </p:pic>
                </p:oleObj>
              </mc:Fallback>
            </mc:AlternateContent>
          </a:graphicData>
        </a:graphic>
      </p:graphicFrame>
      <p:grpSp>
        <p:nvGrpSpPr>
          <p:cNvPr id="11" name="组合 10"/>
          <p:cNvGrpSpPr/>
          <p:nvPr/>
        </p:nvGrpSpPr>
        <p:grpSpPr>
          <a:xfrm>
            <a:off x="2978405" y="3874874"/>
            <a:ext cx="657225" cy="1138302"/>
            <a:chOff x="2357422" y="2428868"/>
            <a:chExt cx="714380" cy="1357322"/>
          </a:xfrm>
        </p:grpSpPr>
        <p:sp>
          <p:nvSpPr>
            <p:cNvPr id="12" name="双括号 11"/>
            <p:cNvSpPr/>
            <p:nvPr/>
          </p:nvSpPr>
          <p:spPr>
            <a:xfrm>
              <a:off x="2357422" y="2428868"/>
              <a:ext cx="714380" cy="1357322"/>
            </a:xfrm>
            <a:prstGeom prst="bracketPair">
              <a:avLst/>
            </a:prstGeom>
            <a:solidFill>
              <a:srgbClr val="00FF99">
                <a:alpha val="14118"/>
              </a:srgbClr>
            </a:solidFill>
            <a:ln w="57150">
              <a:solidFill>
                <a:srgbClr val="00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latin typeface="黑体" panose="02010609060101010101" pitchFamily="49" charset="-122"/>
                <a:ea typeface="黑体" panose="02010609060101010101" pitchFamily="49" charset="-122"/>
              </a:endParaRPr>
            </a:p>
          </p:txBody>
        </p:sp>
        <p:graphicFrame>
          <p:nvGraphicFramePr>
            <p:cNvPr id="13" name="Object 3"/>
            <p:cNvGraphicFramePr>
              <a:graphicFrameLocks noChangeAspect="1"/>
            </p:cNvGraphicFramePr>
            <p:nvPr/>
          </p:nvGraphicFramePr>
          <p:xfrm>
            <a:off x="2406650" y="2881320"/>
            <a:ext cx="500063" cy="404813"/>
          </p:xfrm>
          <a:graphic>
            <a:graphicData uri="http://schemas.openxmlformats.org/presentationml/2006/ole">
              <mc:AlternateContent xmlns:mc="http://schemas.openxmlformats.org/markup-compatibility/2006">
                <mc:Choice xmlns:v="urn:schemas-microsoft-com:vml" Requires="v">
                  <p:oleObj spid="_x0000_s33410" name="Equation" r:id="rId7" imgW="266065" imgH="215900" progId="Equation.DSMT4">
                    <p:embed/>
                  </p:oleObj>
                </mc:Choice>
                <mc:Fallback>
                  <p:oleObj name="Equation" r:id="rId7" imgW="266065" imgH="215900" progId="Equation.DSMT4">
                    <p:embed/>
                    <p:pic>
                      <p:nvPicPr>
                        <p:cNvPr id="0" name="图片 3340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6650" y="2881320"/>
                          <a:ext cx="500063" cy="40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4" name="组合 13"/>
          <p:cNvGrpSpPr/>
          <p:nvPr/>
        </p:nvGrpSpPr>
        <p:grpSpPr>
          <a:xfrm>
            <a:off x="4407165" y="3874874"/>
            <a:ext cx="657225" cy="1138302"/>
            <a:chOff x="3786182" y="2428868"/>
            <a:chExt cx="714380" cy="1357322"/>
          </a:xfrm>
        </p:grpSpPr>
        <p:sp>
          <p:nvSpPr>
            <p:cNvPr id="15" name="双括号 14"/>
            <p:cNvSpPr/>
            <p:nvPr/>
          </p:nvSpPr>
          <p:spPr>
            <a:xfrm>
              <a:off x="3786182" y="2428868"/>
              <a:ext cx="714380" cy="1357322"/>
            </a:xfrm>
            <a:prstGeom prst="bracketPair">
              <a:avLst/>
            </a:prstGeom>
            <a:solidFill>
              <a:srgbClr val="00FF99">
                <a:alpha val="14118"/>
              </a:srgbClr>
            </a:solidFill>
            <a:ln w="57150">
              <a:solidFill>
                <a:srgbClr val="00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latin typeface="黑体" panose="02010609060101010101" pitchFamily="49" charset="-122"/>
                <a:ea typeface="黑体" panose="02010609060101010101" pitchFamily="49" charset="-122"/>
              </a:endParaRPr>
            </a:p>
          </p:txBody>
        </p:sp>
        <p:graphicFrame>
          <p:nvGraphicFramePr>
            <p:cNvPr id="16" name="Object 3"/>
            <p:cNvGraphicFramePr>
              <a:graphicFrameLocks noChangeAspect="1"/>
            </p:cNvGraphicFramePr>
            <p:nvPr/>
          </p:nvGraphicFramePr>
          <p:xfrm>
            <a:off x="3835396" y="2881320"/>
            <a:ext cx="500062" cy="404813"/>
          </p:xfrm>
          <a:graphic>
            <a:graphicData uri="http://schemas.openxmlformats.org/presentationml/2006/ole">
              <mc:AlternateContent xmlns:mc="http://schemas.openxmlformats.org/markup-compatibility/2006">
                <mc:Choice xmlns:v="urn:schemas-microsoft-com:vml" Requires="v">
                  <p:oleObj spid="_x0000_s33411" name="Equation" r:id="rId9" imgW="266065" imgH="215900" progId="Equation.DSMT4">
                    <p:embed/>
                  </p:oleObj>
                </mc:Choice>
                <mc:Fallback>
                  <p:oleObj name="Equation" r:id="rId9" imgW="266065" imgH="215900" progId="Equation.DSMT4">
                    <p:embed/>
                    <p:pic>
                      <p:nvPicPr>
                        <p:cNvPr id="0" name="图片 334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35396" y="2881320"/>
                          <a:ext cx="500062" cy="40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7" name="组合 16"/>
          <p:cNvGrpSpPr/>
          <p:nvPr/>
        </p:nvGrpSpPr>
        <p:grpSpPr>
          <a:xfrm>
            <a:off x="6478867" y="3874874"/>
            <a:ext cx="657225" cy="1138302"/>
            <a:chOff x="5857884" y="2428868"/>
            <a:chExt cx="714380" cy="1357322"/>
          </a:xfrm>
        </p:grpSpPr>
        <p:sp>
          <p:nvSpPr>
            <p:cNvPr id="18" name="双括号 17"/>
            <p:cNvSpPr/>
            <p:nvPr/>
          </p:nvSpPr>
          <p:spPr>
            <a:xfrm>
              <a:off x="5857884" y="2428868"/>
              <a:ext cx="714380" cy="1357322"/>
            </a:xfrm>
            <a:prstGeom prst="bracketPair">
              <a:avLst/>
            </a:prstGeom>
            <a:solidFill>
              <a:srgbClr val="00FF99">
                <a:alpha val="14118"/>
              </a:srgbClr>
            </a:solidFill>
            <a:ln w="57150">
              <a:solidFill>
                <a:srgbClr val="00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latin typeface="黑体" panose="02010609060101010101" pitchFamily="49" charset="-122"/>
                <a:ea typeface="黑体" panose="02010609060101010101" pitchFamily="49" charset="-122"/>
              </a:endParaRPr>
            </a:p>
          </p:txBody>
        </p:sp>
        <p:graphicFrame>
          <p:nvGraphicFramePr>
            <p:cNvPr id="19" name="Object 3"/>
            <p:cNvGraphicFramePr>
              <a:graphicFrameLocks noChangeAspect="1"/>
            </p:cNvGraphicFramePr>
            <p:nvPr/>
          </p:nvGraphicFramePr>
          <p:xfrm>
            <a:off x="5954708" y="2881320"/>
            <a:ext cx="547688" cy="404813"/>
          </p:xfrm>
          <a:graphic>
            <a:graphicData uri="http://schemas.openxmlformats.org/presentationml/2006/ole">
              <mc:AlternateContent xmlns:mc="http://schemas.openxmlformats.org/markup-compatibility/2006">
                <mc:Choice xmlns:v="urn:schemas-microsoft-com:vml" Requires="v">
                  <p:oleObj spid="_x0000_s33412" name="Equation" r:id="rId11" imgW="292100" imgH="215900" progId="Equation.DSMT4">
                    <p:embed/>
                  </p:oleObj>
                </mc:Choice>
                <mc:Fallback>
                  <p:oleObj name="Equation" r:id="rId11" imgW="292100" imgH="215900" progId="Equation.DSMT4">
                    <p:embed/>
                    <p:pic>
                      <p:nvPicPr>
                        <p:cNvPr id="0" name="图片 334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54708" y="2881320"/>
                          <a:ext cx="547688" cy="40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0" name="右箭头 19"/>
          <p:cNvSpPr/>
          <p:nvPr/>
        </p:nvSpPr>
        <p:spPr>
          <a:xfrm>
            <a:off x="2335463" y="4273468"/>
            <a:ext cx="525780" cy="2396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黑体" panose="02010609060101010101" pitchFamily="49" charset="-122"/>
              <a:ea typeface="黑体" panose="02010609060101010101" pitchFamily="49" charset="-122"/>
            </a:endParaRPr>
          </a:p>
        </p:txBody>
      </p:sp>
      <p:sp>
        <p:nvSpPr>
          <p:cNvPr id="21" name="右箭头 20"/>
          <p:cNvSpPr/>
          <p:nvPr/>
        </p:nvSpPr>
        <p:spPr>
          <a:xfrm>
            <a:off x="3764223" y="4273468"/>
            <a:ext cx="525780" cy="2396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黑体" panose="02010609060101010101" pitchFamily="49" charset="-122"/>
              <a:ea typeface="黑体" panose="02010609060101010101" pitchFamily="49" charset="-122"/>
            </a:endParaRPr>
          </a:p>
        </p:txBody>
      </p:sp>
      <p:sp>
        <p:nvSpPr>
          <p:cNvPr id="22" name="右箭头 21"/>
          <p:cNvSpPr/>
          <p:nvPr/>
        </p:nvSpPr>
        <p:spPr>
          <a:xfrm>
            <a:off x="5835925" y="4273468"/>
            <a:ext cx="525780" cy="2396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黑体" panose="02010609060101010101" pitchFamily="49" charset="-122"/>
              <a:ea typeface="黑体" panose="02010609060101010101" pitchFamily="49" charset="-122"/>
            </a:endParaRPr>
          </a:p>
        </p:txBody>
      </p:sp>
      <p:sp>
        <p:nvSpPr>
          <p:cNvPr id="23" name="矩形 22"/>
          <p:cNvSpPr/>
          <p:nvPr/>
        </p:nvSpPr>
        <p:spPr>
          <a:xfrm>
            <a:off x="5192983" y="4203374"/>
            <a:ext cx="315893" cy="400110"/>
          </a:xfrm>
          <a:prstGeom prst="rect">
            <a:avLst/>
          </a:prstGeom>
        </p:spPr>
        <p:txBody>
          <a:bodyPr wrap="square">
            <a:spAutoFit/>
          </a:bodyPr>
          <a:lstStyle/>
          <a:p>
            <a:r>
              <a:rPr lang="en-US" altLang="zh-CN" sz="2000" dirty="0" smtClean="0">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p:txBody>
      </p:sp>
      <p:sp>
        <p:nvSpPr>
          <p:cNvPr id="24" name="矩形 23"/>
          <p:cNvSpPr/>
          <p:nvPr/>
        </p:nvSpPr>
        <p:spPr>
          <a:xfrm>
            <a:off x="5345383" y="4206724"/>
            <a:ext cx="315893" cy="400110"/>
          </a:xfrm>
          <a:prstGeom prst="rect">
            <a:avLst/>
          </a:prstGeom>
        </p:spPr>
        <p:txBody>
          <a:bodyPr wrap="square">
            <a:spAutoFit/>
          </a:bodyPr>
          <a:lstStyle/>
          <a:p>
            <a:r>
              <a:rPr lang="en-US" altLang="zh-CN" sz="2000" dirty="0" smtClean="0">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p:txBody>
      </p:sp>
      <p:graphicFrame>
        <p:nvGraphicFramePr>
          <p:cNvPr id="25" name="Object 6"/>
          <p:cNvGraphicFramePr>
            <a:graphicFrameLocks noChangeAspect="1"/>
          </p:cNvGraphicFramePr>
          <p:nvPr/>
        </p:nvGraphicFramePr>
        <p:xfrm>
          <a:off x="2442356" y="3933055"/>
          <a:ext cx="424790" cy="283193"/>
        </p:xfrm>
        <a:graphic>
          <a:graphicData uri="http://schemas.openxmlformats.org/presentationml/2006/ole">
            <mc:AlternateContent xmlns:mc="http://schemas.openxmlformats.org/markup-compatibility/2006">
              <mc:Choice xmlns:v="urn:schemas-microsoft-com:vml" Requires="v">
                <p:oleObj spid="_x0000_s33413" name="Equation" r:id="rId13" imgW="342900" imgH="228600" progId="Equation.DSMT4">
                  <p:embed/>
                </p:oleObj>
              </mc:Choice>
              <mc:Fallback>
                <p:oleObj name="Equation" r:id="rId13" imgW="342900" imgH="228600" progId="Equation.DSMT4">
                  <p:embed/>
                  <p:pic>
                    <p:nvPicPr>
                      <p:cNvPr id="0" name="图片 334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42356" y="3933055"/>
                        <a:ext cx="424790" cy="283193"/>
                      </a:xfrm>
                      <a:prstGeom prst="rect">
                        <a:avLst/>
                      </a:prstGeom>
                      <a:noFill/>
                      <a:ln>
                        <a:noFill/>
                      </a:ln>
                      <a:effectLst/>
                    </p:spPr>
                  </p:pic>
                </p:oleObj>
              </mc:Fallback>
            </mc:AlternateContent>
          </a:graphicData>
        </a:graphic>
      </p:graphicFrame>
      <p:graphicFrame>
        <p:nvGraphicFramePr>
          <p:cNvPr id="26" name="Object 7"/>
          <p:cNvGraphicFramePr>
            <a:graphicFrameLocks noChangeAspect="1"/>
          </p:cNvGraphicFramePr>
          <p:nvPr/>
        </p:nvGraphicFramePr>
        <p:xfrm>
          <a:off x="3918731" y="3933055"/>
          <a:ext cx="474158" cy="294305"/>
        </p:xfrm>
        <a:graphic>
          <a:graphicData uri="http://schemas.openxmlformats.org/presentationml/2006/ole">
            <mc:AlternateContent xmlns:mc="http://schemas.openxmlformats.org/markup-compatibility/2006">
              <mc:Choice xmlns:v="urn:schemas-microsoft-com:vml" Requires="v">
                <p:oleObj spid="_x0000_s33414" name="Equation" r:id="rId15" imgW="368300" imgH="228600" progId="Equation.DSMT4">
                  <p:embed/>
                </p:oleObj>
              </mc:Choice>
              <mc:Fallback>
                <p:oleObj name="Equation" r:id="rId15" imgW="368300" imgH="228600" progId="Equation.DSMT4">
                  <p:embed/>
                  <p:pic>
                    <p:nvPicPr>
                      <p:cNvPr id="0" name="图片 334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18731" y="3933055"/>
                        <a:ext cx="474158" cy="294305"/>
                      </a:xfrm>
                      <a:prstGeom prst="rect">
                        <a:avLst/>
                      </a:prstGeom>
                      <a:noFill/>
                      <a:ln>
                        <a:noFill/>
                      </a:ln>
                      <a:effectLst/>
                    </p:spPr>
                  </p:pic>
                </p:oleObj>
              </mc:Fallback>
            </mc:AlternateContent>
          </a:graphicData>
        </a:graphic>
      </p:graphicFrame>
      <p:graphicFrame>
        <p:nvGraphicFramePr>
          <p:cNvPr id="27" name="Object 8"/>
          <p:cNvGraphicFramePr>
            <a:graphicFrameLocks noChangeAspect="1"/>
          </p:cNvGraphicFramePr>
          <p:nvPr/>
        </p:nvGraphicFramePr>
        <p:xfrm>
          <a:off x="5823730" y="3972052"/>
          <a:ext cx="524801" cy="255309"/>
        </p:xfrm>
        <a:graphic>
          <a:graphicData uri="http://schemas.openxmlformats.org/presentationml/2006/ole">
            <mc:AlternateContent xmlns:mc="http://schemas.openxmlformats.org/markup-compatibility/2006">
              <mc:Choice xmlns:v="urn:schemas-microsoft-com:vml" Requires="v">
                <p:oleObj spid="_x0000_s33415" name="Equation" r:id="rId17" imgW="469900" imgH="228600" progId="Equation.DSMT4">
                  <p:embed/>
                </p:oleObj>
              </mc:Choice>
              <mc:Fallback>
                <p:oleObj name="Equation" r:id="rId17" imgW="469900" imgH="228600" progId="Equation.DSMT4">
                  <p:embed/>
                  <p:pic>
                    <p:nvPicPr>
                      <p:cNvPr id="0" name="图片 334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23730" y="3972052"/>
                        <a:ext cx="524801" cy="255309"/>
                      </a:xfrm>
                      <a:prstGeom prst="rect">
                        <a:avLst/>
                      </a:prstGeom>
                      <a:noFill/>
                      <a:ln>
                        <a:noFill/>
                      </a:ln>
                      <a:effectLst/>
                    </p:spPr>
                  </p:pic>
                </p:oleObj>
              </mc:Fallback>
            </mc:AlternateContent>
          </a:graphicData>
        </a:graphic>
      </p:graphicFrame>
      <p:grpSp>
        <p:nvGrpSpPr>
          <p:cNvPr id="28" name="组合 27"/>
          <p:cNvGrpSpPr/>
          <p:nvPr/>
        </p:nvGrpSpPr>
        <p:grpSpPr>
          <a:xfrm>
            <a:off x="978141" y="5553075"/>
            <a:ext cx="5802437" cy="1305933"/>
            <a:chOff x="785786" y="3857629"/>
            <a:chExt cx="6307036" cy="1557207"/>
          </a:xfrm>
        </p:grpSpPr>
        <p:sp>
          <p:nvSpPr>
            <p:cNvPr id="29" name="双括号 28"/>
            <p:cNvSpPr/>
            <p:nvPr/>
          </p:nvSpPr>
          <p:spPr>
            <a:xfrm>
              <a:off x="785786" y="4000504"/>
              <a:ext cx="714380" cy="1357322"/>
            </a:xfrm>
            <a:prstGeom prst="bracketPair">
              <a:avLst/>
            </a:prstGeom>
            <a:solidFill>
              <a:srgbClr val="FF00FF">
                <a:alpha val="14118"/>
              </a:srgbClr>
            </a:solidFill>
            <a:ln w="57150">
              <a:solidFill>
                <a:srgbClr val="FF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latin typeface="黑体" panose="02010609060101010101" pitchFamily="49" charset="-122"/>
                <a:ea typeface="黑体" panose="02010609060101010101" pitchFamily="49" charset="-122"/>
              </a:endParaRPr>
            </a:p>
          </p:txBody>
        </p:sp>
        <p:graphicFrame>
          <p:nvGraphicFramePr>
            <p:cNvPr id="30" name="Object 2"/>
            <p:cNvGraphicFramePr>
              <a:graphicFrameLocks noChangeAspect="1"/>
            </p:cNvGraphicFramePr>
            <p:nvPr/>
          </p:nvGraphicFramePr>
          <p:xfrm>
            <a:off x="976290" y="4548198"/>
            <a:ext cx="309562" cy="309562"/>
          </p:xfrm>
          <a:graphic>
            <a:graphicData uri="http://schemas.openxmlformats.org/presentationml/2006/ole">
              <mc:AlternateContent xmlns:mc="http://schemas.openxmlformats.org/markup-compatibility/2006">
                <mc:Choice xmlns:v="urn:schemas-microsoft-com:vml" Requires="v">
                  <p:oleObj spid="_x0000_s33416" name="Equation" r:id="rId19" imgW="165100" imgH="165100" progId="Equation.DSMT4">
                    <p:embed/>
                  </p:oleObj>
                </mc:Choice>
                <mc:Fallback>
                  <p:oleObj name="Equation" r:id="rId19" imgW="165100" imgH="165100" progId="Equation.DSMT4">
                    <p:embed/>
                    <p:pic>
                      <p:nvPicPr>
                        <p:cNvPr id="0" name="图片 334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6290" y="4548198"/>
                          <a:ext cx="30956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1" name="组合 30"/>
            <p:cNvGrpSpPr/>
            <p:nvPr/>
          </p:nvGrpSpPr>
          <p:grpSpPr>
            <a:xfrm>
              <a:off x="3571868" y="4000504"/>
              <a:ext cx="714380" cy="1357322"/>
              <a:chOff x="5857884" y="2428868"/>
              <a:chExt cx="714380" cy="1357322"/>
            </a:xfrm>
          </p:grpSpPr>
          <p:sp>
            <p:nvSpPr>
              <p:cNvPr id="38" name="双括号 37"/>
              <p:cNvSpPr/>
              <p:nvPr/>
            </p:nvSpPr>
            <p:spPr>
              <a:xfrm>
                <a:off x="5857884" y="2428868"/>
                <a:ext cx="714380" cy="1357322"/>
              </a:xfrm>
              <a:prstGeom prst="bracketPair">
                <a:avLst/>
              </a:prstGeom>
              <a:solidFill>
                <a:srgbClr val="00FF99">
                  <a:alpha val="14118"/>
                </a:srgbClr>
              </a:solidFill>
              <a:ln w="57150">
                <a:solidFill>
                  <a:srgbClr val="00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latin typeface="黑体" panose="02010609060101010101" pitchFamily="49" charset="-122"/>
                  <a:ea typeface="黑体" panose="02010609060101010101" pitchFamily="49" charset="-122"/>
                </a:endParaRPr>
              </a:p>
            </p:txBody>
          </p:sp>
          <p:graphicFrame>
            <p:nvGraphicFramePr>
              <p:cNvPr id="39" name="Object 3"/>
              <p:cNvGraphicFramePr>
                <a:graphicFrameLocks noChangeAspect="1"/>
              </p:cNvGraphicFramePr>
              <p:nvPr/>
            </p:nvGraphicFramePr>
            <p:xfrm>
              <a:off x="5954708" y="2881320"/>
              <a:ext cx="547688" cy="404813"/>
            </p:xfrm>
            <a:graphic>
              <a:graphicData uri="http://schemas.openxmlformats.org/presentationml/2006/ole">
                <mc:AlternateContent xmlns:mc="http://schemas.openxmlformats.org/markup-compatibility/2006">
                  <mc:Choice xmlns:v="urn:schemas-microsoft-com:vml" Requires="v">
                    <p:oleObj spid="_x0000_s33417" name="Equation" r:id="rId20" imgW="292100" imgH="215900" progId="Equation.DSMT4">
                      <p:embed/>
                    </p:oleObj>
                  </mc:Choice>
                  <mc:Fallback>
                    <p:oleObj name="Equation" r:id="rId20" imgW="292100" imgH="215900" progId="Equation.DSMT4">
                      <p:embed/>
                      <p:pic>
                        <p:nvPicPr>
                          <p:cNvPr id="0" name="图片 334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54708" y="2881320"/>
                            <a:ext cx="547688" cy="40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2" name="右箭头 31"/>
            <p:cNvSpPr/>
            <p:nvPr/>
          </p:nvSpPr>
          <p:spPr>
            <a:xfrm>
              <a:off x="4357686" y="4572008"/>
              <a:ext cx="571504" cy="285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黑体" panose="02010609060101010101" pitchFamily="49" charset="-122"/>
                <a:ea typeface="黑体" panose="02010609060101010101" pitchFamily="49" charset="-122"/>
              </a:endParaRPr>
            </a:p>
          </p:txBody>
        </p:sp>
        <p:graphicFrame>
          <p:nvGraphicFramePr>
            <p:cNvPr id="33" name="Object 8"/>
            <p:cNvGraphicFramePr>
              <a:graphicFrameLocks noChangeAspect="1"/>
            </p:cNvGraphicFramePr>
            <p:nvPr/>
          </p:nvGraphicFramePr>
          <p:xfrm>
            <a:off x="1762125" y="3857629"/>
            <a:ext cx="1524000" cy="690562"/>
          </p:xfrm>
          <a:graphic>
            <a:graphicData uri="http://schemas.openxmlformats.org/presentationml/2006/ole">
              <mc:AlternateContent xmlns:mc="http://schemas.openxmlformats.org/markup-compatibility/2006">
                <mc:Choice xmlns:v="urn:schemas-microsoft-com:vml" Requires="v">
                  <p:oleObj spid="_x0000_s33418" name="Equation" r:id="rId21" imgW="812165" imgH="368300" progId="Equation.DSMT4">
                    <p:embed/>
                  </p:oleObj>
                </mc:Choice>
                <mc:Fallback>
                  <p:oleObj name="Equation" r:id="rId21" imgW="812165" imgH="368300" progId="Equation.DSMT4">
                    <p:embed/>
                    <p:pic>
                      <p:nvPicPr>
                        <p:cNvPr id="0" name="图片 334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762125" y="3857629"/>
                          <a:ext cx="1524000" cy="690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 name="左右箭头标注 33"/>
            <p:cNvSpPr/>
            <p:nvPr/>
          </p:nvSpPr>
          <p:spPr>
            <a:xfrm rot="5400000">
              <a:off x="4729300" y="4071940"/>
              <a:ext cx="1542785" cy="1143008"/>
            </a:xfrm>
            <a:prstGeom prst="leftRightArrow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2000" dirty="0" smtClean="0">
                  <a:solidFill>
                    <a:srgbClr val="FF0000"/>
                  </a:solidFill>
                  <a:latin typeface="黑体" panose="02010609060101010101" pitchFamily="49" charset="-122"/>
                  <a:ea typeface="黑体" panose="02010609060101010101" pitchFamily="49" charset="-122"/>
                </a:rPr>
                <a:t>分类器</a:t>
              </a:r>
              <a:endParaRPr lang="zh-CN" altLang="en-US" sz="2000" dirty="0">
                <a:solidFill>
                  <a:srgbClr val="FF0000"/>
                </a:solidFill>
                <a:latin typeface="黑体" panose="02010609060101010101" pitchFamily="49" charset="-122"/>
                <a:ea typeface="黑体" panose="02010609060101010101" pitchFamily="49" charset="-122"/>
              </a:endParaRPr>
            </a:p>
          </p:txBody>
        </p:sp>
        <p:sp>
          <p:nvSpPr>
            <p:cNvPr id="35" name="右箭头 34"/>
            <p:cNvSpPr/>
            <p:nvPr/>
          </p:nvSpPr>
          <p:spPr>
            <a:xfrm>
              <a:off x="6143636" y="4510641"/>
              <a:ext cx="571504" cy="2857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黑体" panose="02010609060101010101" pitchFamily="49" charset="-122"/>
                <a:ea typeface="黑体" panose="02010609060101010101" pitchFamily="49" charset="-122"/>
              </a:endParaRPr>
            </a:p>
          </p:txBody>
        </p:sp>
        <p:graphicFrame>
          <p:nvGraphicFramePr>
            <p:cNvPr id="36" name="Object 10"/>
            <p:cNvGraphicFramePr>
              <a:graphicFrameLocks noChangeAspect="1"/>
            </p:cNvGraphicFramePr>
            <p:nvPr/>
          </p:nvGraphicFramePr>
          <p:xfrm>
            <a:off x="6830884" y="4473094"/>
            <a:ext cx="261938" cy="381000"/>
          </p:xfrm>
          <a:graphic>
            <a:graphicData uri="http://schemas.openxmlformats.org/presentationml/2006/ole">
              <mc:AlternateContent xmlns:mc="http://schemas.openxmlformats.org/markup-compatibility/2006">
                <mc:Choice xmlns:v="urn:schemas-microsoft-com:vml" Requires="v">
                  <p:oleObj spid="_x0000_s33419" name="Equation" r:id="rId23" imgW="139700" imgH="203200" progId="Equation.DSMT4">
                    <p:embed/>
                  </p:oleObj>
                </mc:Choice>
                <mc:Fallback>
                  <p:oleObj name="Equation" r:id="rId23" imgW="139700" imgH="203200" progId="Equation.DSMT4">
                    <p:embed/>
                    <p:pic>
                      <p:nvPicPr>
                        <p:cNvPr id="0" name="图片 3341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830884" y="4473094"/>
                          <a:ext cx="261938"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 name="虚尾箭头 36"/>
            <p:cNvSpPr/>
            <p:nvPr/>
          </p:nvSpPr>
          <p:spPr>
            <a:xfrm>
              <a:off x="1571604" y="4500570"/>
              <a:ext cx="1857388" cy="35719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left)">
                                      <p:cBhvr>
                                        <p:cTn id="41" dur="500"/>
                                        <p:tgtEl>
                                          <p:spTgt spid="23"/>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500"/>
                                        <p:tgtEl>
                                          <p:spTgt spid="24"/>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par>
                          <p:cTn id="48" fill="hold">
                            <p:stCondLst>
                              <p:cond delay="500"/>
                            </p:stCondLst>
                            <p:childTnLst>
                              <p:par>
                                <p:cTn id="49" presetID="1" presetClass="entr" presetSubtype="0" fill="hold" nodeType="after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27"/>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wipe(up)">
                                      <p:cBhvr>
                                        <p:cTn id="6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animBg="1"/>
      <p:bldP spid="21" grpId="0" animBg="1"/>
      <p:bldP spid="22" grpId="0" animBg="1"/>
      <p:bldP spid="23" grpId="0"/>
      <p:bldP spid="2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smtClean="0">
                <a:latin typeface="黑体" panose="02010609060101010101" pitchFamily="49" charset="-122"/>
                <a:ea typeface="黑体" panose="02010609060101010101" pitchFamily="49" charset="-122"/>
              </a:rPr>
              <a:t>本节目录</a:t>
            </a:r>
            <a:endParaRPr lang="zh-CN" altLang="en-US"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solidFill>
                  <a:schemeClr val="bg1">
                    <a:lumMod val="85000"/>
                  </a:schemeClr>
                </a:solidFill>
                <a:latin typeface="黑体" panose="02010609060101010101" pitchFamily="49" charset="-122"/>
                <a:ea typeface="黑体" panose="02010609060101010101" pitchFamily="49" charset="-122"/>
              </a:rPr>
              <a:t>概述</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r>
              <a:rPr lang="zh-CN" altLang="en-US" sz="2800" b="1" dirty="0" smtClean="0">
                <a:solidFill>
                  <a:schemeClr val="bg1">
                    <a:lumMod val="85000"/>
                  </a:schemeClr>
                </a:solidFill>
                <a:latin typeface="黑体" panose="02010609060101010101" pitchFamily="49" charset="-122"/>
                <a:ea typeface="黑体" panose="02010609060101010101" pitchFamily="49" charset="-122"/>
              </a:rPr>
              <a:t>人工神经元</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r>
              <a:rPr lang="zh-CN" altLang="en-US" sz="2800" b="1" dirty="0">
                <a:solidFill>
                  <a:schemeClr val="bg1">
                    <a:lumMod val="85000"/>
                  </a:schemeClr>
                </a:solidFill>
                <a:latin typeface="黑体" panose="02010609060101010101" pitchFamily="49" charset="-122"/>
                <a:ea typeface="黑体" panose="02010609060101010101" pitchFamily="49" charset="-122"/>
              </a:rPr>
              <a:t>神经网络</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r>
              <a:rPr lang="zh-CN" altLang="en-US" sz="2800" b="1" dirty="0" smtClean="0">
                <a:solidFill>
                  <a:schemeClr val="bg1">
                    <a:lumMod val="85000"/>
                  </a:schemeClr>
                </a:solidFill>
                <a:latin typeface="黑体" panose="02010609060101010101" pitchFamily="49" charset="-122"/>
                <a:ea typeface="黑体" panose="02010609060101010101" pitchFamily="49" charset="-122"/>
              </a:rPr>
              <a:t>反向传播算法</a:t>
            </a:r>
            <a:endParaRPr lang="en-US" altLang="zh-CN" sz="2800" b="1" dirty="0" smtClean="0">
              <a:solidFill>
                <a:schemeClr val="bg1">
                  <a:lumMod val="85000"/>
                </a:schemeClr>
              </a:solidFill>
              <a:latin typeface="黑体" panose="02010609060101010101" pitchFamily="49" charset="-122"/>
              <a:ea typeface="黑体" panose="02010609060101010101" pitchFamily="49" charset="-122"/>
            </a:endParaRPr>
          </a:p>
          <a:p>
            <a:pPr algn="l">
              <a:buClrTx/>
              <a:buSzTx/>
            </a:pPr>
            <a:r>
              <a:rPr lang="zh-CN" altLang="en-US" sz="2800" b="1" dirty="0" smtClean="0">
                <a:solidFill>
                  <a:schemeClr val="bg1">
                    <a:lumMod val="85000"/>
                  </a:schemeClr>
                </a:solidFill>
                <a:latin typeface="黑体" panose="02010609060101010101" pitchFamily="49" charset="-122"/>
                <a:ea typeface="黑体" panose="02010609060101010101" pitchFamily="49" charset="-122"/>
              </a:rPr>
              <a:t>问题分析</a:t>
            </a:r>
            <a:endParaRPr lang="zh-CN" altLang="en-US" sz="2800" b="1" dirty="0" smtClean="0">
              <a:solidFill>
                <a:schemeClr val="bg1">
                  <a:lumMod val="85000"/>
                </a:schemeClr>
              </a:solidFill>
              <a:latin typeface="黑体" panose="02010609060101010101" pitchFamily="49" charset="-122"/>
              <a:ea typeface="黑体" panose="02010609060101010101" pitchFamily="49" charset="-122"/>
            </a:endParaRPr>
          </a:p>
          <a:p>
            <a:r>
              <a:rPr lang="zh-CN" altLang="en-US" sz="2800" b="1" dirty="0">
                <a:latin typeface="黑体" panose="02010609060101010101" pitchFamily="49" charset="-122"/>
                <a:ea typeface="黑体" panose="02010609060101010101" pitchFamily="49" charset="-122"/>
              </a:rPr>
              <a:t>卷积神经网络</a:t>
            </a:r>
            <a:endParaRPr lang="en-US" altLang="zh-CN" sz="2800" b="1" dirty="0">
              <a:latin typeface="黑体" panose="02010609060101010101" pitchFamily="49" charset="-122"/>
              <a:ea typeface="黑体" panose="02010609060101010101" pitchFamily="49" charset="-122"/>
            </a:endParaRPr>
          </a:p>
          <a:p>
            <a:endParaRPr lang="en-US" altLang="zh-CN" sz="2800" b="1" dirty="0" smtClean="0">
              <a:latin typeface="黑体" panose="02010609060101010101" pitchFamily="49" charset="-122"/>
              <a:ea typeface="黑体" panose="02010609060101010101" pitchFamily="49" charset="-122"/>
            </a:endParaRPr>
          </a:p>
          <a:p>
            <a:pPr marL="0" indent="0">
              <a:buNone/>
            </a:pPr>
            <a:endParaRPr lang="zh-CN" altLang="en-US" sz="2800"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卷积神经网络</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机器学习任务</a:t>
            </a:r>
            <a:endParaRPr lang="en-US" altLang="zh-CN" sz="2800" b="1" dirty="0">
              <a:latin typeface="黑体" panose="02010609060101010101" pitchFamily="49" charset="-122"/>
              <a:ea typeface="黑体" panose="02010609060101010101" pitchFamily="49" charset="-122"/>
            </a:endParaRPr>
          </a:p>
          <a:p>
            <a:pPr lvl="1">
              <a:spcAft>
                <a:spcPts val="600"/>
              </a:spcAft>
            </a:pPr>
            <a:endParaRPr lang="en-US" altLang="zh-CN" sz="1600" dirty="0"/>
          </a:p>
        </p:txBody>
      </p:sp>
      <p:pic>
        <p:nvPicPr>
          <p:cNvPr id="40" name="Picture 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770490" y="1794943"/>
            <a:ext cx="1580073" cy="1948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3"/>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4204665" y="1631907"/>
            <a:ext cx="3648075"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4"/>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bwMode="auto">
          <a:xfrm>
            <a:off x="816045" y="3879807"/>
            <a:ext cx="2886075"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5"/>
          <p:cNvPicPr>
            <a:picLocks noChangeAspect="1" noChangeArrowheads="1"/>
          </p:cNvPicPr>
          <p:nvPr>
            <p:custDataLst>
              <p:tags r:id="rId7"/>
            </p:custDataLst>
          </p:nvPr>
        </p:nvPicPr>
        <p:blipFill>
          <a:blip r:embed="rId8">
            <a:extLst>
              <a:ext uri="{28A0092B-C50C-407E-A947-70E740481C1C}">
                <a14:useLocalDpi xmlns:a14="http://schemas.microsoft.com/office/drawing/2010/main" val="0"/>
              </a:ext>
            </a:extLst>
          </a:blip>
          <a:srcRect/>
          <a:stretch>
            <a:fillRect/>
          </a:stretch>
        </p:blipFill>
        <p:spPr bwMode="auto">
          <a:xfrm>
            <a:off x="4233240" y="4013026"/>
            <a:ext cx="3619500"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卷积神经网络</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机器学习任务</a:t>
            </a:r>
            <a:endParaRPr lang="en-US" altLang="zh-CN" sz="2800" b="1" dirty="0">
              <a:latin typeface="黑体" panose="02010609060101010101" pitchFamily="49" charset="-122"/>
              <a:ea typeface="黑体" panose="02010609060101010101" pitchFamily="49" charset="-122"/>
            </a:endParaRPr>
          </a:p>
          <a:p>
            <a:pPr lvl="1">
              <a:spcAft>
                <a:spcPts val="600"/>
              </a:spcAft>
            </a:pPr>
            <a:endParaRPr lang="en-US" altLang="zh-CN" sz="1600" dirty="0"/>
          </a:p>
        </p:txBody>
      </p:sp>
      <p:pic>
        <p:nvPicPr>
          <p:cNvPr id="4" name="Picture 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770490" y="1794943"/>
            <a:ext cx="1580073" cy="1948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4204665" y="1631907"/>
            <a:ext cx="3648075"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bwMode="auto">
          <a:xfrm>
            <a:off x="816045" y="3879807"/>
            <a:ext cx="2886075"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custDataLst>
              <p:tags r:id="rId7"/>
            </p:custDataLst>
          </p:nvPr>
        </p:nvPicPr>
        <p:blipFill>
          <a:blip r:embed="rId8">
            <a:extLst>
              <a:ext uri="{28A0092B-C50C-407E-A947-70E740481C1C}">
                <a14:useLocalDpi xmlns:a14="http://schemas.microsoft.com/office/drawing/2010/main" val="0"/>
              </a:ext>
            </a:extLst>
          </a:blip>
          <a:srcRect/>
          <a:stretch>
            <a:fillRect/>
          </a:stretch>
        </p:blipFill>
        <p:spPr bwMode="auto">
          <a:xfrm>
            <a:off x="4233240" y="4013026"/>
            <a:ext cx="3619500"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custDataLst>
              <p:tags r:id="rId9"/>
            </p:custDataLst>
          </p:nvPr>
        </p:nvSpPr>
        <p:spPr>
          <a:xfrm>
            <a:off x="0" y="1631907"/>
            <a:ext cx="9144000" cy="5226093"/>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custDataLst>
              <p:tags r:id="rId10"/>
            </p:custDataLst>
          </p:nvPr>
        </p:nvSpPr>
        <p:spPr>
          <a:xfrm>
            <a:off x="1213610" y="2785023"/>
            <a:ext cx="7463251" cy="829945"/>
          </a:xfrm>
          <a:prstGeom prst="rect">
            <a:avLst/>
          </a:prstGeom>
        </p:spPr>
        <p:txBody>
          <a:bodyPr wrap="square">
            <a:spAutoFit/>
          </a:bodyPr>
          <a:p>
            <a:pPr algn="ctr"/>
            <a:r>
              <a:rPr lang="en-US" altLang="zh-CN" sz="2400" b="1" dirty="0">
                <a:solidFill>
                  <a:srgbClr val="0000FF"/>
                </a:solidFill>
              </a:rPr>
              <a:t>Convolutional Neural Networks (CNN) </a:t>
            </a:r>
            <a:r>
              <a:rPr lang="zh-CN" altLang="en-US" sz="2400" b="1" dirty="0">
                <a:solidFill>
                  <a:srgbClr val="0000FF"/>
                </a:solidFill>
              </a:rPr>
              <a:t>卷积神经网</a:t>
            </a:r>
            <a:endParaRPr lang="zh-CN" altLang="en-US" sz="2400" b="1" dirty="0">
              <a:solidFill>
                <a:srgbClr val="0000FF"/>
              </a:solidFill>
            </a:endParaRPr>
          </a:p>
          <a:p>
            <a:pPr algn="ctr"/>
            <a:r>
              <a:rPr lang="zh-CN" altLang="en-US" sz="2400" b="1" dirty="0">
                <a:solidFill>
                  <a:srgbClr val="0000FF"/>
                </a:solidFill>
              </a:rPr>
              <a:t>络成为了视觉识别任务的一个极为重要的工具</a:t>
            </a:r>
            <a:endParaRPr lang="zh-CN" altLang="en-US" sz="2400" b="1" dirty="0">
              <a:solidFill>
                <a:srgbClr val="0000FF"/>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卷积神经网络</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sym typeface="+mn-ea"/>
              </a:rPr>
              <a:t>全连接前馈神经网络</a:t>
            </a:r>
            <a:endParaRPr lang="zh-CN" altLang="en-US" sz="2800" b="1" dirty="0" smtClean="0">
              <a:latin typeface="黑体" panose="02010609060101010101" pitchFamily="49" charset="-122"/>
              <a:ea typeface="黑体" panose="02010609060101010101" pitchFamily="49" charset="-122"/>
            </a:endParaRPr>
          </a:p>
          <a:p>
            <a:pPr lvl="1"/>
            <a:r>
              <a:rPr lang="zh-CN" altLang="en-US" sz="2450" dirty="0" smtClean="0">
                <a:latin typeface="黑体" panose="02010609060101010101" pitchFamily="49" charset="-122"/>
                <a:ea typeface="黑体" panose="02010609060101010101" pitchFamily="49" charset="-122"/>
                <a:sym typeface="+mn-ea"/>
              </a:rPr>
              <a:t>权重</a:t>
            </a:r>
            <a:r>
              <a:rPr lang="zh-CN" altLang="en-US" sz="2450" dirty="0">
                <a:latin typeface="黑体" panose="02010609060101010101" pitchFamily="49" charset="-122"/>
                <a:ea typeface="黑体" panose="02010609060101010101" pitchFamily="49" charset="-122"/>
                <a:sym typeface="+mn-ea"/>
              </a:rPr>
              <a:t>矩阵的参数非常多</a:t>
            </a:r>
            <a:endParaRPr lang="zh-CN" altLang="en-US" sz="2450" dirty="0">
              <a:latin typeface="黑体" panose="02010609060101010101" pitchFamily="49" charset="-122"/>
              <a:ea typeface="黑体" panose="02010609060101010101" pitchFamily="49" charset="-122"/>
              <a:sym typeface="+mn-ea"/>
            </a:endParaRPr>
          </a:p>
          <a:p>
            <a:pPr lvl="1"/>
            <a:endParaRPr lang="zh-CN" altLang="en-US" sz="2450" b="1" dirty="0">
              <a:latin typeface="黑体" panose="02010609060101010101" pitchFamily="49" charset="-122"/>
              <a:ea typeface="黑体" panose="02010609060101010101" pitchFamily="49" charset="-122"/>
              <a:sym typeface="+mn-ea"/>
            </a:endParaRPr>
          </a:p>
          <a:p>
            <a:pPr lvl="1"/>
            <a:endParaRPr lang="zh-CN" altLang="en-US" sz="2450" b="1" dirty="0">
              <a:latin typeface="黑体" panose="02010609060101010101" pitchFamily="49" charset="-122"/>
              <a:ea typeface="黑体" panose="02010609060101010101" pitchFamily="49" charset="-122"/>
              <a:sym typeface="+mn-ea"/>
            </a:endParaRPr>
          </a:p>
          <a:p>
            <a:pPr lvl="1"/>
            <a:endParaRPr lang="zh-CN" altLang="en-US" sz="2450" b="1" dirty="0">
              <a:latin typeface="黑体" panose="02010609060101010101" pitchFamily="49" charset="-122"/>
              <a:ea typeface="黑体" panose="02010609060101010101" pitchFamily="49" charset="-122"/>
              <a:sym typeface="+mn-ea"/>
            </a:endParaRPr>
          </a:p>
          <a:p>
            <a:pPr lvl="1"/>
            <a:endParaRPr lang="zh-CN" altLang="en-US" sz="2450" b="1" dirty="0">
              <a:latin typeface="黑体" panose="02010609060101010101" pitchFamily="49" charset="-122"/>
              <a:ea typeface="黑体" panose="02010609060101010101" pitchFamily="49" charset="-122"/>
              <a:sym typeface="+mn-ea"/>
            </a:endParaRPr>
          </a:p>
          <a:p>
            <a:pPr lvl="1"/>
            <a:endParaRPr lang="zh-CN" altLang="en-US" sz="2450" b="1" dirty="0">
              <a:latin typeface="黑体" panose="02010609060101010101" pitchFamily="49" charset="-122"/>
              <a:ea typeface="黑体" panose="02010609060101010101" pitchFamily="49" charset="-122"/>
              <a:sym typeface="+mn-ea"/>
            </a:endParaRPr>
          </a:p>
          <a:p>
            <a:pPr lvl="1"/>
            <a:r>
              <a:rPr lang="zh-CN" altLang="en-US" sz="2450" dirty="0" smtClean="0">
                <a:latin typeface="黑体" panose="02010609060101010101" pitchFamily="49" charset="-122"/>
                <a:ea typeface="黑体" panose="02010609060101010101" pitchFamily="49" charset="-122"/>
                <a:sym typeface="+mn-ea"/>
              </a:rPr>
              <a:t>局部</a:t>
            </a:r>
            <a:r>
              <a:rPr lang="zh-CN" altLang="en-US" sz="2450" dirty="0">
                <a:latin typeface="黑体" panose="02010609060101010101" pitchFamily="49" charset="-122"/>
                <a:ea typeface="黑体" panose="02010609060101010101" pitchFamily="49" charset="-122"/>
                <a:sym typeface="+mn-ea"/>
              </a:rPr>
              <a:t>不变性特征</a:t>
            </a:r>
            <a:endParaRPr lang="en-US" altLang="zh-CN" sz="2450" b="1" dirty="0">
              <a:latin typeface="黑体" panose="02010609060101010101" pitchFamily="49" charset="-122"/>
              <a:ea typeface="黑体" panose="02010609060101010101" pitchFamily="49" charset="-122"/>
            </a:endParaRPr>
          </a:p>
          <a:p>
            <a:pPr lvl="2"/>
            <a:r>
              <a:rPr lang="zh-CN" altLang="en-US" sz="2000" dirty="0">
                <a:latin typeface="黑体" panose="02010609060101010101" pitchFamily="49" charset="-122"/>
                <a:ea typeface="黑体" panose="02010609060101010101" pitchFamily="49" charset="-122"/>
                <a:sym typeface="+mn-ea"/>
              </a:rPr>
              <a:t>自然图像中的物体都具有局部不变性特征，比如尺度缩放、平移、旋转等操作不影响其</a:t>
            </a:r>
            <a:r>
              <a:rPr lang="zh-CN" altLang="en-US" sz="2000" dirty="0" smtClean="0">
                <a:latin typeface="黑体" panose="02010609060101010101" pitchFamily="49" charset="-122"/>
                <a:ea typeface="黑体" panose="02010609060101010101" pitchFamily="49" charset="-122"/>
                <a:sym typeface="+mn-ea"/>
              </a:rPr>
              <a:t>语义信息</a:t>
            </a:r>
            <a:endParaRPr lang="en-US" altLang="zh-CN" sz="2000" dirty="0">
              <a:latin typeface="黑体" panose="02010609060101010101" pitchFamily="49" charset="-122"/>
              <a:ea typeface="黑体" panose="02010609060101010101" pitchFamily="49" charset="-122"/>
            </a:endParaRPr>
          </a:p>
          <a:p>
            <a:pPr lvl="2"/>
            <a:r>
              <a:rPr lang="zh-CN" altLang="en-US" sz="2000" dirty="0">
                <a:latin typeface="黑体" panose="02010609060101010101" pitchFamily="49" charset="-122"/>
                <a:ea typeface="黑体" panose="02010609060101010101" pitchFamily="49" charset="-122"/>
                <a:sym typeface="+mn-ea"/>
              </a:rPr>
              <a:t>全连接前馈网络很难提取这些局部不变</a:t>
            </a:r>
            <a:r>
              <a:rPr lang="zh-CN" altLang="en-US" sz="2000" dirty="0" smtClean="0">
                <a:latin typeface="黑体" panose="02010609060101010101" pitchFamily="49" charset="-122"/>
                <a:ea typeface="黑体" panose="02010609060101010101" pitchFamily="49" charset="-122"/>
                <a:sym typeface="+mn-ea"/>
              </a:rPr>
              <a:t>特征</a:t>
            </a:r>
            <a:endParaRPr lang="en-US" altLang="zh-CN" sz="2000" dirty="0"/>
          </a:p>
        </p:txBody>
      </p:sp>
      <p:pic>
        <p:nvPicPr>
          <p:cNvPr id="4" name="图片 3" descr="屏幕剪辑"/>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1884757" y="2324426"/>
            <a:ext cx="4871485" cy="1752646"/>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卷积神经网络</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sym typeface="+mn-ea"/>
              </a:rPr>
              <a:t>全连接前馈神经网络</a:t>
            </a:r>
            <a:endParaRPr lang="zh-CN" altLang="en-US" sz="2800" b="1" dirty="0" smtClean="0">
              <a:latin typeface="黑体" panose="02010609060101010101" pitchFamily="49" charset="-122"/>
              <a:ea typeface="黑体" panose="02010609060101010101" pitchFamily="49" charset="-122"/>
            </a:endParaRPr>
          </a:p>
          <a:p>
            <a:pPr lvl="1"/>
            <a:endParaRPr lang="en-US" altLang="zh-CN" sz="1800" dirty="0"/>
          </a:p>
        </p:txBody>
      </p:sp>
      <p:pic>
        <p:nvPicPr>
          <p:cNvPr id="5" name="Picture 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827584" y="2135546"/>
            <a:ext cx="7586396" cy="3234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概述</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latin typeface="黑体" panose="02010609060101010101" pitchFamily="49" charset="-122"/>
                <a:ea typeface="黑体" panose="02010609060101010101" pitchFamily="49" charset="-122"/>
              </a:rPr>
              <a:t>神经网络发展史</a:t>
            </a:r>
            <a:endParaRPr lang="en-US" altLang="zh-CN" sz="2800" b="1" dirty="0" smtClean="0">
              <a:latin typeface="黑体" panose="02010609060101010101" pitchFamily="49" charset="-122"/>
              <a:ea typeface="黑体" panose="02010609060101010101" pitchFamily="49" charset="-122"/>
            </a:endParaRPr>
          </a:p>
          <a:p>
            <a:pPr lvl="1"/>
            <a:r>
              <a:rPr lang="zh-CN" altLang="en-US" sz="2400" b="1" dirty="0" smtClean="0"/>
              <a:t>第三阶段</a:t>
            </a:r>
            <a:endParaRPr lang="zh-CN" altLang="en-US" sz="2400" b="1" dirty="0" smtClean="0"/>
          </a:p>
          <a:p>
            <a:pPr marL="1257300" lvl="2" indent="-342900">
              <a:lnSpc>
                <a:spcPct val="100000"/>
              </a:lnSpc>
              <a:buFont typeface="Wingdings" panose="05000000000000000000" pitchFamily="2" charset="2"/>
              <a:buChar char="l"/>
            </a:pPr>
            <a:r>
              <a:rPr lang="en-US" altLang="zh-CN" sz="2000" dirty="0" smtClean="0">
                <a:sym typeface="+mn-ea"/>
              </a:rPr>
              <a:t>2006</a:t>
            </a:r>
            <a:r>
              <a:rPr lang="zh-CN" altLang="en-US" sz="2000" dirty="0" smtClean="0">
                <a:sym typeface="+mn-ea"/>
              </a:rPr>
              <a:t>年</a:t>
            </a:r>
            <a:r>
              <a:rPr lang="en-US" altLang="zh-CN" sz="2000" dirty="0" smtClean="0">
                <a:sym typeface="+mn-ea"/>
              </a:rPr>
              <a:t>, Hinton</a:t>
            </a:r>
            <a:r>
              <a:rPr lang="zh-CN" altLang="en-US" sz="2000" dirty="0" smtClean="0">
                <a:sym typeface="+mn-ea"/>
              </a:rPr>
              <a:t>提出了深度</a:t>
            </a:r>
            <a:r>
              <a:rPr lang="zh-CN" altLang="en-US" sz="2000" dirty="0">
                <a:sym typeface="+mn-ea"/>
              </a:rPr>
              <a:t>信念</a:t>
            </a:r>
            <a:r>
              <a:rPr lang="zh-CN" altLang="en-US" sz="2000" dirty="0" smtClean="0">
                <a:sym typeface="+mn-ea"/>
              </a:rPr>
              <a:t>网络</a:t>
            </a:r>
            <a:r>
              <a:rPr lang="en-US" altLang="zh-CN" sz="2000" dirty="0" smtClean="0">
                <a:sym typeface="+mn-ea"/>
              </a:rPr>
              <a:t>(DBN), </a:t>
            </a:r>
            <a:r>
              <a:rPr lang="zh-CN" altLang="en-US" sz="2000" dirty="0" smtClean="0">
                <a:sym typeface="+mn-ea"/>
              </a:rPr>
              <a:t>通过</a:t>
            </a:r>
            <a:r>
              <a:rPr lang="zh-CN" altLang="en-US" sz="2000" dirty="0" smtClean="0">
                <a:solidFill>
                  <a:srgbClr val="C00000"/>
                </a:solidFill>
                <a:sym typeface="+mn-ea"/>
              </a:rPr>
              <a:t>“预训练</a:t>
            </a:r>
            <a:r>
              <a:rPr lang="en-US" altLang="zh-CN" sz="2000" dirty="0" smtClean="0">
                <a:solidFill>
                  <a:srgbClr val="C00000"/>
                </a:solidFill>
                <a:sym typeface="+mn-ea"/>
              </a:rPr>
              <a:t>+</a:t>
            </a:r>
            <a:r>
              <a:rPr lang="zh-CN" altLang="en-US" sz="2000" dirty="0" smtClean="0">
                <a:solidFill>
                  <a:srgbClr val="C00000"/>
                </a:solidFill>
                <a:sym typeface="+mn-ea"/>
              </a:rPr>
              <a:t>微调”</a:t>
            </a:r>
            <a:r>
              <a:rPr lang="zh-CN" altLang="en-US" sz="2000" dirty="0" smtClean="0">
                <a:sym typeface="+mn-ea"/>
              </a:rPr>
              <a:t>使得深度模型的最优化变得相对容易</a:t>
            </a:r>
            <a:endParaRPr lang="en-US" altLang="zh-CN" sz="2000" dirty="0" smtClean="0"/>
          </a:p>
          <a:p>
            <a:pPr marL="1257300" lvl="2" indent="-342900">
              <a:lnSpc>
                <a:spcPct val="100000"/>
              </a:lnSpc>
              <a:buFont typeface="Wingdings" panose="05000000000000000000" pitchFamily="2" charset="2"/>
              <a:buChar char="l"/>
            </a:pPr>
            <a:r>
              <a:rPr lang="en-US" altLang="zh-CN" sz="2000" dirty="0" smtClean="0">
                <a:sym typeface="+mn-ea"/>
              </a:rPr>
              <a:t>2012</a:t>
            </a:r>
            <a:r>
              <a:rPr lang="zh-CN" altLang="en-US" sz="2000" dirty="0" smtClean="0">
                <a:sym typeface="+mn-ea"/>
              </a:rPr>
              <a:t>年</a:t>
            </a:r>
            <a:r>
              <a:rPr lang="en-US" altLang="zh-CN" sz="2000" dirty="0" smtClean="0">
                <a:sym typeface="+mn-ea"/>
              </a:rPr>
              <a:t>, Hinton </a:t>
            </a:r>
            <a:r>
              <a:rPr lang="zh-CN" altLang="en-US" sz="2000" dirty="0" smtClean="0">
                <a:sym typeface="+mn-ea"/>
              </a:rPr>
              <a:t>组参加</a:t>
            </a:r>
            <a:r>
              <a:rPr lang="en-US" altLang="zh-CN" sz="2000" dirty="0" smtClean="0">
                <a:sym typeface="+mn-ea"/>
              </a:rPr>
              <a:t>ImageNet </a:t>
            </a:r>
            <a:r>
              <a:rPr lang="zh-CN" altLang="en-US" sz="2000" dirty="0" smtClean="0">
                <a:sym typeface="+mn-ea"/>
              </a:rPr>
              <a:t>竞赛</a:t>
            </a:r>
            <a:r>
              <a:rPr lang="en-US" altLang="zh-CN" sz="2000" dirty="0" smtClean="0">
                <a:sym typeface="+mn-ea"/>
              </a:rPr>
              <a:t>, </a:t>
            </a:r>
            <a:r>
              <a:rPr lang="zh-CN" altLang="en-US" sz="2000" dirty="0" smtClean="0">
                <a:sym typeface="+mn-ea"/>
              </a:rPr>
              <a:t>使用 </a:t>
            </a:r>
            <a:r>
              <a:rPr lang="en-US" altLang="zh-CN" sz="2000" dirty="0" smtClean="0">
                <a:sym typeface="+mn-ea"/>
              </a:rPr>
              <a:t>CNN </a:t>
            </a:r>
            <a:r>
              <a:rPr lang="zh-CN" altLang="en-US" sz="2000" dirty="0" smtClean="0">
                <a:sym typeface="+mn-ea"/>
              </a:rPr>
              <a:t>模型</a:t>
            </a:r>
            <a:r>
              <a:rPr lang="zh-CN" altLang="en-US" sz="2000" dirty="0">
                <a:cs typeface="Arial" panose="020B0604020202020204" pitchFamily="34" charset="0"/>
                <a:sym typeface="+mn-ea"/>
              </a:rPr>
              <a:t>以</a:t>
            </a:r>
            <a:r>
              <a:rPr lang="zh-CN" altLang="en-US" sz="2000" dirty="0" smtClean="0">
                <a:solidFill>
                  <a:srgbClr val="C00000"/>
                </a:solidFill>
                <a:cs typeface="Arial" panose="020B0604020202020204" pitchFamily="34" charset="0"/>
                <a:sym typeface="+mn-ea"/>
              </a:rPr>
              <a:t>超过第二名</a:t>
            </a:r>
            <a:r>
              <a:rPr lang="en-US" altLang="zh-CN" sz="2000" dirty="0" smtClean="0">
                <a:solidFill>
                  <a:srgbClr val="C00000"/>
                </a:solidFill>
                <a:cs typeface="Arial" panose="020B0604020202020204" pitchFamily="34" charset="0"/>
                <a:sym typeface="+mn-ea"/>
              </a:rPr>
              <a:t>10</a:t>
            </a:r>
            <a:r>
              <a:rPr lang="zh-CN" altLang="en-US" sz="2000" dirty="0">
                <a:solidFill>
                  <a:srgbClr val="C00000"/>
                </a:solidFill>
                <a:cs typeface="Arial" panose="020B0604020202020204" pitchFamily="34" charset="0"/>
                <a:sym typeface="+mn-ea"/>
              </a:rPr>
              <a:t>个</a:t>
            </a:r>
            <a:r>
              <a:rPr lang="zh-CN" altLang="en-US" sz="2000" dirty="0" smtClean="0">
                <a:solidFill>
                  <a:srgbClr val="C00000"/>
                </a:solidFill>
                <a:cs typeface="Arial" panose="020B0604020202020204" pitchFamily="34" charset="0"/>
                <a:sym typeface="+mn-ea"/>
              </a:rPr>
              <a:t>百分点的成绩</a:t>
            </a:r>
            <a:r>
              <a:rPr lang="zh-CN" altLang="en-US" sz="2000" dirty="0" smtClean="0">
                <a:cs typeface="Arial" panose="020B0604020202020204" pitchFamily="34" charset="0"/>
                <a:sym typeface="+mn-ea"/>
              </a:rPr>
              <a:t>夺得当年竞赛的冠军</a:t>
            </a:r>
            <a:endParaRPr lang="en-US" altLang="zh-CN" sz="2000" dirty="0" smtClean="0">
              <a:cs typeface="Arial" panose="020B0604020202020204" pitchFamily="34" charset="0"/>
            </a:endParaRPr>
          </a:p>
          <a:p>
            <a:pPr marL="1257300" lvl="2" indent="-342900">
              <a:lnSpc>
                <a:spcPct val="100000"/>
              </a:lnSpc>
              <a:buFont typeface="Wingdings" panose="05000000000000000000" pitchFamily="2" charset="2"/>
              <a:buChar char="l"/>
            </a:pPr>
            <a:r>
              <a:rPr lang="zh-CN" altLang="en-US" sz="2000" dirty="0" smtClean="0">
                <a:cs typeface="Arial" panose="020B0604020202020204" pitchFamily="34" charset="0"/>
                <a:sym typeface="+mn-ea"/>
              </a:rPr>
              <a:t>伴随云计算、大数据时代的到来，计算能力的大幅提升，使得深度学习模型在计算机视觉、自然语言处理、语音识别等众多领域都取得了较大的成功</a:t>
            </a:r>
            <a:endParaRPr lang="zh-CN" altLang="en-US" sz="2000" dirty="0">
              <a:latin typeface="+mn-ea"/>
            </a:endParaRPr>
          </a:p>
        </p:txBody>
      </p:sp>
      <p:pic>
        <p:nvPicPr>
          <p:cNvPr id="6" name="图片 5" descr="屏幕剪辑"/>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683895" y="4474210"/>
            <a:ext cx="2802255" cy="1958340"/>
          </a:xfrm>
          <a:prstGeom prst="rect">
            <a:avLst/>
          </a:prstGeom>
        </p:spPr>
      </p:pic>
      <p:pic>
        <p:nvPicPr>
          <p:cNvPr id="7" name="图片 6" descr="屏幕剪辑"/>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3707765" y="4488815"/>
            <a:ext cx="3068320" cy="1832610"/>
          </a:xfrm>
          <a:prstGeom prst="rect">
            <a:avLst/>
          </a:prstGeom>
        </p:spPr>
      </p:pic>
      <p:pic>
        <p:nvPicPr>
          <p:cNvPr id="8" name="图片 7" descr="屏幕剪辑"/>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6732270" y="4500245"/>
            <a:ext cx="2085340" cy="1821180"/>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卷积神经网络</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latin typeface="黑体" panose="02010609060101010101" pitchFamily="49" charset="-122"/>
                <a:ea typeface="黑体" panose="02010609060101010101" pitchFamily="49" charset="-122"/>
                <a:sym typeface="+mn-ea"/>
              </a:rPr>
              <a:t>卷积</a:t>
            </a:r>
            <a:r>
              <a:rPr lang="zh-CN" altLang="en-US" sz="2800" b="1" dirty="0" smtClean="0">
                <a:latin typeface="黑体" panose="02010609060101010101" pitchFamily="49" charset="-122"/>
                <a:ea typeface="黑体" panose="02010609060101010101" pitchFamily="49" charset="-122"/>
                <a:sym typeface="+mn-ea"/>
              </a:rPr>
              <a:t>神经网络</a:t>
            </a:r>
            <a:endParaRPr lang="zh-CN" altLang="en-US" sz="2800" b="1" dirty="0" smtClean="0">
              <a:latin typeface="黑体" panose="02010609060101010101" pitchFamily="49" charset="-122"/>
              <a:ea typeface="黑体" panose="02010609060101010101" pitchFamily="49" charset="-122"/>
            </a:endParaRPr>
          </a:p>
          <a:p>
            <a:pPr lvl="1"/>
            <a:r>
              <a:rPr lang="zh-CN" altLang="en-US" sz="2450" dirty="0">
                <a:latin typeface="黑体" panose="02010609060101010101" pitchFamily="49" charset="-122"/>
                <a:ea typeface="黑体" panose="02010609060101010101" pitchFamily="49" charset="-122"/>
                <a:sym typeface="+mn-ea"/>
              </a:rPr>
              <a:t>卷积神经网络（</a:t>
            </a:r>
            <a:r>
              <a:rPr lang="en-US" altLang="zh-CN" sz="2450" dirty="0">
                <a:latin typeface="Times New Roman" panose="02020603050405020304" pitchFamily="18" charset="0"/>
                <a:ea typeface="黑体" panose="02010609060101010101" pitchFamily="49" charset="-122"/>
                <a:cs typeface="Times New Roman" panose="02020603050405020304" pitchFamily="18" charset="0"/>
                <a:sym typeface="+mn-ea"/>
              </a:rPr>
              <a:t>Convolutional Neural Networks</a:t>
            </a:r>
            <a:r>
              <a:rPr lang="zh-CN" altLang="en-US" sz="2450" dirty="0">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sz="2450" dirty="0">
                <a:latin typeface="Times New Roman" panose="02020603050405020304" pitchFamily="18" charset="0"/>
                <a:ea typeface="黑体" panose="02010609060101010101" pitchFamily="49" charset="-122"/>
                <a:cs typeface="Times New Roman" panose="02020603050405020304" pitchFamily="18" charset="0"/>
                <a:sym typeface="+mn-ea"/>
              </a:rPr>
              <a:t>CNN</a:t>
            </a:r>
            <a:r>
              <a:rPr lang="zh-CN" altLang="en-US" sz="2450" dirty="0">
                <a:latin typeface="黑体" panose="02010609060101010101" pitchFamily="49" charset="-122"/>
                <a:ea typeface="黑体" panose="02010609060101010101" pitchFamily="49" charset="-122"/>
                <a:sym typeface="+mn-ea"/>
              </a:rPr>
              <a:t>）是一种前馈</a:t>
            </a:r>
            <a:r>
              <a:rPr lang="zh-CN" altLang="en-US" sz="2450" dirty="0" smtClean="0">
                <a:latin typeface="黑体" panose="02010609060101010101" pitchFamily="49" charset="-122"/>
                <a:ea typeface="黑体" panose="02010609060101010101" pitchFamily="49" charset="-122"/>
                <a:sym typeface="+mn-ea"/>
              </a:rPr>
              <a:t>神经网络</a:t>
            </a:r>
            <a:endParaRPr lang="zh-CN" altLang="en-US" sz="2450" dirty="0">
              <a:latin typeface="黑体" panose="02010609060101010101" pitchFamily="49" charset="-122"/>
              <a:ea typeface="黑体" panose="02010609060101010101" pitchFamily="49" charset="-122"/>
              <a:sym typeface="+mn-ea"/>
            </a:endParaRPr>
          </a:p>
          <a:p>
            <a:pPr lvl="2"/>
            <a:r>
              <a:rPr lang="zh-CN" altLang="en-US" sz="2000" dirty="0">
                <a:latin typeface="黑体" panose="02010609060101010101" pitchFamily="49" charset="-122"/>
                <a:ea typeface="黑体" panose="02010609060101010101" pitchFamily="49" charset="-122"/>
                <a:sym typeface="+mn-ea"/>
              </a:rPr>
              <a:t>卷积神经网络是受生物学上感受野（</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rPr>
              <a:t>Receptive Field</a:t>
            </a:r>
            <a:r>
              <a:rPr lang="zh-CN" altLang="en-US" sz="2000" dirty="0">
                <a:latin typeface="黑体" panose="02010609060101010101" pitchFamily="49" charset="-122"/>
                <a:ea typeface="黑体" panose="02010609060101010101" pitchFamily="49" charset="-122"/>
                <a:sym typeface="+mn-ea"/>
              </a:rPr>
              <a:t>）的机制而提出</a:t>
            </a:r>
            <a:r>
              <a:rPr lang="zh-CN" altLang="en-US" sz="2000" dirty="0" smtClean="0">
                <a:latin typeface="黑体" panose="02010609060101010101" pitchFamily="49" charset="-122"/>
                <a:ea typeface="黑体" panose="02010609060101010101" pitchFamily="49" charset="-122"/>
                <a:sym typeface="+mn-ea"/>
              </a:rPr>
              <a:t>的</a:t>
            </a:r>
            <a:endParaRPr lang="en-US" altLang="zh-CN" sz="2000" dirty="0">
              <a:latin typeface="黑体" panose="02010609060101010101" pitchFamily="49" charset="-122"/>
              <a:ea typeface="黑体" panose="02010609060101010101" pitchFamily="49" charset="-122"/>
            </a:endParaRPr>
          </a:p>
          <a:p>
            <a:pPr lvl="2"/>
            <a:r>
              <a:rPr lang="zh-CN" altLang="en-US" sz="2000" dirty="0">
                <a:latin typeface="黑体" panose="02010609060101010101" pitchFamily="49" charset="-122"/>
                <a:ea typeface="黑体" panose="02010609060101010101" pitchFamily="49" charset="-122"/>
                <a:sym typeface="+mn-ea"/>
              </a:rPr>
              <a:t>在视觉神经系统中，一个神经元的感受野是指视网膜上的特定区域，只有这个区域内的刺激才能够激活该</a:t>
            </a:r>
            <a:r>
              <a:rPr lang="zh-CN" altLang="en-US" sz="2000" dirty="0" smtClean="0">
                <a:latin typeface="黑体" panose="02010609060101010101" pitchFamily="49" charset="-122"/>
                <a:ea typeface="黑体" panose="02010609060101010101" pitchFamily="49" charset="-122"/>
                <a:sym typeface="+mn-ea"/>
              </a:rPr>
              <a:t>神经元</a:t>
            </a:r>
            <a:endParaRPr lang="zh-CN" altLang="en-US" sz="2000" b="1" dirty="0">
              <a:latin typeface="黑体" panose="02010609060101010101" pitchFamily="49" charset="-122"/>
              <a:ea typeface="黑体" panose="02010609060101010101" pitchFamily="49" charset="-122"/>
              <a:sym typeface="+mn-ea"/>
            </a:endParaRPr>
          </a:p>
          <a:p>
            <a:pPr lvl="1"/>
            <a:r>
              <a:rPr lang="zh-CN" altLang="en-US" sz="2450" dirty="0" smtClean="0">
                <a:latin typeface="黑体" panose="02010609060101010101" pitchFamily="49" charset="-122"/>
                <a:ea typeface="黑体" panose="02010609060101010101" pitchFamily="49" charset="-122"/>
                <a:sym typeface="+mn-ea"/>
              </a:rPr>
              <a:t>卷积</a:t>
            </a:r>
            <a:r>
              <a:rPr lang="zh-CN" altLang="en-US" sz="2450" dirty="0">
                <a:latin typeface="黑体" panose="02010609060101010101" pitchFamily="49" charset="-122"/>
                <a:ea typeface="黑体" panose="02010609060101010101" pitchFamily="49" charset="-122"/>
                <a:sym typeface="+mn-ea"/>
              </a:rPr>
              <a:t>神经网络有三个结构上的</a:t>
            </a:r>
            <a:r>
              <a:rPr lang="zh-CN" altLang="en-US" sz="2450" dirty="0" smtClean="0">
                <a:latin typeface="黑体" panose="02010609060101010101" pitchFamily="49" charset="-122"/>
                <a:ea typeface="黑体" panose="02010609060101010101" pitchFamily="49" charset="-122"/>
                <a:sym typeface="+mn-ea"/>
              </a:rPr>
              <a:t>特性</a:t>
            </a:r>
            <a:endParaRPr lang="en-US" altLang="zh-CN" sz="2450" b="1" dirty="0">
              <a:latin typeface="黑体" panose="02010609060101010101" pitchFamily="49" charset="-122"/>
              <a:ea typeface="黑体" panose="02010609060101010101" pitchFamily="49" charset="-122"/>
            </a:endParaRPr>
          </a:p>
          <a:p>
            <a:pPr lvl="2"/>
            <a:r>
              <a:rPr lang="zh-CN" altLang="en-US" sz="2000" dirty="0">
                <a:latin typeface="黑体" panose="02010609060101010101" pitchFamily="49" charset="-122"/>
                <a:ea typeface="黑体" panose="02010609060101010101" pitchFamily="49" charset="-122"/>
                <a:sym typeface="+mn-ea"/>
              </a:rPr>
              <a:t>局部连接</a:t>
            </a:r>
            <a:endParaRPr lang="zh-CN" altLang="en-US" sz="2000" dirty="0">
              <a:latin typeface="黑体" panose="02010609060101010101" pitchFamily="49" charset="-122"/>
              <a:ea typeface="黑体" panose="02010609060101010101" pitchFamily="49" charset="-122"/>
            </a:endParaRPr>
          </a:p>
          <a:p>
            <a:pPr lvl="2"/>
            <a:r>
              <a:rPr lang="zh-CN" altLang="en-US" sz="2000" dirty="0">
                <a:latin typeface="黑体" panose="02010609060101010101" pitchFamily="49" charset="-122"/>
                <a:ea typeface="黑体" panose="02010609060101010101" pitchFamily="49" charset="-122"/>
                <a:sym typeface="+mn-ea"/>
              </a:rPr>
              <a:t>权重共享</a:t>
            </a:r>
            <a:endParaRPr lang="zh-CN" altLang="en-US" sz="2000" dirty="0">
              <a:latin typeface="黑体" panose="02010609060101010101" pitchFamily="49" charset="-122"/>
              <a:ea typeface="黑体" panose="02010609060101010101" pitchFamily="49" charset="-122"/>
            </a:endParaRPr>
          </a:p>
          <a:p>
            <a:pPr lvl="2"/>
            <a:r>
              <a:rPr lang="zh-CN" altLang="en-US" sz="2000" dirty="0">
                <a:latin typeface="黑体" panose="02010609060101010101" pitchFamily="49" charset="-122"/>
                <a:ea typeface="黑体" panose="02010609060101010101" pitchFamily="49" charset="-122"/>
                <a:sym typeface="+mn-ea"/>
              </a:rPr>
              <a:t>空间或时间上的下采样</a:t>
            </a:r>
            <a:endParaRPr lang="en-US" altLang="zh-CN" sz="2000"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卷积神经网络</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latin typeface="黑体" panose="02010609060101010101" pitchFamily="49" charset="-122"/>
                <a:ea typeface="黑体" panose="02010609060101010101" pitchFamily="49" charset="-122"/>
                <a:sym typeface="+mn-ea"/>
              </a:rPr>
              <a:t>卷积</a:t>
            </a:r>
            <a:r>
              <a:rPr lang="zh-CN" altLang="en-US" sz="2800" b="1" dirty="0" smtClean="0">
                <a:latin typeface="黑体" panose="02010609060101010101" pitchFamily="49" charset="-122"/>
                <a:ea typeface="黑体" panose="02010609060101010101" pitchFamily="49" charset="-122"/>
                <a:sym typeface="+mn-ea"/>
              </a:rPr>
              <a:t>神经网络</a:t>
            </a:r>
            <a:endParaRPr lang="zh-CN" altLang="en-US" sz="2800" b="1" dirty="0" smtClean="0">
              <a:latin typeface="黑体" panose="02010609060101010101" pitchFamily="49" charset="-122"/>
              <a:ea typeface="黑体" panose="02010609060101010101" pitchFamily="49" charset="-122"/>
            </a:endParaRPr>
          </a:p>
          <a:p>
            <a:pPr lvl="1"/>
            <a:endParaRPr lang="en-US" altLang="zh-CN" sz="2000" dirty="0"/>
          </a:p>
        </p:txBody>
      </p:sp>
      <p:pic>
        <p:nvPicPr>
          <p:cNvPr id="4" name="Picture 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729580" y="1705106"/>
            <a:ext cx="7363860" cy="2426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4610514" y="4131462"/>
            <a:ext cx="4106104" cy="1942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卷积神经网络</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latin typeface="黑体" panose="02010609060101010101" pitchFamily="49" charset="-122"/>
                <a:ea typeface="黑体" panose="02010609060101010101" pitchFamily="49" charset="-122"/>
                <a:sym typeface="+mn-ea"/>
              </a:rPr>
              <a:t>卷积</a:t>
            </a:r>
            <a:r>
              <a:rPr lang="zh-CN" altLang="en-US" sz="2800" b="1" dirty="0" smtClean="0">
                <a:latin typeface="黑体" panose="02010609060101010101" pitchFamily="49" charset="-122"/>
                <a:ea typeface="黑体" panose="02010609060101010101" pitchFamily="49" charset="-122"/>
                <a:sym typeface="+mn-ea"/>
              </a:rPr>
              <a:t>神经网络</a:t>
            </a:r>
            <a:endParaRPr lang="zh-CN" altLang="en-US" sz="2800" b="1" dirty="0" smtClean="0">
              <a:latin typeface="黑体" panose="02010609060101010101" pitchFamily="49" charset="-122"/>
              <a:ea typeface="黑体" panose="02010609060101010101" pitchFamily="49" charset="-122"/>
            </a:endParaRPr>
          </a:p>
          <a:p>
            <a:pPr lvl="1"/>
            <a:endParaRPr lang="en-US" altLang="zh-CN" sz="2000" dirty="0"/>
          </a:p>
        </p:txBody>
      </p:sp>
      <p:pic>
        <p:nvPicPr>
          <p:cNvPr id="4" name="Picture 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681866" y="1697728"/>
            <a:ext cx="5981700" cy="2884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4610514" y="4181157"/>
            <a:ext cx="4106104" cy="1942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卷积神经网络</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latin typeface="黑体" panose="02010609060101010101" pitchFamily="49" charset="-122"/>
                <a:ea typeface="黑体" panose="02010609060101010101" pitchFamily="49" charset="-122"/>
                <a:sym typeface="+mn-ea"/>
              </a:rPr>
              <a:t>卷积</a:t>
            </a:r>
            <a:r>
              <a:rPr lang="zh-CN" altLang="en-US" sz="2800" b="1" dirty="0" smtClean="0">
                <a:latin typeface="黑体" panose="02010609060101010101" pitchFamily="49" charset="-122"/>
                <a:ea typeface="黑体" panose="02010609060101010101" pitchFamily="49" charset="-122"/>
                <a:sym typeface="+mn-ea"/>
              </a:rPr>
              <a:t>神经网络</a:t>
            </a:r>
            <a:endParaRPr lang="zh-CN" altLang="en-US" sz="2800" b="1" dirty="0" smtClean="0">
              <a:latin typeface="黑体" panose="02010609060101010101" pitchFamily="49" charset="-122"/>
              <a:ea typeface="黑体" panose="02010609060101010101" pitchFamily="49" charset="-122"/>
            </a:endParaRPr>
          </a:p>
          <a:p>
            <a:pPr lvl="1"/>
            <a:r>
              <a:rPr lang="zh-CN" altLang="en-US" sz="2000" dirty="0">
                <a:solidFill>
                  <a:srgbClr val="0000FF"/>
                </a:solidFill>
                <a:sym typeface="+mn-ea"/>
              </a:rPr>
              <a:t>卷积层</a:t>
            </a:r>
            <a:r>
              <a:rPr lang="zh-CN" altLang="en-US" sz="2000" dirty="0" smtClean="0">
                <a:sym typeface="+mn-ea"/>
              </a:rPr>
              <a:t>：每个卷积层包含多个特征映射</a:t>
            </a:r>
            <a:r>
              <a:rPr lang="en-US" altLang="zh-CN" sz="2000" dirty="0" smtClean="0">
                <a:sym typeface="+mn-ea"/>
              </a:rPr>
              <a:t>, </a:t>
            </a:r>
            <a:r>
              <a:rPr lang="zh-CN" altLang="en-US" sz="2000" dirty="0" smtClean="0">
                <a:sym typeface="+mn-ea"/>
              </a:rPr>
              <a:t>每个特征映射是一个由多个神经元构成的“平面”</a:t>
            </a:r>
            <a:r>
              <a:rPr lang="en-US" altLang="zh-CN" sz="2000" dirty="0" smtClean="0">
                <a:sym typeface="+mn-ea"/>
              </a:rPr>
              <a:t>, </a:t>
            </a:r>
            <a:r>
              <a:rPr lang="zh-CN" altLang="en-US" sz="2000" dirty="0" smtClean="0">
                <a:sym typeface="+mn-ea"/>
              </a:rPr>
              <a:t>通过一种卷积滤波器提取的一种特征</a:t>
            </a:r>
            <a:endParaRPr lang="zh-CN" altLang="en-US" sz="2000" dirty="0" smtClean="0">
              <a:sym typeface="+mn-ea"/>
            </a:endParaRPr>
          </a:p>
          <a:p>
            <a:pPr lvl="1"/>
            <a:r>
              <a:rPr lang="zh-CN" altLang="en-US" sz="2000" dirty="0">
                <a:solidFill>
                  <a:srgbClr val="0000FF"/>
                </a:solidFill>
                <a:sym typeface="+mn-ea"/>
              </a:rPr>
              <a:t>采样</a:t>
            </a:r>
            <a:r>
              <a:rPr lang="zh-CN" altLang="en-US" sz="2000" dirty="0" smtClean="0">
                <a:solidFill>
                  <a:srgbClr val="0000FF"/>
                </a:solidFill>
                <a:sym typeface="+mn-ea"/>
              </a:rPr>
              <a:t>层</a:t>
            </a:r>
            <a:r>
              <a:rPr lang="zh-CN" altLang="en-US" sz="2000" dirty="0" smtClean="0">
                <a:sym typeface="+mn-ea"/>
              </a:rPr>
              <a:t>：</a:t>
            </a:r>
            <a:r>
              <a:rPr lang="zh-CN" altLang="en-US" sz="2000" dirty="0">
                <a:sym typeface="+mn-ea"/>
              </a:rPr>
              <a:t>亦</a:t>
            </a:r>
            <a:r>
              <a:rPr lang="zh-CN" altLang="en-US" sz="2000" dirty="0" smtClean="0">
                <a:sym typeface="+mn-ea"/>
              </a:rPr>
              <a:t>称“汇合层”</a:t>
            </a:r>
            <a:r>
              <a:rPr lang="en-US" altLang="zh-CN" sz="2000" dirty="0" smtClean="0">
                <a:sym typeface="+mn-ea"/>
              </a:rPr>
              <a:t>, </a:t>
            </a:r>
            <a:r>
              <a:rPr lang="zh-CN" altLang="en-US" sz="2000" dirty="0" smtClean="0">
                <a:sym typeface="+mn-ea"/>
              </a:rPr>
              <a:t>其作用是基于局部相关性原理进行亚采样</a:t>
            </a:r>
            <a:r>
              <a:rPr lang="en-US" altLang="zh-CN" sz="2000" dirty="0" smtClean="0">
                <a:sym typeface="+mn-ea"/>
              </a:rPr>
              <a:t>, </a:t>
            </a:r>
            <a:r>
              <a:rPr lang="zh-CN" altLang="en-US" sz="2000" dirty="0" smtClean="0">
                <a:sym typeface="+mn-ea"/>
              </a:rPr>
              <a:t>从而在减少数据量的同时保留有用信息</a:t>
            </a:r>
            <a:r>
              <a:rPr lang="en-US" altLang="zh-CN" sz="2000" dirty="0" smtClean="0">
                <a:sym typeface="+mn-ea"/>
              </a:rPr>
              <a:t> </a:t>
            </a:r>
            <a:endParaRPr lang="en-US" altLang="zh-CN" sz="2000" dirty="0" smtClean="0">
              <a:sym typeface="+mn-ea"/>
            </a:endParaRPr>
          </a:p>
          <a:p>
            <a:pPr lvl="1"/>
            <a:r>
              <a:rPr lang="zh-CN" altLang="en-US" sz="2000" dirty="0">
                <a:solidFill>
                  <a:srgbClr val="0000FF"/>
                </a:solidFill>
                <a:sym typeface="+mn-ea"/>
              </a:rPr>
              <a:t>连接</a:t>
            </a:r>
            <a:r>
              <a:rPr lang="zh-CN" altLang="en-US" sz="2000" dirty="0" smtClean="0">
                <a:solidFill>
                  <a:srgbClr val="0000FF"/>
                </a:solidFill>
                <a:sym typeface="+mn-ea"/>
              </a:rPr>
              <a:t>层</a:t>
            </a:r>
            <a:r>
              <a:rPr lang="zh-CN" altLang="en-US" sz="2000" dirty="0" smtClean="0">
                <a:sym typeface="+mn-ea"/>
              </a:rPr>
              <a:t>：</a:t>
            </a:r>
            <a:r>
              <a:rPr lang="zh-CN" altLang="en-US" sz="2000" dirty="0">
                <a:sym typeface="+mn-ea"/>
              </a:rPr>
              <a:t>每个神经元被全连接到上一层每个</a:t>
            </a:r>
            <a:r>
              <a:rPr lang="zh-CN" altLang="en-US" sz="2000" dirty="0" smtClean="0">
                <a:sym typeface="+mn-ea"/>
              </a:rPr>
              <a:t>神经元</a:t>
            </a:r>
            <a:r>
              <a:rPr lang="en-US" altLang="zh-CN" sz="2000" dirty="0" smtClean="0">
                <a:sym typeface="+mn-ea"/>
              </a:rPr>
              <a:t>, </a:t>
            </a:r>
            <a:r>
              <a:rPr lang="zh-CN" altLang="en-US" sz="2000" dirty="0" smtClean="0">
                <a:sym typeface="+mn-ea"/>
              </a:rPr>
              <a:t>本质</a:t>
            </a:r>
            <a:r>
              <a:rPr lang="zh-CN" altLang="en-US" sz="2000" dirty="0">
                <a:sym typeface="+mn-ea"/>
              </a:rPr>
              <a:t>就是传统的</a:t>
            </a:r>
            <a:r>
              <a:rPr lang="zh-CN" altLang="en-US" sz="2000" dirty="0" smtClean="0">
                <a:sym typeface="+mn-ea"/>
              </a:rPr>
              <a:t>神经网络</a:t>
            </a:r>
            <a:r>
              <a:rPr lang="en-US" altLang="zh-CN" sz="2000" dirty="0" smtClean="0">
                <a:sym typeface="+mn-ea"/>
              </a:rPr>
              <a:t>, </a:t>
            </a:r>
            <a:r>
              <a:rPr lang="zh-CN" altLang="en-US" sz="2000" dirty="0" smtClean="0">
                <a:sym typeface="+mn-ea"/>
              </a:rPr>
              <a:t>其目的是通过连接层和输出层的连接完成识别任务</a:t>
            </a:r>
            <a:endParaRPr lang="zh-CN" altLang="en-US" sz="2000" dirty="0" smtClean="0">
              <a:sym typeface="+mn-ea"/>
            </a:endParaRPr>
          </a:p>
          <a:p>
            <a:pPr lvl="1"/>
            <a:r>
              <a:rPr lang="zh-CN" altLang="en-US" sz="2000" dirty="0" smtClean="0">
                <a:solidFill>
                  <a:srgbClr val="0000FF"/>
                </a:solidFill>
                <a:sym typeface="+mn-ea"/>
              </a:rPr>
              <a:t>激活函数</a:t>
            </a:r>
            <a:r>
              <a:rPr lang="zh-CN" altLang="en-US" sz="2000" dirty="0" smtClean="0">
                <a:sym typeface="+mn-ea"/>
              </a:rPr>
              <a:t>：在</a:t>
            </a:r>
            <a:r>
              <a:rPr lang="en-US" altLang="zh-CN" sz="2000" dirty="0" smtClean="0">
                <a:sym typeface="+mn-ea"/>
              </a:rPr>
              <a:t>CNN</a:t>
            </a:r>
            <a:r>
              <a:rPr lang="zh-CN" altLang="en-US" sz="2000" dirty="0" smtClean="0">
                <a:sym typeface="+mn-ea"/>
              </a:rPr>
              <a:t>中通常将 </a:t>
            </a:r>
            <a:r>
              <a:rPr lang="en-US" altLang="zh-CN" sz="2000" dirty="0" smtClean="0">
                <a:sym typeface="+mn-ea"/>
              </a:rPr>
              <a:t>S</a:t>
            </a:r>
            <a:r>
              <a:rPr lang="en-US" altLang="zh-CN" sz="2000" dirty="0" smtClean="0">
                <a:sym typeface="+mn-ea"/>
              </a:rPr>
              <a:t>igmoid </a:t>
            </a:r>
            <a:r>
              <a:rPr lang="zh-CN" altLang="en-US" sz="2000" dirty="0" smtClean="0">
                <a:sym typeface="+mn-ea"/>
              </a:rPr>
              <a:t>激活函数替换为修正的线性函数</a:t>
            </a:r>
            <a:r>
              <a:rPr lang="en-US" altLang="zh-CN" sz="2000" dirty="0" smtClean="0">
                <a:sym typeface="+mn-ea"/>
              </a:rPr>
              <a:t> </a:t>
            </a:r>
            <a:endParaRPr lang="en-US" altLang="zh-CN" sz="2000" dirty="0"/>
          </a:p>
        </p:txBody>
      </p:sp>
      <p:pic>
        <p:nvPicPr>
          <p:cNvPr id="4" name="图片 3"/>
          <p:cNvPicPr>
            <a:picLocks noChangeAspect="1"/>
          </p:cNvPicPr>
          <p:nvPr>
            <p:custDataLst>
              <p:tags r:id="rId1"/>
            </p:custDataLst>
          </p:nvPr>
        </p:nvPicPr>
        <p:blipFill>
          <a:blip r:embed="rId2"/>
          <a:stretch>
            <a:fillRect/>
          </a:stretch>
        </p:blipFill>
        <p:spPr>
          <a:xfrm>
            <a:off x="1567180" y="4581525"/>
            <a:ext cx="6010275" cy="2009775"/>
          </a:xfrm>
          <a:prstGeom prst="rect">
            <a:avLst/>
          </a:prstGeom>
        </p:spPr>
      </p:pic>
      <p:graphicFrame>
        <p:nvGraphicFramePr>
          <p:cNvPr id="5" name="对象 4"/>
          <p:cNvGraphicFramePr>
            <a:graphicFrameLocks noChangeAspect="1"/>
          </p:cNvGraphicFramePr>
          <p:nvPr>
            <p:custDataLst>
              <p:tags r:id="rId3"/>
            </p:custDataLst>
          </p:nvPr>
        </p:nvGraphicFramePr>
        <p:xfrm>
          <a:off x="3420110" y="4149090"/>
          <a:ext cx="1943735" cy="311785"/>
        </p:xfrm>
        <a:graphic>
          <a:graphicData uri="http://schemas.openxmlformats.org/presentationml/2006/ole">
            <mc:AlternateContent xmlns:mc="http://schemas.openxmlformats.org/markup-compatibility/2006">
              <mc:Choice xmlns:v="urn:schemas-microsoft-com:vml" Requires="v">
                <p:oleObj spid="_x0000_s17435" name="Formula" r:id="rId4" imgW="1098550" imgH="176530" progId="Equation.Ribbit">
                  <p:embed/>
                </p:oleObj>
              </mc:Choice>
              <mc:Fallback>
                <p:oleObj name="Formula" r:id="rId4" imgW="1098550" imgH="176530" progId="Equation.Ribbit">
                  <p:embed/>
                  <p:pic>
                    <p:nvPicPr>
                      <p:cNvPr id="0" name="图片 17434"/>
                      <p:cNvPicPr/>
                      <p:nvPr/>
                    </p:nvPicPr>
                    <p:blipFill>
                      <a:blip r:embed="rId5"/>
                      <a:stretch>
                        <a:fillRect/>
                      </a:stretch>
                    </p:blipFill>
                    <p:spPr>
                      <a:xfrm>
                        <a:off x="3420110" y="4149090"/>
                        <a:ext cx="1943735" cy="31178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smtClean="0">
                <a:latin typeface="黑体" panose="02010609060101010101" pitchFamily="49" charset="-122"/>
                <a:ea typeface="黑体" panose="02010609060101010101" pitchFamily="49" charset="-122"/>
              </a:rPr>
              <a:t>总结</a:t>
            </a:r>
            <a:endParaRPr lang="zh-CN" altLang="en-US"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908720"/>
            <a:ext cx="8352928" cy="5256584"/>
          </a:xfrm>
          <a:prstGeom prst="rect">
            <a:avLst/>
          </a:prstGeom>
        </p:spPr>
        <p:txBody>
          <a:bodyPr/>
          <a:lstStyle/>
          <a:p>
            <a:r>
              <a:rPr lang="zh-CN" altLang="en-US" sz="2800" b="1" dirty="0" smtClean="0">
                <a:latin typeface="黑体" panose="02010609060101010101" pitchFamily="49" charset="-122"/>
                <a:ea typeface="黑体" panose="02010609060101010101" pitchFamily="49" charset="-122"/>
              </a:rPr>
              <a:t>概述</a:t>
            </a:r>
            <a:endParaRPr lang="en-US" altLang="zh-CN" sz="2800" b="1" dirty="0" smtClean="0">
              <a:latin typeface="黑体" panose="02010609060101010101" pitchFamily="49" charset="-122"/>
              <a:ea typeface="黑体" panose="02010609060101010101" pitchFamily="49" charset="-122"/>
            </a:endParaRPr>
          </a:p>
          <a:p>
            <a:pPr lvl="1"/>
            <a:r>
              <a:rPr lang="zh-CN" altLang="en-US" sz="2000" dirty="0">
                <a:latin typeface="+mn-ea"/>
              </a:rPr>
              <a:t>发展史、定义、特点、与浅层学习的关系</a:t>
            </a:r>
            <a:endParaRPr lang="en-US" altLang="zh-CN" sz="2000" dirty="0">
              <a:latin typeface="+mn-ea"/>
            </a:endParaRPr>
          </a:p>
          <a:p>
            <a:r>
              <a:rPr lang="zh-CN" altLang="en-US" sz="2800" b="1" dirty="0" smtClean="0">
                <a:latin typeface="黑体" panose="02010609060101010101" pitchFamily="49" charset="-122"/>
                <a:ea typeface="黑体" panose="02010609060101010101" pitchFamily="49" charset="-122"/>
              </a:rPr>
              <a:t>人工神经元</a:t>
            </a:r>
            <a:endParaRPr lang="en-US" altLang="zh-CN" sz="2800" b="1" dirty="0" smtClean="0">
              <a:latin typeface="黑体" panose="02010609060101010101" pitchFamily="49" charset="-122"/>
              <a:ea typeface="黑体" panose="02010609060101010101" pitchFamily="49" charset="-122"/>
            </a:endParaRPr>
          </a:p>
          <a:p>
            <a:pPr lvl="1"/>
            <a:r>
              <a:rPr lang="zh-CN" altLang="en-US" sz="2000" dirty="0">
                <a:latin typeface="+mn-ea"/>
              </a:rPr>
              <a:t>生物神经元和人工神经元、激活函数</a:t>
            </a:r>
            <a:endParaRPr lang="en-US" altLang="zh-CN" sz="2000" dirty="0">
              <a:latin typeface="+mn-ea"/>
            </a:endParaRPr>
          </a:p>
          <a:p>
            <a:r>
              <a:rPr lang="zh-CN" altLang="en-US" sz="2800" b="1" dirty="0" smtClean="0">
                <a:latin typeface="黑体" panose="02010609060101010101" pitchFamily="49" charset="-122"/>
                <a:ea typeface="黑体" panose="02010609060101010101" pitchFamily="49" charset="-122"/>
              </a:rPr>
              <a:t>神经网络</a:t>
            </a:r>
            <a:endParaRPr lang="en-US" altLang="zh-CN" sz="2800" b="1" dirty="0" smtClean="0">
              <a:latin typeface="黑体" panose="02010609060101010101" pitchFamily="49" charset="-122"/>
              <a:ea typeface="黑体" panose="02010609060101010101" pitchFamily="49" charset="-122"/>
            </a:endParaRPr>
          </a:p>
          <a:p>
            <a:pPr lvl="1"/>
            <a:r>
              <a:rPr lang="zh-CN" altLang="en-US" sz="2000" dirty="0">
                <a:latin typeface="+mn-ea"/>
              </a:rPr>
              <a:t>多层感知机</a:t>
            </a:r>
            <a:endParaRPr lang="en-US" altLang="zh-CN" sz="2000" dirty="0">
              <a:latin typeface="+mn-ea"/>
            </a:endParaRPr>
          </a:p>
          <a:p>
            <a:r>
              <a:rPr lang="zh-CN" altLang="en-US" sz="2800" b="1" dirty="0" smtClean="0">
                <a:latin typeface="黑体" panose="02010609060101010101" pitchFamily="49" charset="-122"/>
                <a:ea typeface="黑体" panose="02010609060101010101" pitchFamily="49" charset="-122"/>
              </a:rPr>
              <a:t>反向传播算法</a:t>
            </a:r>
            <a:endParaRPr lang="en-US" altLang="zh-CN" sz="2800" b="1" dirty="0" smtClean="0">
              <a:latin typeface="黑体" panose="02010609060101010101" pitchFamily="49" charset="-122"/>
              <a:ea typeface="黑体" panose="02010609060101010101" pitchFamily="49" charset="-122"/>
            </a:endParaRPr>
          </a:p>
          <a:p>
            <a:pPr lvl="1"/>
            <a:r>
              <a:rPr lang="zh-CN" altLang="en-US" sz="2000" dirty="0">
                <a:latin typeface="+mn-ea"/>
              </a:rPr>
              <a:t>梯度下降法</a:t>
            </a:r>
            <a:endParaRPr lang="en-US" altLang="zh-CN" sz="2000" dirty="0">
              <a:latin typeface="+mn-ea"/>
            </a:endParaRPr>
          </a:p>
          <a:p>
            <a:pPr lvl="1"/>
            <a:r>
              <a:rPr lang="zh-CN" altLang="en-US" sz="2000" dirty="0" smtClean="0">
                <a:latin typeface="+mn-ea"/>
              </a:rPr>
              <a:t>误差逐层反</a:t>
            </a:r>
            <a:r>
              <a:rPr lang="zh-CN" altLang="en-US" sz="2000" dirty="0">
                <a:latin typeface="+mn-ea"/>
              </a:rPr>
              <a:t>传</a:t>
            </a:r>
            <a:endParaRPr lang="en-US" altLang="zh-CN" sz="2000" dirty="0">
              <a:latin typeface="+mn-ea"/>
            </a:endParaRPr>
          </a:p>
          <a:p>
            <a:r>
              <a:rPr lang="zh-CN" altLang="en-US" sz="2800" b="1" dirty="0">
                <a:latin typeface="黑体" panose="02010609060101010101" pitchFamily="49" charset="-122"/>
                <a:ea typeface="黑体" panose="02010609060101010101" pitchFamily="49" charset="-122"/>
              </a:rPr>
              <a:t>问题</a:t>
            </a:r>
            <a:r>
              <a:rPr lang="zh-CN" altLang="en-US" sz="2800" b="1" dirty="0" smtClean="0">
                <a:latin typeface="黑体" panose="02010609060101010101" pitchFamily="49" charset="-122"/>
                <a:ea typeface="黑体" panose="02010609060101010101" pitchFamily="49" charset="-122"/>
              </a:rPr>
              <a:t>分析</a:t>
            </a:r>
            <a:endParaRPr lang="en-US" altLang="zh-CN" sz="2800" b="1" dirty="0" smtClean="0">
              <a:latin typeface="黑体" panose="02010609060101010101" pitchFamily="49" charset="-122"/>
              <a:ea typeface="黑体" panose="02010609060101010101" pitchFamily="49" charset="-122"/>
            </a:endParaRPr>
          </a:p>
          <a:p>
            <a:pPr lvl="1"/>
            <a:r>
              <a:rPr lang="zh-CN" altLang="en-US" sz="2000" dirty="0" smtClean="0">
                <a:latin typeface="+mn-ea"/>
              </a:rPr>
              <a:t>梯度消失、局部最优</a:t>
            </a:r>
            <a:endParaRPr lang="zh-CN" altLang="en-US" sz="2000" dirty="0" smtClean="0">
              <a:latin typeface="+mn-ea"/>
            </a:endParaRPr>
          </a:p>
          <a:p>
            <a:pPr lvl="0" algn="l">
              <a:buClrTx/>
              <a:buSzTx/>
            </a:pPr>
            <a:r>
              <a:rPr lang="zh-CN" altLang="en-US" sz="2800" b="1" dirty="0">
                <a:latin typeface="黑体" panose="02010609060101010101" pitchFamily="49" charset="-122"/>
                <a:ea typeface="黑体" panose="02010609060101010101" pitchFamily="49" charset="-122"/>
              </a:rPr>
              <a:t>卷积神经网络</a:t>
            </a:r>
            <a:endParaRPr lang="zh-CN" altLang="en-US" sz="2800" b="1" dirty="0">
              <a:latin typeface="黑体" panose="02010609060101010101" pitchFamily="49" charset="-122"/>
              <a:ea typeface="黑体" panose="02010609060101010101" pitchFamily="49" charset="-122"/>
            </a:endParaRPr>
          </a:p>
          <a:p>
            <a:pPr lvl="1" algn="l">
              <a:buClrTx/>
              <a:buSzTx/>
            </a:pPr>
            <a:r>
              <a:rPr lang="zh-CN" altLang="en-US" sz="2000" dirty="0" smtClean="0">
                <a:latin typeface="+mn-ea"/>
              </a:rPr>
              <a:t>局部连接、权重共享、次采样</a:t>
            </a:r>
            <a:endParaRPr lang="zh-CN" altLang="en-US" sz="2000" dirty="0" smtClean="0">
              <a:latin typeface="+mn-ea"/>
            </a:endParaRPr>
          </a:p>
          <a:p>
            <a:endParaRPr lang="en-US" altLang="zh-CN" sz="2800" b="1" dirty="0" smtClean="0">
              <a:latin typeface="黑体" panose="02010609060101010101" pitchFamily="49" charset="-122"/>
              <a:ea typeface="黑体" panose="02010609060101010101" pitchFamily="49" charset="-122"/>
            </a:endParaRPr>
          </a:p>
          <a:p>
            <a:pPr marL="0" indent="0">
              <a:buNone/>
            </a:pPr>
            <a:endParaRPr lang="zh-CN" altLang="en-US" sz="2800"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作业题</a:t>
            </a:r>
            <a:endParaRPr lang="zh-CN" altLang="en-US"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pPr marL="0" algn="l">
              <a:lnSpc>
                <a:spcPct val="150000"/>
              </a:lnSpc>
              <a:buClrTx/>
              <a:buSzTx/>
              <a:buFontTx/>
              <a:buNone/>
            </a:pPr>
            <a:r>
              <a:rPr lang="zh-CN" altLang="en-US" sz="1800" dirty="0">
                <a:latin typeface="宋体" panose="02010600030101010101" pitchFamily="2" charset="-122"/>
                <a:ea typeface="宋体" panose="02010600030101010101" pitchFamily="2" charset="-122"/>
                <a:cs typeface="宋体" panose="02010600030101010101" pitchFamily="2" charset="-122"/>
              </a:rPr>
              <a:t>1.</a:t>
            </a:r>
            <a:r>
              <a:rPr lang="en-US" altLang="zh-CN" sz="1800" dirty="0">
                <a:latin typeface="宋体" panose="02010600030101010101" pitchFamily="2" charset="-122"/>
                <a:ea typeface="宋体" panose="02010600030101010101" pitchFamily="2" charset="-122"/>
                <a:cs typeface="宋体" panose="02010600030101010101" pitchFamily="2" charset="-122"/>
              </a:rPr>
              <a:t> </a:t>
            </a:r>
            <a:r>
              <a:rPr lang="zh-CN" altLang="en-US" sz="1800" dirty="0" smtClean="0">
                <a:latin typeface="宋体" panose="02010600030101010101" pitchFamily="2" charset="-122"/>
                <a:ea typeface="宋体" panose="02010600030101010101" pitchFamily="2" charset="-122"/>
                <a:cs typeface="宋体" panose="02010600030101010101" pitchFamily="2" charset="-122"/>
                <a:sym typeface="+mn-ea"/>
              </a:rPr>
              <a:t>激活函数主要有哪几种，各有什么优缺点？</a:t>
            </a:r>
            <a:endParaRPr lang="en-US" altLang="zh-CN" sz="1800" dirty="0">
              <a:latin typeface="宋体" panose="02010600030101010101" pitchFamily="2" charset="-122"/>
              <a:ea typeface="宋体" panose="02010600030101010101" pitchFamily="2" charset="-122"/>
              <a:cs typeface="宋体" panose="02010600030101010101" pitchFamily="2" charset="-122"/>
            </a:endParaRPr>
          </a:p>
          <a:p>
            <a:pPr marL="0" algn="l">
              <a:lnSpc>
                <a:spcPct val="150000"/>
              </a:lnSpc>
              <a:buClrTx/>
              <a:buSzTx/>
              <a:buFontTx/>
              <a:buNone/>
            </a:pPr>
            <a:r>
              <a:rPr lang="en-US" altLang="zh-CN" sz="1800" dirty="0" smtClean="0">
                <a:latin typeface="宋体" panose="02010600030101010101" pitchFamily="2" charset="-122"/>
                <a:ea typeface="宋体" panose="02010600030101010101" pitchFamily="2" charset="-122"/>
                <a:cs typeface="宋体" panose="02010600030101010101" pitchFamily="2" charset="-122"/>
                <a:sym typeface="+mn-ea"/>
              </a:rPr>
              <a:t>2. </a:t>
            </a:r>
            <a:r>
              <a:rPr lang="zh-CN" altLang="en-US" sz="1800" dirty="0" smtClean="0">
                <a:latin typeface="宋体" panose="02010600030101010101" pitchFamily="2" charset="-122"/>
                <a:ea typeface="宋体" panose="02010600030101010101" pitchFamily="2" charset="-122"/>
                <a:cs typeface="宋体" panose="02010600030101010101" pitchFamily="2" charset="-122"/>
                <a:sym typeface="+mn-ea"/>
              </a:rPr>
              <a:t>神经网络模型优化过程中为什么一般要对数据进行归一化？</a:t>
            </a:r>
            <a:endParaRPr lang="en-US" altLang="zh-CN" sz="1800" dirty="0" smtClean="0">
              <a:latin typeface="宋体" panose="02010600030101010101" pitchFamily="2" charset="-122"/>
              <a:ea typeface="宋体" panose="02010600030101010101" pitchFamily="2" charset="-122"/>
              <a:cs typeface="宋体" panose="02010600030101010101" pitchFamily="2" charset="-122"/>
            </a:endParaRPr>
          </a:p>
          <a:p>
            <a:pPr marL="0" algn="l">
              <a:lnSpc>
                <a:spcPct val="150000"/>
              </a:lnSpc>
              <a:buClrTx/>
              <a:buSzTx/>
              <a:buFontTx/>
              <a:buNone/>
            </a:pPr>
            <a:r>
              <a:rPr lang="en-US" altLang="zh-CN" sz="1800" dirty="0" smtClean="0">
                <a:latin typeface="宋体" panose="02010600030101010101" pitchFamily="2" charset="-122"/>
                <a:ea typeface="宋体" panose="02010600030101010101" pitchFamily="2" charset="-122"/>
                <a:cs typeface="宋体" panose="02010600030101010101" pitchFamily="2" charset="-122"/>
                <a:sym typeface="+mn-ea"/>
              </a:rPr>
              <a:t>3. BP</a:t>
            </a:r>
            <a:r>
              <a:rPr lang="zh-CN" altLang="en-US" sz="1800" dirty="0" smtClean="0">
                <a:latin typeface="宋体" panose="02010600030101010101" pitchFamily="2" charset="-122"/>
                <a:ea typeface="宋体" panose="02010600030101010101" pitchFamily="2" charset="-122"/>
                <a:cs typeface="宋体" panose="02010600030101010101" pitchFamily="2" charset="-122"/>
                <a:sym typeface="+mn-ea"/>
              </a:rPr>
              <a:t>神经网络的训练次数是否越多越好？</a:t>
            </a:r>
            <a:endParaRPr lang="zh-CN" altLang="en-US" sz="1800" dirty="0" smtClean="0">
              <a:latin typeface="宋体" panose="02010600030101010101" pitchFamily="2" charset="-122"/>
              <a:ea typeface="宋体" panose="02010600030101010101" pitchFamily="2" charset="-122"/>
              <a:cs typeface="宋体" panose="02010600030101010101" pitchFamily="2" charset="-122"/>
              <a:sym typeface="+mn-ea"/>
            </a:endParaRPr>
          </a:p>
          <a:p>
            <a:pPr marL="0" algn="l">
              <a:lnSpc>
                <a:spcPct val="150000"/>
              </a:lnSpc>
              <a:buClrTx/>
              <a:buSzTx/>
              <a:buFontTx/>
              <a:buNone/>
            </a:pPr>
            <a:r>
              <a:rPr lang="en-US" altLang="zh-CN" sz="1800" dirty="0" smtClean="0">
                <a:latin typeface="宋体" panose="02010600030101010101" pitchFamily="2" charset="-122"/>
                <a:ea typeface="宋体" panose="02010600030101010101" pitchFamily="2" charset="-122"/>
                <a:cs typeface="宋体" panose="02010600030101010101" pitchFamily="2" charset="-122"/>
                <a:sym typeface="+mn-ea"/>
              </a:rPr>
              <a:t>4.</a:t>
            </a:r>
            <a:r>
              <a:rPr lang="zh-CN" altLang="en-US" sz="1800" dirty="0" smtClean="0">
                <a:latin typeface="宋体" panose="02010600030101010101" pitchFamily="2" charset="-122"/>
                <a:ea typeface="宋体" panose="02010600030101010101" pitchFamily="2" charset="-122"/>
                <a:cs typeface="宋体" panose="02010600030101010101" pitchFamily="2" charset="-122"/>
                <a:sym typeface="+mn-ea"/>
              </a:rPr>
              <a:t> 设计一个BP改进算法，能通过动态调整学习率显著提升收敛速度。</a:t>
            </a:r>
            <a:endParaRPr lang="zh-CN" altLang="en-US" sz="1800" dirty="0" smtClean="0">
              <a:latin typeface="宋体" panose="02010600030101010101" pitchFamily="2" charset="-122"/>
              <a:ea typeface="宋体" panose="02010600030101010101" pitchFamily="2" charset="-122"/>
              <a:cs typeface="宋体" panose="02010600030101010101" pitchFamily="2" charset="-122"/>
              <a:sym typeface="+mn-ea"/>
            </a:endParaRPr>
          </a:p>
          <a:p>
            <a:pPr marL="0" algn="l">
              <a:lnSpc>
                <a:spcPct val="150000"/>
              </a:lnSpc>
              <a:buClrTx/>
              <a:buSzTx/>
              <a:buFontTx/>
              <a:buNone/>
            </a:pPr>
            <a:endParaRPr lang="zh-CN" altLang="en-US" sz="18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9512" y="46297"/>
            <a:ext cx="7772400" cy="504056"/>
          </a:xfrm>
          <a:prstGeom prst="rect">
            <a:avLst/>
          </a:prstGeom>
        </p:spPr>
        <p:txBody>
          <a:bodyPr/>
          <a:lstStyle/>
          <a:p>
            <a:r>
              <a:rPr lang="zh-CN" altLang="en-US" b="1" dirty="0">
                <a:latin typeface="黑体" panose="02010609060101010101" pitchFamily="49" charset="-122"/>
                <a:ea typeface="黑体" panose="02010609060101010101" pitchFamily="49" charset="-122"/>
              </a:rPr>
              <a:t>概述</a:t>
            </a:r>
            <a:endParaRPr lang="en-US" altLang="zh-CN"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4294967295"/>
          </p:nvPr>
        </p:nvSpPr>
        <p:spPr>
          <a:xfrm>
            <a:off x="395536" y="1124744"/>
            <a:ext cx="8352928" cy="5256584"/>
          </a:xfrm>
          <a:prstGeom prst="rect">
            <a:avLst/>
          </a:prstGeom>
        </p:spPr>
        <p:txBody>
          <a:bodyPr/>
          <a:lstStyle/>
          <a:p>
            <a:r>
              <a:rPr lang="zh-CN" altLang="en-US" sz="2800" b="1" dirty="0">
                <a:latin typeface="黑体" panose="02010609060101010101" pitchFamily="49" charset="-122"/>
                <a:ea typeface="黑体" panose="02010609060101010101" pitchFamily="49" charset="-122"/>
              </a:rPr>
              <a:t>深度学习定义</a:t>
            </a:r>
            <a:endParaRPr lang="en-US" altLang="zh-CN" sz="2800" b="1" dirty="0" smtClean="0">
              <a:latin typeface="黑体" panose="02010609060101010101" pitchFamily="49" charset="-122"/>
              <a:ea typeface="黑体" panose="02010609060101010101" pitchFamily="49" charset="-122"/>
            </a:endParaRPr>
          </a:p>
          <a:p>
            <a:pPr lvl="1"/>
            <a:r>
              <a:rPr lang="zh-CN" altLang="en-US" sz="2400" b="1" dirty="0" smtClean="0"/>
              <a:t>机器学习</a:t>
            </a:r>
            <a:r>
              <a:rPr lang="zh-CN" altLang="en-US" sz="2400" dirty="0"/>
              <a:t>：研究如何通过计算的手段，利用经验来改善系统自身的性能，从而在计算机上从数据中产生“模型”，用于对新的情况给出判断</a:t>
            </a:r>
            <a:endParaRPr lang="zh-CN" altLang="en-US" sz="2400" dirty="0"/>
          </a:p>
          <a:p>
            <a:pPr lvl="1"/>
            <a:r>
              <a:rPr lang="zh-CN" altLang="en-US" sz="2400" b="1" dirty="0" smtClean="0"/>
              <a:t>深度学习</a:t>
            </a:r>
            <a:r>
              <a:rPr lang="zh-CN" altLang="en-US" sz="2400" dirty="0" smtClean="0"/>
              <a:t>：</a:t>
            </a:r>
            <a:r>
              <a:rPr lang="zh-CN" altLang="en-US" sz="2400" dirty="0" smtClean="0">
                <a:solidFill>
                  <a:srgbClr val="0000FF"/>
                </a:solidFill>
              </a:rPr>
              <a:t>脑启发</a:t>
            </a:r>
            <a:r>
              <a:rPr lang="zh-CN" altLang="en-US" sz="2400" dirty="0" smtClean="0"/>
              <a:t>的学习</a:t>
            </a:r>
            <a:r>
              <a:rPr lang="zh-CN" altLang="en-US" sz="2400" dirty="0" smtClean="0">
                <a:solidFill>
                  <a:srgbClr val="0000FF"/>
                </a:solidFill>
              </a:rPr>
              <a:t>多层</a:t>
            </a:r>
            <a:r>
              <a:rPr lang="zh-CN" altLang="en-US" sz="2400" dirty="0" smtClean="0"/>
              <a:t>表示或抽象的机器学习算法</a:t>
            </a:r>
            <a:endParaRPr lang="zh-CN" altLang="en-US" sz="2400" dirty="0">
              <a:solidFill>
                <a:srgbClr val="FF0000"/>
              </a:solidFill>
            </a:endParaRPr>
          </a:p>
          <a:p>
            <a:pPr lvl="1"/>
            <a:endParaRPr lang="zh-CN" altLang="en-US" sz="2400" dirty="0">
              <a:latin typeface="+mn-ea"/>
            </a:endParaRPr>
          </a:p>
        </p:txBody>
      </p:sp>
      <p:pic>
        <p:nvPicPr>
          <p:cNvPr id="4" name="Picture 2"/>
          <p:cNvPicPr>
            <a:picLocks noChangeAspect="1" noChangeArrowheads="1"/>
          </p:cNvPicPr>
          <p:nvPr/>
        </p:nvPicPr>
        <p:blipFill>
          <a:blip r:embed="rId1"/>
          <a:srcRect/>
          <a:stretch>
            <a:fillRect/>
          </a:stretch>
        </p:blipFill>
        <p:spPr bwMode="auto">
          <a:xfrm>
            <a:off x="2411760" y="3453250"/>
            <a:ext cx="4320480" cy="336532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PP_MARK_KEY" val="1b29a4c2-ceab-4bc2-831e-5e96429b74c4"/>
  <p:tag name="COMMONDATA" val="eyJoZGlkIjoiYzcyNDA3ZWU5ZjBhOTlmMGJhNWQxYWZkMzY5MjBmODc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UNIT_PLACING_PICTURE_USER_VIEWPORT" val="{&quot;height&quot;:3754.1055118110235,&quot;width&quot;:6705.270866141732}"/>
</p:tagLst>
</file>

<file path=ppt/tags/tag8.xml><?xml version="1.0" encoding="utf-8"?>
<p:tagLst xmlns:p="http://schemas.openxmlformats.org/presentationml/2006/main">
  <p:tag name="KSO_WM_UNIT_PLACING_PICTURE_USER_VIEWPORT" val="{&quot;height&quot;:4785,&quot;width&quot;:9300}"/>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9081</Words>
  <Application>WPS 演示</Application>
  <PresentationFormat>全屏显示(4:3)</PresentationFormat>
  <Paragraphs>774</Paragraphs>
  <Slides>85</Slides>
  <Notes>0</Notes>
  <HiddenSlides>0</HiddenSlides>
  <MMClips>1</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195</vt:i4>
      </vt:variant>
      <vt:variant>
        <vt:lpstr>幻灯片标题</vt:lpstr>
      </vt:variant>
      <vt:variant>
        <vt:i4>85</vt:i4>
      </vt:variant>
    </vt:vector>
  </HeadingPairs>
  <TitlesOfParts>
    <vt:vector size="296" baseType="lpstr">
      <vt:lpstr>Arial</vt:lpstr>
      <vt:lpstr>宋体</vt:lpstr>
      <vt:lpstr>Wingdings</vt:lpstr>
      <vt:lpstr>黑体</vt:lpstr>
      <vt:lpstr>Calibri</vt:lpstr>
      <vt:lpstr>微软雅黑</vt:lpstr>
      <vt:lpstr>Arial Unicode MS</vt:lpstr>
      <vt:lpstr>Symbol</vt:lpstr>
      <vt:lpstr>Times New Roman</vt:lpstr>
      <vt:lpstr>Cambria Math</vt:lpstr>
      <vt:lpstr>Cambria Math</vt:lpstr>
      <vt:lpstr>Bradley Hand ITC</vt:lpstr>
      <vt:lpstr>华文新魏</vt:lpstr>
      <vt:lpstr>-apple-system</vt:lpstr>
      <vt:lpstr>Segoe Print</vt:lpstr>
      <vt:lpstr>Office 主题</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Equation.Ribbit</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PowerPoint 演示文稿</vt:lpstr>
      <vt:lpstr>内容安排</vt:lpstr>
      <vt:lpstr>内容安排</vt:lpstr>
      <vt:lpstr>本节目录</vt:lpstr>
      <vt:lpstr>本节目录</vt:lpstr>
      <vt:lpstr>概述</vt:lpstr>
      <vt:lpstr>概述</vt:lpstr>
      <vt:lpstr>概述</vt:lpstr>
      <vt:lpstr>概述</vt:lpstr>
      <vt:lpstr>概述</vt:lpstr>
      <vt:lpstr>概述</vt:lpstr>
      <vt:lpstr>概述</vt:lpstr>
      <vt:lpstr>概述</vt:lpstr>
      <vt:lpstr>概述</vt:lpstr>
      <vt:lpstr>概述</vt:lpstr>
      <vt:lpstr>概述</vt:lpstr>
      <vt:lpstr>概述</vt:lpstr>
      <vt:lpstr>概述</vt:lpstr>
      <vt:lpstr>本节目录</vt:lpstr>
      <vt:lpstr>人工神经元</vt:lpstr>
      <vt:lpstr>人工神经元</vt:lpstr>
      <vt:lpstr>人工神经元</vt:lpstr>
      <vt:lpstr>人工神经元</vt:lpstr>
      <vt:lpstr>人工神经元</vt:lpstr>
      <vt:lpstr>人工神经元</vt:lpstr>
      <vt:lpstr>人工神经元</vt:lpstr>
      <vt:lpstr>人工神经元</vt:lpstr>
      <vt:lpstr>人工神经元</vt:lpstr>
      <vt:lpstr>本节目录</vt:lpstr>
      <vt:lpstr>神经网络</vt:lpstr>
      <vt:lpstr>神经网络</vt:lpstr>
      <vt:lpstr>神经网络</vt:lpstr>
      <vt:lpstr>神经网络</vt:lpstr>
      <vt:lpstr>神经网络</vt:lpstr>
      <vt:lpstr>神经网络</vt:lpstr>
      <vt:lpstr>神经网络</vt:lpstr>
      <vt:lpstr>神经网络</vt:lpstr>
      <vt:lpstr>神经网络</vt:lpstr>
      <vt:lpstr>神经网络</vt:lpstr>
      <vt:lpstr>神经网络</vt:lpstr>
      <vt:lpstr>神经网络</vt:lpstr>
      <vt:lpstr>本节目录</vt:lpstr>
      <vt:lpstr>反向传播算法</vt:lpstr>
      <vt:lpstr>反向传播算法</vt:lpstr>
      <vt:lpstr>反向传播算法</vt:lpstr>
      <vt:lpstr>反向传播算法</vt:lpstr>
      <vt:lpstr>反向传播算法</vt:lpstr>
      <vt:lpstr>反向传播算法</vt:lpstr>
      <vt:lpstr>反向传播算法</vt:lpstr>
      <vt:lpstr>反向传播算法</vt:lpstr>
      <vt:lpstr>反向传播算法</vt:lpstr>
      <vt:lpstr>反向传播算法</vt:lpstr>
      <vt:lpstr>反向传播算法</vt:lpstr>
      <vt:lpstr>反向传播算法</vt:lpstr>
      <vt:lpstr>反向传播算法</vt:lpstr>
      <vt:lpstr>反向传播算法</vt:lpstr>
      <vt:lpstr>反向传播算法</vt:lpstr>
      <vt:lpstr>反向传播算法</vt:lpstr>
      <vt:lpstr>反向传播算法</vt:lpstr>
      <vt:lpstr>反向传播算法</vt:lpstr>
      <vt:lpstr>反向传播算法</vt:lpstr>
      <vt:lpstr>反向传播算法</vt:lpstr>
      <vt:lpstr>反向传播算法</vt:lpstr>
      <vt:lpstr>反向传播算法</vt:lpstr>
      <vt:lpstr>反向传播算法</vt:lpstr>
      <vt:lpstr>反向传播算法</vt:lpstr>
      <vt:lpstr>本节目录</vt:lpstr>
      <vt:lpstr>问题分析</vt:lpstr>
      <vt:lpstr>问题分析</vt:lpstr>
      <vt:lpstr>问题分析</vt:lpstr>
      <vt:lpstr>问题分析</vt:lpstr>
      <vt:lpstr>问题分析</vt:lpstr>
      <vt:lpstr>问题分析</vt:lpstr>
      <vt:lpstr>问题分析</vt:lpstr>
      <vt:lpstr>本节目录</vt:lpstr>
      <vt:lpstr>卷积神经网络</vt:lpstr>
      <vt:lpstr>卷积神经网络</vt:lpstr>
      <vt:lpstr>卷积神经网络</vt:lpstr>
      <vt:lpstr>卷积神经网络</vt:lpstr>
      <vt:lpstr>卷积神经网络</vt:lpstr>
      <vt:lpstr>卷积神经网络</vt:lpstr>
      <vt:lpstr>卷积神经网络</vt:lpstr>
      <vt:lpstr>卷积神经网络</vt:lpstr>
      <vt:lpstr>总结</vt:lpstr>
      <vt:lpstr>作业题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lcl</dc:creator>
  <cp:lastModifiedBy>lcl</cp:lastModifiedBy>
  <cp:revision>1328</cp:revision>
  <dcterms:created xsi:type="dcterms:W3CDTF">2020-09-26T01:51:00Z</dcterms:created>
  <dcterms:modified xsi:type="dcterms:W3CDTF">2024-09-22T13:58:13Z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E92077631F8C4189ABAA643B4FE08820</vt:lpwstr>
  </property>
  <property fmtid="{D5CDD505-2E9C-101B-9397-08002B2CF9AE}" pid="3" name="KSOProductBuildVer">
    <vt:lpwstr>2052-12.1.0.17827</vt:lpwstr>
  </property>
</Properties>
</file>